
<file path=[Content_Types].xml><?xml version="1.0" encoding="utf-8"?>
<Types xmlns="http://schemas.openxmlformats.org/package/2006/content-types">
  <Default Extension="png" ContentType="image/png"/>
  <Default Extension="jpeg" ContentType="image/jpeg"/>
  <Default Extension="webp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0"/>
  </p:notesMasterIdLst>
  <p:sldIdLst>
    <p:sldId id="274" r:id="rId3"/>
    <p:sldId id="273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88" r:id="rId18"/>
    <p:sldId id="256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73" autoAdjust="0"/>
    <p:restoredTop sz="94660"/>
  </p:normalViewPr>
  <p:slideViewPr>
    <p:cSldViewPr snapToGrid="0">
      <p:cViewPr varScale="1">
        <p:scale>
          <a:sx n="83" d="100"/>
          <a:sy n="83" d="100"/>
        </p:scale>
        <p:origin x="112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8ACC51-7882-405A-AE71-D2C782C8558A}" type="datetimeFigureOut">
              <a:rPr lang="it-IT" smtClean="0"/>
              <a:t>24/01/2020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6EB516-0E79-4D89-AA52-9FAD4B9B2EE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76390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smtClean="0"/>
          </a:p>
        </p:txBody>
      </p:sp>
      <p:sp>
        <p:nvSpPr>
          <p:cNvPr id="10244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F6972D0-EE82-46EB-BFDF-A2AB599E7C44}" type="slidenum">
              <a:rPr kumimoji="0" lang="it-IT" alt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it-IT" altLang="it-IT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3232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  <p:sp>
        <p:nvSpPr>
          <p:cNvPr id="15364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2BA8EBA-ED92-413F-9AD7-72596D49E2E2}" type="slidenum">
              <a:rPr kumimoji="0" lang="it-IT" altLang="it-IT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it-IT" altLang="it-IT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73256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  <p:sp>
        <p:nvSpPr>
          <p:cNvPr id="1946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A560F60-10B0-43AB-AE34-F50DE91C1613}" type="slidenum">
              <a:rPr kumimoji="0" lang="it-IT" alt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it-IT" altLang="it-IT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49766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103E4-C4E2-4A7A-B1D4-0274C92334FA}" type="datetimeFigureOut">
              <a:rPr lang="it-IT" smtClean="0"/>
              <a:t>24/01/2020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90A8D-C68A-4AC6-B306-D62B66B43A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27837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103E4-C4E2-4A7A-B1D4-0274C92334FA}" type="datetimeFigureOut">
              <a:rPr lang="it-IT" smtClean="0"/>
              <a:t>24/01/2020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90A8D-C68A-4AC6-B306-D62B66B43A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51890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103E4-C4E2-4A7A-B1D4-0274C92334FA}" type="datetimeFigureOut">
              <a:rPr lang="it-IT" smtClean="0"/>
              <a:t>24/01/2020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90A8D-C68A-4AC6-B306-D62B66B43A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06163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103E4-C4E2-4A7A-B1D4-0274C92334FA}" type="datetimeFigureOut">
              <a:rPr lang="it-IT" smtClean="0"/>
              <a:t>24/01/2020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90A8D-C68A-4AC6-B306-D62B66B43A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64194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103E4-C4E2-4A7A-B1D4-0274C92334FA}" type="datetimeFigureOut">
              <a:rPr lang="it-IT" smtClean="0"/>
              <a:t>24/01/2020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90A8D-C68A-4AC6-B306-D62B66B43A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80114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103E4-C4E2-4A7A-B1D4-0274C92334FA}" type="datetimeFigureOut">
              <a:rPr lang="it-IT" smtClean="0"/>
              <a:t>24/01/2020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90A8D-C68A-4AC6-B306-D62B66B43A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126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103E4-C4E2-4A7A-B1D4-0274C92334FA}" type="datetimeFigureOut">
              <a:rPr lang="it-IT" smtClean="0"/>
              <a:t>24/01/2020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90A8D-C68A-4AC6-B306-D62B66B43A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3260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103E4-C4E2-4A7A-B1D4-0274C92334FA}" type="datetimeFigureOut">
              <a:rPr lang="it-IT" smtClean="0"/>
              <a:t>24/01/2020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90A8D-C68A-4AC6-B306-D62B66B43A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62361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103E4-C4E2-4A7A-B1D4-0274C92334FA}" type="datetimeFigureOut">
              <a:rPr lang="it-IT" smtClean="0"/>
              <a:t>24/01/2020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90A8D-C68A-4AC6-B306-D62B66B43A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46210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103E4-C4E2-4A7A-B1D4-0274C92334FA}" type="datetimeFigureOut">
              <a:rPr lang="it-IT" smtClean="0"/>
              <a:t>24/01/2020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90A8D-C68A-4AC6-B306-D62B66B43A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127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103E4-C4E2-4A7A-B1D4-0274C92334FA}" type="datetimeFigureOut">
              <a:rPr lang="it-IT" smtClean="0"/>
              <a:t>24/01/2020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90A8D-C68A-4AC6-B306-D62B66B43A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646975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ECE88F-1E6F-4D5F-971B-72B9301F9D0F}" type="datetimeFigureOut">
              <a:rPr lang="it-IT"/>
              <a:pPr>
                <a:defRPr/>
              </a:pPr>
              <a:t>24/01/2020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0B8EBE-F510-4A80-874D-C12A561B351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1690620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47D31D-3BB3-4D43-88BD-81B40B4CCCBF}" type="datetimeFigureOut">
              <a:rPr lang="it-IT"/>
              <a:pPr>
                <a:defRPr/>
              </a:pPr>
              <a:t>24/01/2020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115861-13DD-45C5-AC98-550BEE339B2A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8980168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75350E-A36C-4049-955F-D22152E7AB10}" type="datetimeFigureOut">
              <a:rPr lang="it-IT"/>
              <a:pPr>
                <a:defRPr/>
              </a:pPr>
              <a:t>24/01/2020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3ECA39-6A8B-46B5-BD88-19F0E32C207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3366137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342901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505201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83834-BB28-430E-B322-ACE6E488DA3B}" type="datetimeFigureOut">
              <a:rPr lang="it-IT"/>
              <a:pPr>
                <a:defRPr/>
              </a:pPr>
              <a:t>24/01/2020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5BE537-2FA3-4116-8526-AF794A94CD3C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139975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441DD4-D39B-48E5-B17C-C0670992EECA}" type="datetimeFigureOut">
              <a:rPr lang="it-IT"/>
              <a:pPr>
                <a:defRPr/>
              </a:pPr>
              <a:t>24/01/2020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FBE4BE-332C-4431-91A3-BE170F53AFA6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3863455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77719C-B883-4109-B104-8B350024F928}" type="datetimeFigureOut">
              <a:rPr lang="it-IT"/>
              <a:pPr>
                <a:defRPr/>
              </a:pPr>
              <a:t>24/01/2020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ABF019-C493-4B38-A1C8-A0914C2759B3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6311333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CCBD2C-843D-42DD-AC44-EB93E83CCA18}" type="datetimeFigureOut">
              <a:rPr lang="it-IT"/>
              <a:pPr>
                <a:defRPr/>
              </a:pPr>
              <a:t>24/01/2020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848562-BFAC-4562-9C7E-59789BD7014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2941160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409F5D-8F4F-4826-B6D9-01559D92FEC9}" type="datetimeFigureOut">
              <a:rPr lang="it-IT"/>
              <a:pPr>
                <a:defRPr/>
              </a:pPr>
              <a:t>24/01/2020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AA6B61-048C-41AC-AC2B-050D1ED526C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3634679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9DC890-2165-4AAB-BA50-D7C1F59D81EB}" type="datetimeFigureOut">
              <a:rPr lang="it-IT"/>
              <a:pPr>
                <a:defRPr/>
              </a:pPr>
              <a:t>24/01/2020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AA5CBA-EB64-4F5A-822F-9CC6F7DF9EC4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8029775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884EC6-F6DE-4386-9534-E0BD24B02D35}" type="datetimeFigureOut">
              <a:rPr lang="it-IT"/>
              <a:pPr>
                <a:defRPr/>
              </a:pPr>
              <a:t>24/01/2020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BB9E10-5505-4311-842C-C98D5A8C2FF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1619575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4972049" y="366713"/>
            <a:ext cx="1543051" cy="780097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342901" y="366713"/>
            <a:ext cx="4476751" cy="780097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F4F6C7-F652-425D-9C5D-BC9C5AEF6B10}" type="datetimeFigureOut">
              <a:rPr lang="it-IT"/>
              <a:pPr>
                <a:defRPr/>
              </a:pPr>
              <a:t>24/01/2020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5D5040-442B-45A6-8966-83D95783DB23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792066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E103E4-C4E2-4A7A-B1D4-0274C92334FA}" type="datetimeFigureOut">
              <a:rPr lang="it-IT" smtClean="0"/>
              <a:t>24/01/2020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790A8D-C68A-4AC6-B306-D62B66B43A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91296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0CF64DA-C7BB-4D8F-93C8-A75C0ACB459F}" type="datetimeFigureOut">
              <a:rPr lang="it-IT"/>
              <a:pPr>
                <a:defRPr/>
              </a:pPr>
              <a:t>24/01/2020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CEC611A-D532-4A79-8868-DF0FE65445F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027092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webp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7.jp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 descr="dono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29857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323850" y="115888"/>
            <a:ext cx="3887788" cy="954087"/>
          </a:xfrm>
          <a:prstGeom prst="rect">
            <a:avLst/>
          </a:prstGeom>
          <a:ln w="76200"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n-ea"/>
                <a:cs typeface="Times New Roman" pitchFamily="18" charset="0"/>
              </a:rPr>
              <a:t>Il dono: volto dell’uomo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n-ea"/>
                <a:cs typeface="Times New Roman" pitchFamily="18" charset="0"/>
              </a:rPr>
              <a:t>    </a:t>
            </a: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Times New Roman" pitchFamily="18" charset="0"/>
              </a:rPr>
              <a:t>autentico e credibile</a:t>
            </a: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Times New Roman" pitchFamily="18" charset="0"/>
              </a:rPr>
              <a:t>”</a:t>
            </a:r>
            <a:endParaRPr kumimoji="0" lang="it-IT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Times New Roman" pitchFamily="18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23850" y="1268413"/>
            <a:ext cx="3887788" cy="95408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Times New Roman" pitchFamily="18" charset="0"/>
              </a:rPr>
              <a:t>… diventa in don Orione “</a:t>
            </a:r>
            <a:r>
              <a:rPr kumimoji="0" lang="it-IT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Times New Roman" pitchFamily="18" charset="0"/>
              </a:rPr>
              <a:t>strategia della carità</a:t>
            </a: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Times New Roman" pitchFamily="18" charset="0"/>
              </a:rPr>
              <a:t>”</a:t>
            </a:r>
            <a:endParaRPr kumimoji="0" lang="it-IT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ettangolo 11"/>
          <p:cNvSpPr>
            <a:spLocks noChangeArrowheads="1"/>
          </p:cNvSpPr>
          <p:nvPr/>
        </p:nvSpPr>
        <p:spPr bwMode="auto">
          <a:xfrm>
            <a:off x="755650" y="5876925"/>
            <a:ext cx="7848600" cy="831850"/>
          </a:xfrm>
          <a:prstGeom prst="rect">
            <a:avLst/>
          </a:prstGeom>
          <a:ln w="76200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Una persona raggiunge la pienezza della sua umanità quando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    diventa benedizione per gli altri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facendosi dono</a:t>
            </a:r>
          </a:p>
        </p:txBody>
      </p:sp>
      <p:pic>
        <p:nvPicPr>
          <p:cNvPr id="13" name="Immagine 12" descr="3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68144" y="332656"/>
            <a:ext cx="3029130" cy="223224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magine 13" descr="dono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72200" y="3212976"/>
            <a:ext cx="2483768" cy="165414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81131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499530"/>
            <a:ext cx="8424936" cy="602047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611188" y="688975"/>
            <a:ext cx="8064500" cy="406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0" marR="0" lvl="0" indent="2190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La vita dell'uomo è un dono ricevuto 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che trova la sua pienezza e il suo completamento solo                             quando viene ridonata con generosità                                           ai fratelli.  Ma perché questo sia                                          possibile,   </a:t>
            </a:r>
            <a:r>
              <a:rPr kumimoji="0" lang="it-IT" sz="24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occorre che ci lasciamo                                                              formare dallo Spirito del Vangelo alla  carità e alla misericordia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, vera profezia in una società che conosce forti accenti di egocentrismo, e che talvolta è segnata fortemente dalla cultura dell'avere, del consumare e dello sprecare. </a:t>
            </a:r>
          </a:p>
          <a:p>
            <a:pPr marL="0" marR="0" lvl="0" indent="2190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                                                   (Papa Francesco) 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1331640" y="4941168"/>
            <a:ext cx="7930376" cy="954107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50" normalizeH="0" baseline="0" noProof="0" dirty="0">
                <a:ln w="11430"/>
                <a:gradFill flip="none" rotWithShape="1"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18900000" scaled="1"/>
                  <a:tileRect/>
                </a:gra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Educarci ed educare alla “cultura del </a:t>
            </a:r>
            <a:r>
              <a:rPr kumimoji="0" lang="it-IT" sz="2800" b="1" i="0" u="none" strike="noStrike" kern="1200" cap="none" spc="50" normalizeH="0" baseline="0" noProof="0" dirty="0" smtClean="0">
                <a:ln w="11430"/>
                <a:gradFill flip="none" rotWithShape="1"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18900000" scaled="1"/>
                  <a:tileRect/>
                </a:gra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dono </a:t>
            </a:r>
            <a:r>
              <a:rPr kumimoji="0" lang="it-IT" sz="2800" b="1" i="0" u="none" strike="noStrike" kern="1200" cap="none" spc="50" normalizeH="0" baseline="0" noProof="0" dirty="0">
                <a:ln w="11430"/>
                <a:gradFill flip="none" rotWithShape="1"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18900000" scaled="1"/>
                  <a:tileRect/>
                </a:gra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e quindi …ad una “cultura della relazione</a:t>
            </a:r>
            <a:r>
              <a:rPr kumimoji="0" lang="it-IT" sz="2800" b="1" i="0" u="none" strike="noStrike" kern="1200" cap="none" spc="50" normalizeH="0" baseline="0" noProof="0" dirty="0" smtClean="0">
                <a:ln w="11430"/>
                <a:gradFill flip="none" rotWithShape="1"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18900000" scaled="1"/>
                  <a:tileRect/>
                </a:gra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”</a:t>
            </a:r>
            <a:endParaRPr kumimoji="0" lang="it-IT" sz="2800" b="1" i="0" u="none" strike="noStrike" kern="1200" cap="none" spc="50" normalizeH="0" baseline="0" noProof="0" dirty="0">
              <a:ln w="11430"/>
              <a:gradFill flip="none" rotWithShape="1"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18900000" scaled="1"/>
                <a:tileRect/>
              </a:gra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3612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ChangeArrowheads="1"/>
          </p:cNvSpPr>
          <p:nvPr/>
        </p:nvSpPr>
        <p:spPr bwMode="auto">
          <a:xfrm>
            <a:off x="539750" y="404813"/>
            <a:ext cx="55435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Ciò che non circola muore</a:t>
            </a:r>
            <a:endParaRPr kumimoji="0" lang="it-IT" altLang="it-IT" sz="2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magine 3" descr="giordan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1124744"/>
            <a:ext cx="5976664" cy="36389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076" name="Rettangolo 9"/>
          <p:cNvSpPr>
            <a:spLocks noChangeArrowheads="1"/>
          </p:cNvSpPr>
          <p:nvPr/>
        </p:nvSpPr>
        <p:spPr bwMode="auto">
          <a:xfrm>
            <a:off x="684213" y="5661025"/>
            <a:ext cx="8135937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&lt;&lt; L’uomo </a:t>
            </a:r>
            <a:r>
              <a:rPr kumimoji="0" lang="it-IT" altLang="it-IT" sz="28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non può ritrovarsi pienamente</a:t>
            </a:r>
            <a:r>
              <a:rPr kumimoji="0" lang="it-IT" altLang="it-IT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se non attraverso il dono sincero di sé &gt;&gt;</a:t>
            </a:r>
            <a:r>
              <a:rPr kumimoji="0" lang="it-IT" altLang="it-IT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</a:t>
            </a:r>
            <a:r>
              <a:rPr kumimoji="0" lang="it-IT" altLang="it-IT" sz="16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GS</a:t>
            </a:r>
            <a:r>
              <a:rPr kumimoji="0" lang="it-IT" altLang="it-IT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24).</a:t>
            </a:r>
            <a:endParaRPr kumimoji="0" lang="it-IT" altLang="it-IT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77" name="Rettangolo 10"/>
          <p:cNvSpPr>
            <a:spLocks noChangeArrowheads="1"/>
          </p:cNvSpPr>
          <p:nvPr/>
        </p:nvSpPr>
        <p:spPr bwMode="auto">
          <a:xfrm>
            <a:off x="6443663" y="692150"/>
            <a:ext cx="2449512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… come avviene per il lago di Tiberiade o il mar Morto: formati dallo stesso fiume, il Giordano, sono l’uno vivo e l’altro morto, perché il primo dà acqua ad altri fiumi, mentre il secondo la tiene tutta per sé.</a:t>
            </a:r>
            <a:endParaRPr kumimoji="0" lang="it-IT" altLang="it-IT" sz="2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395536" y="4797152"/>
            <a:ext cx="8242961" cy="76944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1" i="0" u="none" strike="noStrike" kern="1200" cap="none" spc="50" normalizeH="0" baseline="0" noProof="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Non donare significa morire!!</a:t>
            </a:r>
          </a:p>
        </p:txBody>
      </p:sp>
    </p:spTree>
    <p:extLst>
      <p:ext uri="{BB962C8B-B14F-4D97-AF65-F5344CB8AC3E}">
        <p14:creationId xmlns:p14="http://schemas.microsoft.com/office/powerpoint/2010/main" val="511760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75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1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076" grpId="0"/>
      <p:bldP spid="307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2" descr="Risultati immagini per sviluppo uman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3316" name="Picture 9" descr="Risultati immagini per carità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124744"/>
            <a:ext cx="6722315" cy="50405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2" name="CasellaDiTesto 1"/>
          <p:cNvGrpSpPr>
            <a:grpSpLocks/>
          </p:cNvGrpSpPr>
          <p:nvPr/>
        </p:nvGrpSpPr>
        <p:grpSpPr bwMode="auto">
          <a:xfrm>
            <a:off x="251520" y="4985793"/>
            <a:ext cx="8712968" cy="1872207"/>
            <a:chOff x="177" y="177"/>
            <a:chExt cx="5318" cy="1397"/>
          </a:xfrm>
          <a:noFill/>
        </p:grpSpPr>
        <p:pic>
          <p:nvPicPr>
            <p:cNvPr id="5" name="CasellaDiTesto 1"/>
            <p:cNvPicPr>
              <a:picLocks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7" y="177"/>
              <a:ext cx="5318" cy="1397"/>
            </a:xfrm>
            <a:prstGeom prst="rect">
              <a:avLst/>
            </a:prstGeom>
            <a:grpFill/>
          </p:spPr>
        </p:pic>
        <p:sp>
          <p:nvSpPr>
            <p:cNvPr id="6" name="Text Box 4"/>
            <p:cNvSpPr txBox="1">
              <a:spLocks noChangeArrowheads="1"/>
            </p:cNvSpPr>
            <p:nvPr/>
          </p:nvSpPr>
          <p:spPr bwMode="auto">
            <a:xfrm>
              <a:off x="211" y="303"/>
              <a:ext cx="5220" cy="10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2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“</a:t>
              </a:r>
              <a:r>
                <a:rPr kumimoji="0" lang="it-IT" sz="2800" b="0" i="1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La </a:t>
              </a:r>
              <a:r>
                <a:rPr kumimoji="0" lang="it-IT" sz="2800" b="0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nostra vita sia </a:t>
              </a:r>
              <a:r>
                <a:rPr kumimoji="0" lang="it-IT" sz="2800" b="0" i="1" u="sng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un olocausto</a:t>
              </a:r>
              <a:r>
                <a:rPr kumimoji="0" lang="it-IT" sz="2800" b="0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, </a:t>
              </a:r>
              <a:r>
                <a:rPr kumimoji="0" lang="it-IT" sz="2800" b="0" i="1" u="sng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un inno</a:t>
              </a:r>
              <a:r>
                <a:rPr kumimoji="0" lang="it-IT" sz="2800" b="0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, </a:t>
              </a:r>
              <a:r>
                <a:rPr kumimoji="0" lang="it-IT" sz="2800" b="0" i="1" u="sng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un cantico sublime di carità e di consumazione totale di noi stessi</a:t>
              </a:r>
              <a:r>
                <a:rPr kumimoji="0" lang="it-IT" sz="2800" b="0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 nell’amore a Dio, alla Chiesa, ai fratelli”. </a:t>
              </a:r>
            </a:p>
          </p:txBody>
        </p:sp>
      </p:grpSp>
      <p:sp>
        <p:nvSpPr>
          <p:cNvPr id="7" name="Rettangolo 6"/>
          <p:cNvSpPr/>
          <p:nvPr/>
        </p:nvSpPr>
        <p:spPr>
          <a:xfrm>
            <a:off x="395536" y="0"/>
            <a:ext cx="8568952" cy="83099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Donare non è consegnare ciò che si ha ma soprattutto ciò che si è  </a:t>
            </a:r>
          </a:p>
        </p:txBody>
      </p:sp>
    </p:spTree>
    <p:extLst>
      <p:ext uri="{BB962C8B-B14F-4D97-AF65-F5344CB8AC3E}">
        <p14:creationId xmlns:p14="http://schemas.microsoft.com/office/powerpoint/2010/main" val="170346301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Lia\Desktop\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836613"/>
            <a:ext cx="2449512" cy="3602037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Lia\Desktop\2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4663" y="1916113"/>
            <a:ext cx="3719512" cy="2736850"/>
          </a:xfrm>
          <a:prstGeom prst="rect">
            <a:avLst/>
          </a:prstGeom>
          <a:noFill/>
          <a:ln w="57150">
            <a:solidFill>
              <a:schemeClr val="tx2">
                <a:lumMod val="60000"/>
                <a:lumOff val="40000"/>
              </a:schemeClr>
            </a:solidFill>
          </a:ln>
        </p:spPr>
      </p:pic>
      <p:pic>
        <p:nvPicPr>
          <p:cNvPr id="8196" name="Picture 4" descr="C:\Users\Lia\Desktop\2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724400"/>
            <a:ext cx="2763838" cy="1963738"/>
          </a:xfrm>
          <a:prstGeom prst="rect">
            <a:avLst/>
          </a:prstGeom>
          <a:noFill/>
          <a:ln w="57150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tangolo 7"/>
          <p:cNvSpPr/>
          <p:nvPr/>
        </p:nvSpPr>
        <p:spPr>
          <a:xfrm>
            <a:off x="395536" y="116632"/>
            <a:ext cx="8064896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1" i="0" u="none" strike="noStrike" kern="1200" cap="none" spc="0" normalizeH="0" baseline="0" noProof="0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&lt; Niente per </a:t>
            </a:r>
            <a:r>
              <a:rPr kumimoji="0" lang="it-IT" sz="3600" b="1" i="0" u="none" strike="noStrike" kern="1200" cap="none" spc="0" normalizeH="0" baseline="0" noProof="0" dirty="0" smtClean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me, </a:t>
            </a:r>
            <a:r>
              <a:rPr kumimoji="0" lang="it-IT" sz="3600" b="1" i="0" u="none" strike="noStrike" kern="1200" cap="none" spc="0" normalizeH="0" baseline="0" noProof="0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tutto per i fratelli &gt;</a:t>
            </a:r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3707904" y="4857452"/>
            <a:ext cx="5184576" cy="1754326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Batang" pitchFamily="18" charset="-127"/>
                <a:ea typeface="Batang" pitchFamily="18" charset="-127"/>
                <a:cs typeface="Arial" panose="020B0604020202020204" pitchFamily="34" charset="0"/>
              </a:rPr>
              <a:t>“Le mie regole voi non le conoscete, ma voi conoscete la mia vita e il fine per cui lavoro: </a:t>
            </a:r>
            <a:r>
              <a:rPr kumimoji="0" lang="it-IT" sz="1800" b="0" i="0" u="sng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Batang" pitchFamily="18" charset="-127"/>
                <a:ea typeface="Batang" pitchFamily="18" charset="-127"/>
                <a:cs typeface="Arial" panose="020B0604020202020204" pitchFamily="34" charset="0"/>
              </a:rPr>
              <a:t>niente per me</a:t>
            </a:r>
            <a:r>
              <a:rPr kumimoji="0" lang="it-IT" sz="18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Batang" pitchFamily="18" charset="-127"/>
                <a:ea typeface="Batang" pitchFamily="18" charset="-127"/>
                <a:cs typeface="Arial" panose="020B0604020202020204" pitchFamily="34" charset="0"/>
              </a:rPr>
              <a:t>, </a:t>
            </a:r>
            <a:r>
              <a:rPr kumimoji="0" lang="it-IT" sz="1800" b="0" i="0" u="sng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Batang" pitchFamily="18" charset="-127"/>
                <a:ea typeface="Batang" pitchFamily="18" charset="-127"/>
                <a:cs typeface="Arial" panose="020B0604020202020204" pitchFamily="34" charset="0"/>
              </a:rPr>
              <a:t>tutto per Dio </a:t>
            </a:r>
            <a:r>
              <a:rPr kumimoji="0" lang="it-IT" sz="18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Batang" pitchFamily="18" charset="-127"/>
                <a:ea typeface="Batang" pitchFamily="18" charset="-127"/>
                <a:cs typeface="Arial" panose="020B0604020202020204" pitchFamily="34" charset="0"/>
              </a:rPr>
              <a:t>e </a:t>
            </a:r>
            <a:r>
              <a:rPr kumimoji="0" lang="it-IT" sz="1800" b="0" i="0" u="sng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Batang" pitchFamily="18" charset="-127"/>
                <a:ea typeface="Batang" pitchFamily="18" charset="-127"/>
                <a:cs typeface="Arial" panose="020B0604020202020204" pitchFamily="34" charset="0"/>
              </a:rPr>
              <a:t>per la Santa Chiesa </a:t>
            </a:r>
            <a:r>
              <a:rPr kumimoji="0" lang="it-IT" sz="18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Batang" pitchFamily="18" charset="-127"/>
                <a:ea typeface="Batang" pitchFamily="18" charset="-127"/>
                <a:cs typeface="Arial" panose="020B0604020202020204" pitchFamily="34" charset="0"/>
              </a:rPr>
              <a:t>Romana, e qualunque sacrificio </a:t>
            </a:r>
            <a:r>
              <a:rPr kumimoji="0" lang="it-IT" sz="1800" b="0" i="0" u="sng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Batang" pitchFamily="18" charset="-127"/>
                <a:ea typeface="Batang" pitchFamily="18" charset="-127"/>
                <a:cs typeface="Arial" panose="020B0604020202020204" pitchFamily="34" charset="0"/>
              </a:rPr>
              <a:t>per</a:t>
            </a:r>
            <a:r>
              <a:rPr kumimoji="0" lang="it-IT" sz="18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Batang" pitchFamily="18" charset="-127"/>
                <a:ea typeface="Batang" pitchFamily="18" charset="-127"/>
                <a:cs typeface="Arial" panose="020B0604020202020204" pitchFamily="34" charset="0"/>
              </a:rPr>
              <a:t> farmi santo e </a:t>
            </a:r>
            <a:r>
              <a:rPr kumimoji="0" lang="it-IT" sz="1800" b="0" i="0" u="sng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Batang" pitchFamily="18" charset="-127"/>
                <a:ea typeface="Batang" pitchFamily="18" charset="-127"/>
                <a:cs typeface="Arial" panose="020B0604020202020204" pitchFamily="34" charset="0"/>
              </a:rPr>
              <a:t>salvare e consolare le anime dei miei fratelli</a:t>
            </a:r>
            <a:r>
              <a:rPr kumimoji="0" lang="it-IT" sz="18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Batang" pitchFamily="18" charset="-127"/>
                <a:ea typeface="Batang" pitchFamily="18" charset="-127"/>
                <a:cs typeface="Arial" panose="020B0604020202020204" pitchFamily="34" charset="0"/>
              </a:rPr>
              <a:t>” </a:t>
            </a:r>
          </a:p>
        </p:txBody>
      </p:sp>
      <p:sp>
        <p:nvSpPr>
          <p:cNvPr id="7" name="Rettangolo 6"/>
          <p:cNvSpPr/>
          <p:nvPr/>
        </p:nvSpPr>
        <p:spPr>
          <a:xfrm>
            <a:off x="3563938" y="765175"/>
            <a:ext cx="5111750" cy="101441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D. Orione aveva capito </a:t>
            </a:r>
            <a:r>
              <a:rPr kumimoji="0" lang="it-IT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che… 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 trattava SOLO di un’operazione di RESTITUZIONE al legittimo destinatario: </a:t>
            </a:r>
            <a:r>
              <a:rPr kumimoji="0" lang="it-IT" sz="2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l’altro.</a:t>
            </a: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30967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Dobbiamo essere dinamici – e non marmotte – nella carità verso i più umili e i più abbandonati dei nostri fratelli”</a:t>
            </a:r>
            <a:r>
              <a:rPr kumimoji="0" lang="it-IT" altLang="it-IT" sz="1400" b="0" i="0" u="none" strike="noStrike" kern="1200" cap="none" spc="0" normalizeH="0" baseline="3000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[1]</a:t>
            </a:r>
            <a:r>
              <a:rPr kumimoji="0" lang="it-IT" altLang="it-IT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 Non teorici della carità ma operatori concretissimo di bene: questi sono chiamati ad essere i Figli della Provvidenza</a:t>
            </a:r>
            <a:r>
              <a:rPr kumimoji="0" lang="it-IT" altLang="it-IT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it-IT" altLang="it-IT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/>
            </a:r>
            <a:br>
              <a:rPr kumimoji="0" lang="it-IT" altLang="it-IT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</a:br>
            <a:endParaRPr kumimoji="0" lang="it-IT" altLang="it-IT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219" name="Rectangle 2"/>
          <p:cNvSpPr>
            <a:spLocks noChangeArrowheads="1"/>
          </p:cNvSpPr>
          <p:nvPr/>
        </p:nvSpPr>
        <p:spPr bwMode="auto">
          <a:xfrm>
            <a:off x="0" y="0"/>
            <a:ext cx="3017838" cy="635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179512" y="3501008"/>
            <a:ext cx="4824536" cy="3170099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Dobbiamo essere non teorici della carità ma operatori concretissimi di bene. 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Bisogna </a:t>
            </a:r>
            <a:r>
              <a:rPr kumimoji="0" lang="it-IT" sz="2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cercare </a:t>
            </a:r>
            <a:r>
              <a:rPr kumimoji="0" lang="it-IT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 </a:t>
            </a:r>
            <a:r>
              <a:rPr kumimoji="0" lang="it-IT" sz="2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medicare 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piaghe del popolo, cercarne le infermità: </a:t>
            </a:r>
            <a:r>
              <a:rPr kumimoji="0" lang="it-IT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andargli incontro 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nel morale e nel materiale. In questo modo la nostra azione sarà non solamente efficace, ma profondamente cristiana e salvatrice. </a:t>
            </a:r>
            <a:r>
              <a:rPr kumimoji="0" lang="it-IT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Cristo andò al popolo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Sollevare il popolo, mitigarne i dolori, risanarlo. </a:t>
            </a:r>
            <a:r>
              <a:rPr kumimoji="0" lang="it-IT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Deve starci a cuore il popolo. </a:t>
            </a:r>
            <a:endParaRPr kumimoji="0" lang="it-IT" sz="1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097" name="Picture 1" descr="C:\Users\Lia\Desktop\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16632"/>
            <a:ext cx="4824536" cy="3286344"/>
          </a:xfrm>
          <a:prstGeom prst="rect">
            <a:avLst/>
          </a:prstGeom>
          <a:noFill/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4098" name="Picture 2" descr="C:\Users\Lia\Desktop\4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6096" y="116632"/>
            <a:ext cx="3293549" cy="3785989"/>
          </a:xfrm>
          <a:prstGeom prst="rect">
            <a:avLst/>
          </a:prstGeom>
          <a:noFill/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4099" name="Picture 3" descr="C:\Users\Lia\Desktop\1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92080" y="4077072"/>
            <a:ext cx="3548695" cy="2477984"/>
          </a:xfrm>
          <a:prstGeom prst="rect">
            <a:avLst/>
          </a:prstGeom>
          <a:noFill/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70646743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ttangolo 1"/>
          <p:cNvSpPr>
            <a:spLocks noChangeArrowheads="1"/>
          </p:cNvSpPr>
          <p:nvPr/>
        </p:nvSpPr>
        <p:spPr bwMode="auto">
          <a:xfrm>
            <a:off x="395288" y="260350"/>
            <a:ext cx="8569325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“Io quando vedo certi religiosi e certe religiose buddiste… Per esempio, quando vedo certi miei chierici tutti intenti alla cura di se stessi, all’amore di se stessi io dico, ma cari buddisti miei, ma </a:t>
            </a:r>
            <a:r>
              <a:rPr kumimoji="0" lang="it-IT" altLang="it-IT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dove è l’amore di Gesù Cristo? </a:t>
            </a:r>
            <a:r>
              <a:rPr kumimoji="0" lang="it-IT" altLang="it-IT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 c’è o non c’è questo precetto da osservare? </a:t>
            </a:r>
            <a:r>
              <a:rPr kumimoji="0" lang="it-IT" altLang="it-IT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L’amore vero del prossimo è quello che ci fa dimenticare di noi stessi, per dedicarci tutti per il bene del prossimo”.</a:t>
            </a:r>
          </a:p>
        </p:txBody>
      </p:sp>
      <p:sp>
        <p:nvSpPr>
          <p:cNvPr id="8195" name="Rettangolo 2"/>
          <p:cNvSpPr>
            <a:spLocks noChangeArrowheads="1"/>
          </p:cNvSpPr>
          <p:nvPr/>
        </p:nvSpPr>
        <p:spPr bwMode="auto">
          <a:xfrm>
            <a:off x="379413" y="5659438"/>
            <a:ext cx="853281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NB: per “buddisti” don Orione intendeva riferirsi a chi è quasi privo di passione e di passioni, perché dominato da un atteggiamento di controllo interiore, di cura </a:t>
            </a:r>
            <a:r>
              <a:rPr kumimoji="0" lang="it-IT" altLang="it-IT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autocentrica</a:t>
            </a:r>
            <a:r>
              <a:rPr kumimoji="0" lang="it-IT" altLang="it-IT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  <a:endParaRPr kumimoji="0" lang="it-IT" altLang="it-IT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83817" y="2338476"/>
            <a:ext cx="4176365" cy="3182159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51927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/>
          <p:cNvSpPr>
            <a:spLocks noChangeArrowheads="1"/>
          </p:cNvSpPr>
          <p:nvPr/>
        </p:nvSpPr>
        <p:spPr bwMode="auto">
          <a:xfrm>
            <a:off x="323850" y="3357563"/>
            <a:ext cx="4608513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Lungi dall’essere parolai: Bisogna amare tutti gli uomini, è vero, e questo è amore teorico; ma </a:t>
            </a:r>
            <a:r>
              <a:rPr kumimoji="0" lang="it-IT" altLang="it-IT" sz="2400" b="1" i="0" u="sng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l’amore pratico è dimostrare amore e carità a chi sta vicino</a:t>
            </a:r>
            <a:r>
              <a:rPr kumimoji="0" lang="it-IT" altLang="it-IT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12291" name="Rettangolo 3"/>
          <p:cNvSpPr>
            <a:spLocks noChangeArrowheads="1"/>
          </p:cNvSpPr>
          <p:nvPr/>
        </p:nvSpPr>
        <p:spPr bwMode="auto">
          <a:xfrm>
            <a:off x="250825" y="188913"/>
            <a:ext cx="5040313" cy="304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4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La carità non si fa col </a:t>
            </a:r>
            <a:r>
              <a:rPr kumimoji="0" lang="it-IT" altLang="it-IT" sz="24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metro</a:t>
            </a:r>
            <a:r>
              <a:rPr kumimoji="0" lang="it-IT" alt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… </a:t>
            </a:r>
            <a:r>
              <a:rPr kumimoji="0" lang="it-IT" alt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La carità si fa col cuore e </a:t>
            </a:r>
            <a:r>
              <a:rPr kumimoji="0" lang="it-IT" altLang="it-IT" sz="2400" b="0" i="0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si misura con l’amore di Gesù Cristo</a:t>
            </a:r>
            <a:r>
              <a:rPr kumimoji="0" lang="it-IT" alt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. Dunque non esiste carità senza coinvolgimento personale di cuore ed anima. </a:t>
            </a:r>
            <a:r>
              <a:rPr kumimoji="0" lang="it-IT" altLang="it-IT" sz="24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“Il bene dobbiamo farlo bene</a:t>
            </a:r>
            <a:r>
              <a:rPr kumimoji="0" lang="it-IT" alt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” </a:t>
            </a:r>
            <a:r>
              <a:rPr kumimoji="0" lang="it-IT" altLang="it-IT" sz="24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facendoci </a:t>
            </a:r>
            <a:r>
              <a:rPr kumimoji="0" lang="it-IT" altLang="it-IT" sz="24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l’uno </a:t>
            </a:r>
            <a:r>
              <a:rPr kumimoji="0" lang="it-IT" altLang="it-IT" sz="24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servo dell’altro</a:t>
            </a:r>
            <a:r>
              <a:rPr kumimoji="0" lang="it-IT" alt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per l’amore di Gesù Cristo </a:t>
            </a:r>
            <a:r>
              <a:rPr kumimoji="0" lang="it-IT" alt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benedetto…</a:t>
            </a:r>
            <a:endParaRPr kumimoji="0" lang="it-IT" altLang="it-IT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074" name="Picture 2" descr="E:\ADO_foto\Il Volto di D.Orione\Appuntamento con ogni dolore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692696"/>
            <a:ext cx="3771663" cy="27363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Rettangolo 6"/>
          <p:cNvSpPr/>
          <p:nvPr/>
        </p:nvSpPr>
        <p:spPr>
          <a:xfrm>
            <a:off x="5148263" y="3716338"/>
            <a:ext cx="3816350" cy="132397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Donare </a:t>
            </a:r>
            <a:r>
              <a:rPr kumimoji="0" lang="it-IT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significa, 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 </a:t>
            </a:r>
            <a:r>
              <a:rPr kumimoji="0" lang="it-IT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definizione, 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consegnare un bene nelle mani di un altro senza ricevere in cambio alcunché (è diverso dal dare)</a:t>
            </a: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539750" y="5589588"/>
            <a:ext cx="8208963" cy="10160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Sapendo e mettendo in conto </a:t>
            </a:r>
            <a:r>
              <a:rPr kumimoji="0" lang="it-IT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che… 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potrà darsi che il destinatario risponda al donatore e si inneschi un rapporto reciproco,  o che il dono non venga accolto o non susciti alcuna reazione di </a:t>
            </a:r>
            <a:r>
              <a:rPr kumimoji="0" lang="it-IT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gratitudine.</a:t>
            </a: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995554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http://www.parrocchiamaterdei.it/Public/upload/Scarpe_al_povero_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484784"/>
            <a:ext cx="4594393" cy="33500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chemeClr val="tx2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Immagine 3" descr="http://www.parrocchiamaterdei.it/Public/upload/Scarpe_al_povero_4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32363" y="1412875"/>
            <a:ext cx="4032250" cy="3478213"/>
          </a:xfrm>
          <a:prstGeom prst="rect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250825" y="5229225"/>
            <a:ext cx="8642350" cy="13239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Times New Roman" pitchFamily="18" charset="0"/>
                <a:cs typeface="Times New Roman" pitchFamily="18" charset="0"/>
              </a:rPr>
              <a:t>“Vedete – disse – </a:t>
            </a:r>
            <a:r>
              <a:rPr kumimoji="0" lang="it-IT" sz="2000" b="1" i="0" u="sng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Times New Roman" pitchFamily="18" charset="0"/>
                <a:cs typeface="Times New Roman" pitchFamily="18" charset="0"/>
              </a:rPr>
              <a:t>quel pover’uomo non ha detto ‘grazie Don Orione’, ma ‘sia lodato Gesù Cristo’. 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Times New Roman" pitchFamily="18" charset="0"/>
                <a:cs typeface="Times New Roman" pitchFamily="18" charset="0"/>
              </a:rPr>
              <a:t>Sì, perché la carità fa pensare a Dio, la carità apre gli occhi alla fede. Così dobbiamo essere noi. Dobbiamo far sperimentare a tutti la Divina Provvidenza mediante le opere di carità”.</a:t>
            </a: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Times New Roman" pitchFamily="18" charset="0"/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00113" y="188913"/>
            <a:ext cx="712311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Ecco, 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a titolo di esempio, un episodio della vita di don Orione in cui il nostro Santo </a:t>
            </a:r>
            <a:r>
              <a:rPr kumimoji="0" lang="it-IT" sz="2400" b="1" i="0" u="sng" strike="noStrike" kern="120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si fa dono</a:t>
            </a:r>
            <a:r>
              <a:rPr kumimoji="0" lang="it-IT" sz="2400" b="1" i="0" u="sng" strike="noStrike" kern="120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 e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 </a:t>
            </a:r>
            <a:r>
              <a:rPr kumimoji="0" lang="it-IT" sz="24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apre… </a:t>
            </a:r>
            <a:r>
              <a:rPr kumimoji="0" lang="it-IT" sz="2400" b="1" i="0" u="sng" strike="noStrike" kern="120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gli occhi alla fede </a:t>
            </a:r>
            <a:endParaRPr kumimoji="0" lang="it-IT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4335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7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Lia\Desktop\1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836613"/>
            <a:ext cx="2605087" cy="3533775"/>
          </a:xfrm>
          <a:prstGeom prst="rect">
            <a:avLst/>
          </a:prstGeom>
          <a:noFill/>
          <a:ln w="57150">
            <a:solidFill>
              <a:schemeClr val="tx2">
                <a:lumMod val="60000"/>
                <a:lumOff val="40000"/>
              </a:schemeClr>
            </a:solidFill>
          </a:ln>
        </p:spPr>
      </p:pic>
      <p:pic>
        <p:nvPicPr>
          <p:cNvPr id="16387" name="Picture 3" descr="C:\Users\Lia\Desktop\1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51500" y="4581525"/>
            <a:ext cx="2976563" cy="2127250"/>
          </a:xfrm>
          <a:prstGeom prst="rect">
            <a:avLst/>
          </a:prstGeom>
          <a:noFill/>
          <a:ln w="57150">
            <a:solidFill>
              <a:schemeClr val="accent4">
                <a:lumMod val="40000"/>
                <a:lumOff val="60000"/>
              </a:schemeClr>
            </a:solidFill>
          </a:ln>
        </p:spPr>
      </p:pic>
      <p:sp>
        <p:nvSpPr>
          <p:cNvPr id="4" name="CasellaDiTesto 3"/>
          <p:cNvSpPr txBox="1"/>
          <p:nvPr/>
        </p:nvSpPr>
        <p:spPr>
          <a:xfrm>
            <a:off x="4067944" y="620688"/>
            <a:ext cx="3960440" cy="4001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all" spc="0" normalizeH="0" baseline="0" noProof="0" dirty="0">
                <a:ln w="0"/>
                <a:gradFill flip="none">
                  <a:gsLst>
                    <a:gs pos="0">
                      <a:srgbClr val="4F81BD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4F81BD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4F81BD">
                        <a:shade val="65000"/>
                        <a:satMod val="130000"/>
                      </a:srgbClr>
                    </a:gs>
                    <a:gs pos="92000">
                      <a:srgbClr val="4F81BD">
                        <a:shade val="50000"/>
                        <a:satMod val="120000"/>
                      </a:srgbClr>
                    </a:gs>
                    <a:gs pos="100000">
                      <a:srgbClr val="4F81BD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don Orione si dona in modo …</a:t>
            </a:r>
          </a:p>
        </p:txBody>
      </p:sp>
      <p:sp>
        <p:nvSpPr>
          <p:cNvPr id="5" name="Rettangolo 4"/>
          <p:cNvSpPr/>
          <p:nvPr/>
        </p:nvSpPr>
        <p:spPr>
          <a:xfrm>
            <a:off x="3582144" y="1059975"/>
            <a:ext cx="5436096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 w="12700">
                  <a:solidFill>
                    <a:srgbClr val="1F497D">
                      <a:lumMod val="75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rgbClr val="1F497D">
                      <a:lumMod val="75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Concreto: </a:t>
            </a:r>
            <a:r>
              <a:rPr kumimoji="0" lang="it-IT" sz="1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nel cogliere con immediatezza i bisogni</a:t>
            </a:r>
            <a:endParaRPr kumimoji="0" lang="it-IT" sz="1800" b="1" i="0" u="none" strike="noStrike" kern="1200" cap="none" spc="0" normalizeH="0" baseline="0" noProof="0" dirty="0">
              <a:ln w="12700">
                <a:solidFill>
                  <a:srgbClr val="1F497D">
                    <a:lumMod val="75000"/>
                  </a:srgbClr>
                </a:solidFill>
                <a:prstDash val="solid"/>
              </a:ln>
              <a:solidFill>
                <a:srgbClr val="002060"/>
              </a:solidFill>
              <a:effectLst>
                <a:outerShdw dist="38100" dir="2640000" algn="bl" rotWithShape="0">
                  <a:srgbClr val="1F497D">
                    <a:lumMod val="75000"/>
                  </a:srgbClr>
                </a:outerShdw>
              </a:effectLst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3347864" y="1637841"/>
            <a:ext cx="4824536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  <a:effectLst>
                  <a:outerShdw blurRad="38100" dist="19050" dir="2700000" algn="tl" rotWithShape="0">
                    <a:prstClr val="black">
                      <a:lumMod val="50000"/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Universale: </a:t>
            </a:r>
            <a:r>
              <a:rPr kumimoji="0" lang="it-IT" sz="1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fa del bene a tutti </a:t>
            </a:r>
            <a:endParaRPr kumimoji="0" lang="it-IT" sz="1800" b="1" i="0" u="none" strike="noStrike" kern="1200" cap="none" spc="0" normalizeH="0" baseline="0" noProof="0" dirty="0">
              <a:ln>
                <a:solidFill>
                  <a:srgbClr val="002060"/>
                </a:solidFill>
              </a:ln>
              <a:solidFill>
                <a:srgbClr val="002060"/>
              </a:solidFill>
              <a:effectLst>
                <a:outerShdw blurRad="38100" dist="19050" dir="2700000" algn="tl" rotWithShape="0">
                  <a:prstClr val="black">
                    <a:lumMod val="50000"/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3491558" y="2280362"/>
            <a:ext cx="5328592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 w="12700">
                  <a:solidFill>
                    <a:srgbClr val="1F497D">
                      <a:lumMod val="75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rgbClr val="1F497D">
                      <a:lumMod val="75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Delicato: </a:t>
            </a:r>
            <a:r>
              <a:rPr kumimoji="0" lang="it-IT" sz="1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si avvicina come un buon samaritano</a:t>
            </a:r>
            <a:r>
              <a:rPr kumimoji="0" lang="it-IT" sz="2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endParaRPr kumimoji="0" lang="it-IT" sz="2800" b="1" i="0" u="none" strike="noStrike" kern="1200" cap="none" spc="0" normalizeH="0" baseline="0" noProof="0" dirty="0">
              <a:ln w="12700">
                <a:solidFill>
                  <a:srgbClr val="1F497D">
                    <a:lumMod val="75000"/>
                  </a:srgbClr>
                </a:solidFill>
                <a:prstDash val="solid"/>
              </a:ln>
              <a:solidFill>
                <a:srgbClr val="002060"/>
              </a:solidFill>
              <a:effectLst>
                <a:outerShdw dist="38100" dir="2640000" algn="bl" rotWithShape="0">
                  <a:srgbClr val="1F497D">
                    <a:lumMod val="75000"/>
                  </a:srgbClr>
                </a:outerShdw>
              </a:effectLst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3708400" y="2852738"/>
            <a:ext cx="5184775" cy="163195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rgbClr val="1F497D">
                      <a:lumMod val="75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Lungimirante:</a:t>
            </a:r>
            <a:r>
              <a:rPr kumimoji="0" lang="it-IT" sz="2800" b="0" i="0" u="none" strike="noStrike" kern="1200" cap="none" spc="0" normalizeH="0" baseline="0" noProof="0" dirty="0">
                <a:ln w="0"/>
                <a:solidFill>
                  <a:srgbClr val="4F81BD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it-IT" sz="1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ha sempre sostenuto che i suoi figli si sarebbero dovuti dedicare a tutte “quelle opere di fede e di carità che, secondo i bisogni dei paesi e dei </a:t>
            </a:r>
            <a:r>
              <a:rPr kumimoji="0" lang="it-IT" sz="1800" b="1" i="0" u="none" strike="noStrike" kern="1200" cap="none" spc="0" normalizeH="0" baseline="0" noProof="0" dirty="0" smtClean="0">
                <a:ln w="0"/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tempi, </a:t>
            </a:r>
            <a:r>
              <a:rPr kumimoji="0" lang="it-IT" sz="1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piacesse alla Santa Sede indicare” </a:t>
            </a:r>
            <a:endParaRPr kumimoji="0" lang="it-IT" sz="1800" b="1" i="0" u="none" strike="noStrike" kern="1200" cap="none" spc="0" normalizeH="0" baseline="0" noProof="0" dirty="0">
              <a:ln w="0"/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8201" name="Rectangle 1"/>
          <p:cNvSpPr>
            <a:spLocks noChangeArrowheads="1"/>
          </p:cNvSpPr>
          <p:nvPr/>
        </p:nvSpPr>
        <p:spPr bwMode="auto">
          <a:xfrm>
            <a:off x="214313" y="5661025"/>
            <a:ext cx="8929687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Times New Roman" pitchFamily="18" charset="0"/>
              </a:rPr>
              <a:t>L’amore/carità</a:t>
            </a:r>
            <a:r>
              <a:rPr kumimoji="0" lang="it-IT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Times New Roman" pitchFamily="18" charset="0"/>
              </a:rPr>
              <a:t>, </a:t>
            </a:r>
            <a:r>
              <a:rPr kumimoji="0" lang="it-IT" sz="24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Times New Roman" pitchFamily="18" charset="0"/>
              </a:rPr>
              <a:t>l’essere </a:t>
            </a:r>
            <a:r>
              <a:rPr kumimoji="0" lang="it-IT" sz="2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Times New Roman" pitchFamily="18" charset="0"/>
              </a:rPr>
              <a:t>dono 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Times New Roman" pitchFamily="18" charset="0"/>
              </a:rPr>
              <a:t>in </a:t>
            </a:r>
            <a:r>
              <a:rPr kumimoji="0" lang="it-IT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Times New Roman" pitchFamily="18" charset="0"/>
              </a:rPr>
              <a:t>Don                                       </a:t>
            </a:r>
            <a:endParaRPr kumimoji="0" lang="it-IT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Times New Roman" pitchFamily="18" charset="0"/>
              </a:rPr>
              <a:t>    Orione è uno “</a:t>
            </a:r>
            <a:r>
              <a:rPr kumimoji="0" lang="it-IT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Times New Roman" pitchFamily="18" charset="0"/>
              </a:rPr>
              <a:t>stile relazionale”</a:t>
            </a: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Times New Roman" pitchFamily="18" charset="0"/>
            </a:endParaRPr>
          </a:p>
        </p:txBody>
      </p:sp>
      <p:sp>
        <p:nvSpPr>
          <p:cNvPr id="10" name="Rettangolo 9"/>
          <p:cNvSpPr>
            <a:spLocks noChangeArrowheads="1"/>
          </p:cNvSpPr>
          <p:nvPr/>
        </p:nvSpPr>
        <p:spPr bwMode="auto">
          <a:xfrm>
            <a:off x="309563" y="4406900"/>
            <a:ext cx="5184775" cy="1323975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&lt;&lt; C’è una </a:t>
            </a:r>
            <a:r>
              <a:rPr kumimoji="0" lang="it-IT" altLang="it-IT" sz="2000" b="0" i="0" u="sng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continuità attesa</a:t>
            </a:r>
            <a:r>
              <a:rPr kumimoji="0" lang="it-IT" altLang="it-IT" sz="2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tra il cuore di Dio ed il cuore dell’uomo&gt;&gt;  E questo VALE per tutti perché …  SIAMO FATTI A SUA IMMAGINE E SOMIGLIANZA</a:t>
            </a:r>
          </a:p>
        </p:txBody>
      </p:sp>
      <p:sp>
        <p:nvSpPr>
          <p:cNvPr id="14347" name="Rettangolo 10"/>
          <p:cNvSpPr>
            <a:spLocks noChangeArrowheads="1"/>
          </p:cNvSpPr>
          <p:nvPr/>
        </p:nvSpPr>
        <p:spPr bwMode="auto">
          <a:xfrm>
            <a:off x="250825" y="115888"/>
            <a:ext cx="85693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Donare è un movimento asimmetrico che nasce da spontaneità e libertà</a:t>
            </a:r>
            <a:endParaRPr kumimoji="0" lang="it-IT" altLang="it-IT" sz="20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25207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1" grpId="0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50825" y="260350"/>
            <a:ext cx="8280400" cy="1016000"/>
          </a:xfrm>
          <a:prstGeom prst="rect">
            <a:avLst/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Tutti gli ideali, tutte le imprese, tutte le opere di don Orione convergono 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verso la carità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E </a:t>
            </a:r>
            <a:r>
              <a:rPr kumimoji="0" lang="it-IT" sz="2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pagine più belle sulla carità don Orione le ha scritte soprattutto con la </a:t>
            </a:r>
            <a:r>
              <a:rPr kumimoji="0" lang="it-IT" sz="2000" b="0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vita</a:t>
            </a:r>
            <a:r>
              <a:rPr kumimoji="0" lang="it-IT" sz="2000" b="0" i="0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  le opere che ha lasciato ne sono evidente testimonianza.</a:t>
            </a:r>
          </a:p>
        </p:txBody>
      </p:sp>
      <p:pic>
        <p:nvPicPr>
          <p:cNvPr id="9219" name="Immagine 6" descr="43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1628800"/>
            <a:ext cx="3714750" cy="29987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Immagine 7" descr="2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72200" y="5157192"/>
            <a:ext cx="2160240" cy="1535856"/>
          </a:xfrm>
          <a:prstGeom prst="ellipse">
            <a:avLst/>
          </a:prstGeom>
          <a:ln w="63500" cap="rnd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Immagine 8" descr="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528" y="2564904"/>
            <a:ext cx="4486123" cy="2743271"/>
          </a:xfrm>
          <a:prstGeom prst="ellipse">
            <a:avLst/>
          </a:prstGeom>
          <a:ln w="63500" cap="rnd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1" name="Rettangolo 10"/>
          <p:cNvSpPr/>
          <p:nvPr/>
        </p:nvSpPr>
        <p:spPr>
          <a:xfrm>
            <a:off x="468313" y="5661025"/>
            <a:ext cx="5688012" cy="8318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«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Non abbiate alcun debito verso gli altri se non quello dell’amore reciproco»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</a:t>
            </a:r>
            <a:r>
              <a:rPr kumimoji="0" lang="it-IT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Rm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13,8)</a:t>
            </a:r>
          </a:p>
        </p:txBody>
      </p:sp>
    </p:spTree>
    <p:extLst>
      <p:ext uri="{BB962C8B-B14F-4D97-AF65-F5344CB8AC3E}">
        <p14:creationId xmlns:p14="http://schemas.microsoft.com/office/powerpoint/2010/main" val="3777829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404813" y="3406775"/>
            <a:ext cx="8334375" cy="34512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75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Don Orione </a:t>
            </a:r>
            <a:r>
              <a:rPr kumimoji="0" lang="it-IT" sz="2400" b="1" i="0" u="sng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si fece dono 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nella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75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) </a:t>
            </a:r>
            <a:r>
              <a:rPr kumimoji="0" lang="it-IT" sz="2400" b="0" i="0" u="sng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carità intellettuale 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(scuole, stampa, predicazione);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75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2) </a:t>
            </a:r>
            <a:r>
              <a:rPr kumimoji="0" lang="it-IT" sz="2400" b="0" i="0" u="sng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carità apostolica 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(parrocchie, oratori, centri giovanili, missioni popolari, missioni estere); 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75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3) </a:t>
            </a:r>
            <a:r>
              <a:rPr kumimoji="0" lang="it-IT" sz="2400" b="0" i="0" u="sng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carità materiale 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(Piccoli Cottolengo, ospedali, ospizi, collegi, orfanotrofi, centri per mutilati di guerra, scuole per subnormali, lebbrosari, case per giovani </a:t>
            </a: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operai).</a:t>
            </a: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ts val="15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8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kumimoji="0" lang="it-IT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7619"/>
            <a:ext cx="4470164" cy="27089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7602" y="-27023"/>
            <a:ext cx="3838813" cy="262204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Immagin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2500313"/>
            <a:ext cx="3113087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Immagin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9611" y="2184103"/>
            <a:ext cx="3387742" cy="203156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32325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771775" y="188913"/>
            <a:ext cx="5832475" cy="184626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Don Orione </a:t>
            </a:r>
            <a:r>
              <a:rPr kumimoji="0" lang="it-IT" sz="24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non fece pesare il suo amore su nessuno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; nemmeno sugli eretici, i lontani, i persecutori.  Anche oggi c'è bisogno di gente che sappia amare così...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250825" y="3789363"/>
            <a:ext cx="8496300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0" marR="0" lvl="0" indent="1444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Batang" pitchFamily="18" charset="-127"/>
                <a:cs typeface="Arial" panose="020B0604020202020204" pitchFamily="34" charset="0"/>
              </a:rPr>
              <a:t>Abbiamo il coraggio di accogliere con tenerezza le situazioni difficili e i problemi di chi ci sta accanto, oppure preferiamo le soluzioni impersonali, magari efficienti ma prive del calore del Vangelo? </a:t>
            </a:r>
          </a:p>
          <a:p>
            <a:pPr marL="0" marR="0" lvl="0" indent="1444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  </a:t>
            </a:r>
          </a:p>
          <a:p>
            <a:pPr marL="0" marR="0" lvl="0" indent="1444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Quanto bisogno del dono della tenerezza ha oggi il mondo!  </a:t>
            </a:r>
          </a:p>
          <a:p>
            <a:pPr marL="0" marR="0" lvl="0" indent="1444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    </a:t>
            </a:r>
            <a:r>
              <a:rPr kumimoji="0" lang="it-IT" sz="24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Pazienza di Dio, vicinanza di Dio, tenerezza di Dio.</a:t>
            </a:r>
            <a:endParaRPr kumimoji="0" lang="it-IT" sz="2400" b="0" i="0" u="sng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3275856" y="2348880"/>
            <a:ext cx="2300630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HeroicExtremeRightFacing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5400" b="1" i="0" u="none" strike="noStrike" kern="1200" cap="none" spc="0" normalizeH="0" baseline="0" noProof="0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E noi?</a:t>
            </a:r>
          </a:p>
        </p:txBody>
      </p:sp>
      <p:pic>
        <p:nvPicPr>
          <p:cNvPr id="5" name="Immagine 4" descr="mani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1340768"/>
            <a:ext cx="2540047" cy="2488828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Immagine 5" descr="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528" y="188640"/>
            <a:ext cx="2304256" cy="3439441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442860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3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4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ttangolo 1"/>
          <p:cNvSpPr>
            <a:spLocks noChangeArrowheads="1"/>
          </p:cNvSpPr>
          <p:nvPr/>
        </p:nvSpPr>
        <p:spPr bwMode="auto">
          <a:xfrm>
            <a:off x="428625" y="357188"/>
            <a:ext cx="4575175" cy="1938337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Abbiate un sorriso e una parola amabile per tutti, senza differenze: fatevi </a:t>
            </a:r>
            <a:r>
              <a:rPr kumimoji="0" lang="it-IT" altLang="it-IT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tutto </a:t>
            </a:r>
            <a:r>
              <a:rPr kumimoji="0" lang="it-IT" altLang="it-IT" sz="20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tutti per portare tutte le anime a Gesù. </a:t>
            </a:r>
            <a:r>
              <a:rPr kumimoji="0" lang="it-IT" altLang="it-IT" sz="20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 carità del Signore nostro crocifisso</a:t>
            </a:r>
            <a:r>
              <a:rPr kumimoji="0" lang="it-IT" altLang="it-IT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:… ecco </a:t>
            </a:r>
            <a:r>
              <a:rPr kumimoji="0" lang="it-IT" altLang="it-IT" sz="20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 speranza dell’avvenire</a:t>
            </a:r>
            <a:r>
              <a:rPr kumimoji="0" lang="it-IT" altLang="it-IT" sz="20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  <a:endParaRPr kumimoji="0" lang="it-IT" altLang="it-IT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8675" name="Immagine 2" descr="boggiano-don-orione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2780928"/>
            <a:ext cx="3058025" cy="263874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8676" name="Immagine 3" descr="sorriso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348880"/>
            <a:ext cx="2417762" cy="31432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1269" name="Rettangolo 4"/>
          <p:cNvSpPr>
            <a:spLocks noChangeArrowheads="1"/>
          </p:cNvSpPr>
          <p:nvPr/>
        </p:nvSpPr>
        <p:spPr bwMode="auto">
          <a:xfrm>
            <a:off x="611188" y="5516563"/>
            <a:ext cx="8281987" cy="12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Carità viva, carità grande, carità sempre! E daremo la leva alla società! Con la carità faremo tutto</a:t>
            </a:r>
            <a:r>
              <a:rPr kumimoji="0" lang="it-IT" altLang="it-IT" sz="2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senza </a:t>
            </a:r>
            <a:r>
              <a:rPr kumimoji="0" lang="it-IT" altLang="it-IT" sz="2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carità faremo niente!</a:t>
            </a:r>
            <a:r>
              <a:rPr kumimoji="0" lang="it-IT" alt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it-IT" altLang="it-IT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(13,II, 1907)</a:t>
            </a:r>
          </a:p>
        </p:txBody>
      </p:sp>
      <p:sp>
        <p:nvSpPr>
          <p:cNvPr id="6" name="Rettangolo 5"/>
          <p:cNvSpPr/>
          <p:nvPr/>
        </p:nvSpPr>
        <p:spPr>
          <a:xfrm>
            <a:off x="2771800" y="2636912"/>
            <a:ext cx="2952328" cy="2677656"/>
          </a:xfrm>
          <a:prstGeom prst="rect">
            <a:avLst/>
          </a:prstGeom>
          <a:solidFill>
            <a:schemeClr val="accent1"/>
          </a:solidFill>
          <a:ln w="76200">
            <a:solidFill>
              <a:srgbClr val="92D050"/>
            </a:solidFill>
          </a:ln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«Nessuno mai ha visto Dio; [però] se ci amiamo gli uni gli altri, Dio rimane in noi e l’amore di lui è perfetto in noi»    </a:t>
            </a:r>
            <a:r>
              <a:rPr kumimoji="0" lang="it-IT" sz="18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(</a:t>
            </a:r>
            <a:r>
              <a:rPr kumimoji="0" lang="it-IT" sz="1800" b="0" i="1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1Gv </a:t>
            </a:r>
            <a:r>
              <a:rPr kumimoji="0" lang="it-IT" sz="18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4,12).</a:t>
            </a:r>
          </a:p>
        </p:txBody>
      </p:sp>
      <p:pic>
        <p:nvPicPr>
          <p:cNvPr id="7" name="Immagine 6" descr="amatevi_gli_uni_gli_altr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0063" y="260350"/>
            <a:ext cx="2976562" cy="22320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18436515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1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1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 animBg="1"/>
      <p:bldP spid="1126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/>
          <p:cNvSpPr/>
          <p:nvPr/>
        </p:nvSpPr>
        <p:spPr>
          <a:xfrm>
            <a:off x="323850" y="4365625"/>
            <a:ext cx="8496300" cy="2308225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“Dio è carità, e chi vive la carità, vive </a:t>
            </a: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Dio… 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Siamo apostoli di carità, di amore puro, amore alto e universale, facciamo regnare la carità con la mitezza del cuore, col compatirci, coll’aiutarci vicendevolmente, col darci la mano e camminare insieme. Seminiamo a larga mano sui nostri passi, opere di bontà e di amore, asciughiamo le </a:t>
            </a:r>
            <a:r>
              <a:rPr kumimoji="0" lang="it-IT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lagrime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di chi piange”</a:t>
            </a:r>
          </a:p>
        </p:txBody>
      </p:sp>
      <p:sp>
        <p:nvSpPr>
          <p:cNvPr id="5" name="Rettangolo 4"/>
          <p:cNvSpPr/>
          <p:nvPr/>
        </p:nvSpPr>
        <p:spPr>
          <a:xfrm>
            <a:off x="468313" y="188913"/>
            <a:ext cx="8351837" cy="157003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Il dono all’altro - parola, gesto, dedizione, cura, presenza - è possibile solo quando si decide la prossimità, il farsi vicino, il coinvolgersi nella sua vita, il voler assumere una </a:t>
            </a:r>
            <a:r>
              <a:rPr kumimoji="0" lang="it-IT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relazione, 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costi quel che costi.</a:t>
            </a: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8" descr="Risultati immagini per carità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1484784"/>
            <a:ext cx="5496775" cy="288032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11053958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4643438" y="549275"/>
            <a:ext cx="4176712" cy="120015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Il fuoco della carità di Dio che ha infiammato Don Orione è la nostra eredità più preziosa.</a:t>
            </a:r>
          </a:p>
        </p:txBody>
      </p:sp>
      <p:sp>
        <p:nvSpPr>
          <p:cNvPr id="3" name="Rettangolo 2"/>
          <p:cNvSpPr/>
          <p:nvPr/>
        </p:nvSpPr>
        <p:spPr>
          <a:xfrm>
            <a:off x="900113" y="2636838"/>
            <a:ext cx="7559675" cy="2308225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Sia il nostro spirito uno spirito grande di umiltà, di fede, di carità: sia la nostra vita tutta intessuta di preghiera, di pietà operosa, di sacrificio per far del bene alle anime. 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Solo con la carità di Gesù Cristo si salverà il mondo! 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Dobbiamo riempire di carità i solchi che dividono gli uomini ripieni di odio e di egoismo. 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88640"/>
            <a:ext cx="3904878" cy="228737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Rettangolo 4"/>
          <p:cNvSpPr/>
          <p:nvPr/>
        </p:nvSpPr>
        <p:spPr>
          <a:xfrm>
            <a:off x="827088" y="5445125"/>
            <a:ext cx="7345362" cy="120015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Regni tra voi, o cari miei figli, quella grande, soavissima e sovrumana carità che sempre ha fatto di voi tutti come un cuore e un'anima sola.                        (Don Orione)</a:t>
            </a:r>
          </a:p>
        </p:txBody>
      </p:sp>
    </p:spTree>
    <p:extLst>
      <p:ext uri="{BB962C8B-B14F-4D97-AF65-F5344CB8AC3E}">
        <p14:creationId xmlns:p14="http://schemas.microsoft.com/office/powerpoint/2010/main" val="282867899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ervire è regnare_ Gen verd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24000" y="1143000"/>
            <a:ext cx="6096000" cy="4572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prstDash val="solid"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26876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2000"/>
    </mc:Choice>
    <mc:Fallback xmlns="">
      <p:transition spd="slow" advTm="13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6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98</TotalTime>
  <Words>1507</Words>
  <Application>Microsoft Office PowerPoint</Application>
  <PresentationFormat>Presentazione su schermo (4:3)</PresentationFormat>
  <Paragraphs>61</Paragraphs>
  <Slides>17</Slides>
  <Notes>3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17</vt:i4>
      </vt:variant>
    </vt:vector>
  </HeadingPairs>
  <TitlesOfParts>
    <vt:vector size="24" baseType="lpstr">
      <vt:lpstr>Arial</vt:lpstr>
      <vt:lpstr>Batang</vt:lpstr>
      <vt:lpstr>Calibri</vt:lpstr>
      <vt:lpstr>Calibri Light</vt:lpstr>
      <vt:lpstr>Times New Roman</vt:lpstr>
      <vt:lpstr>Tema di Office</vt:lpstr>
      <vt:lpstr>1_Tema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Lia Sirna</dc:creator>
  <cp:lastModifiedBy>Vincenzo Imburgia</cp:lastModifiedBy>
  <cp:revision>16</cp:revision>
  <dcterms:created xsi:type="dcterms:W3CDTF">2020-01-24T14:09:44Z</dcterms:created>
  <dcterms:modified xsi:type="dcterms:W3CDTF">2020-01-24T15:50:20Z</dcterms:modified>
</cp:coreProperties>
</file>