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84" r:id="rId4"/>
    <p:sldId id="261" r:id="rId5"/>
    <p:sldId id="283" r:id="rId6"/>
    <p:sldId id="285" r:id="rId7"/>
    <p:sldId id="286" r:id="rId8"/>
    <p:sldId id="287" r:id="rId9"/>
    <p:sldId id="262" r:id="rId10"/>
    <p:sldId id="288" r:id="rId11"/>
    <p:sldId id="289" r:id="rId12"/>
    <p:sldId id="269" r:id="rId13"/>
    <p:sldId id="290" r:id="rId14"/>
    <p:sldId id="279" r:id="rId15"/>
    <p:sldId id="291" r:id="rId16"/>
    <p:sldId id="292" r:id="rId17"/>
    <p:sldId id="293" r:id="rId18"/>
    <p:sldId id="294" r:id="rId19"/>
    <p:sldId id="266" r:id="rId20"/>
    <p:sldId id="295" r:id="rId21"/>
    <p:sldId id="280" r:id="rId22"/>
    <p:sldId id="296" r:id="rId23"/>
    <p:sldId id="268" r:id="rId24"/>
    <p:sldId id="300" r:id="rId25"/>
    <p:sldId id="301" r:id="rId26"/>
    <p:sldId id="297" r:id="rId27"/>
    <p:sldId id="298" r:id="rId28"/>
    <p:sldId id="274" r:id="rId29"/>
    <p:sldId id="275" r:id="rId30"/>
    <p:sldId id="276" r:id="rId31"/>
    <p:sldId id="278" r:id="rId32"/>
    <p:sldId id="277" r:id="rId33"/>
    <p:sldId id="299" r:id="rId3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85" autoAdjust="0"/>
    <p:restoredTop sz="94660"/>
  </p:normalViewPr>
  <p:slideViewPr>
    <p:cSldViewPr>
      <p:cViewPr varScale="1">
        <p:scale>
          <a:sx n="68" d="100"/>
          <a:sy n="68" d="100"/>
        </p:scale>
        <p:origin x="16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CBBE0C-23CC-4EA5-8C81-95172807ACC3}" type="datetimeFigureOut">
              <a:rPr lang="it-IT" smtClean="0"/>
              <a:pPr/>
              <a:t>18/08/2020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AB8F3C-CB54-4F80-AF9B-F2D020691844}" type="slidenum">
              <a:rPr lang="it-IT" smtClean="0"/>
              <a:pPr/>
              <a:t>‹N›</a:t>
            </a:fld>
            <a:endParaRPr lang="it-IT"/>
          </a:p>
        </p:txBody>
      </p:sp>
    </p:spTree>
    <p:extLst>
      <p:ext uri="{BB962C8B-B14F-4D97-AF65-F5344CB8AC3E}">
        <p14:creationId xmlns:p14="http://schemas.microsoft.com/office/powerpoint/2010/main" val="1154903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3722664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113706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4022364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1143917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2786715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263472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4042457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3027609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10750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2870371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C627F0-CEE9-4553-9916-26D00804622A}"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D37E727E-F448-4A03-816D-5EAB49F0EA20}" type="slidenum">
              <a:rPr lang="it-IT" smtClean="0"/>
              <a:pPr/>
              <a:t>‹N›</a:t>
            </a:fld>
            <a:endParaRPr lang="it-IT"/>
          </a:p>
        </p:txBody>
      </p:sp>
    </p:spTree>
    <p:extLst>
      <p:ext uri="{BB962C8B-B14F-4D97-AF65-F5344CB8AC3E}">
        <p14:creationId xmlns:p14="http://schemas.microsoft.com/office/powerpoint/2010/main" val="622002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82">
                <a:alpha val="57000"/>
              </a:srgbClr>
            </a:gs>
            <a:gs pos="13000">
              <a:srgbClr val="0047FF"/>
            </a:gs>
            <a:gs pos="28000">
              <a:srgbClr val="000082"/>
            </a:gs>
            <a:gs pos="42999">
              <a:srgbClr val="0047FF"/>
            </a:gs>
            <a:gs pos="58000">
              <a:srgbClr val="000082"/>
            </a:gs>
            <a:gs pos="72000">
              <a:srgbClr val="0047FF"/>
            </a:gs>
            <a:gs pos="87000">
              <a:srgbClr val="000082"/>
            </a:gs>
            <a:gs pos="100000">
              <a:srgbClr val="0047F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C627F0-CEE9-4553-9916-26D00804622A}" type="datetimeFigureOut">
              <a:rPr lang="it-IT" smtClean="0"/>
              <a:pPr/>
              <a:t>18/08/2020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7E727E-F448-4A03-816D-5EAB49F0EA20}" type="slidenum">
              <a:rPr lang="it-IT" smtClean="0"/>
              <a:pPr/>
              <a:t>‹N›</a:t>
            </a:fld>
            <a:endParaRPr lang="it-IT"/>
          </a:p>
        </p:txBody>
      </p:sp>
    </p:spTree>
    <p:extLst>
      <p:ext uri="{BB962C8B-B14F-4D97-AF65-F5344CB8AC3E}">
        <p14:creationId xmlns:p14="http://schemas.microsoft.com/office/powerpoint/2010/main" val="1392124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Risultato immagini per spirito santo"/>
          <p:cNvPicPr>
            <a:picLocks noChangeAspect="1" noChangeArrowheads="1"/>
          </p:cNvPicPr>
          <p:nvPr/>
        </p:nvPicPr>
        <p:blipFill>
          <a:blip r:embed="rId3" cstate="print"/>
          <a:srcRect/>
          <a:stretch>
            <a:fillRect/>
          </a:stretch>
        </p:blipFill>
        <p:spPr bwMode="auto">
          <a:xfrm>
            <a:off x="1547664" y="1196752"/>
            <a:ext cx="7207447" cy="5189362"/>
          </a:xfrm>
          <a:prstGeom prst="ellipse">
            <a:avLst/>
          </a:prstGeom>
          <a:ln w="63500" cap="rnd">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
        <p:nvSpPr>
          <p:cNvPr id="5" name="Rettangolo 4"/>
          <p:cNvSpPr/>
          <p:nvPr/>
        </p:nvSpPr>
        <p:spPr>
          <a:xfrm>
            <a:off x="755576" y="188640"/>
            <a:ext cx="8075417" cy="923330"/>
          </a:xfrm>
          <a:prstGeom prst="rect">
            <a:avLst/>
          </a:prstGeom>
          <a:noFill/>
        </p:spPr>
        <p:txBody>
          <a:bodyPr wrap="none" lIns="91440" tIns="45720" rIns="91440" bIns="45720">
            <a:spAutoFit/>
          </a:bodyPr>
          <a:lstStyle/>
          <a:p>
            <a:pPr algn="ctr"/>
            <a:r>
              <a:rPr lang="it-IT"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Invochiamo lo Spirito Santo</a:t>
            </a:r>
          </a:p>
        </p:txBody>
      </p:sp>
      <p:graphicFrame>
        <p:nvGraphicFramePr>
          <p:cNvPr id="2" name="Oggetto 1"/>
          <p:cNvGraphicFramePr>
            <a:graphicFrameLocks noChangeAspect="1"/>
          </p:cNvGraphicFramePr>
          <p:nvPr>
            <p:extLst>
              <p:ext uri="{D42A27DB-BD31-4B8C-83A1-F6EECF244321}">
                <p14:modId xmlns:p14="http://schemas.microsoft.com/office/powerpoint/2010/main" val="3429383007"/>
              </p:ext>
            </p:extLst>
          </p:nvPr>
        </p:nvGraphicFramePr>
        <p:xfrm>
          <a:off x="7668344" y="5589240"/>
          <a:ext cx="615950" cy="488950"/>
        </p:xfrm>
        <a:graphic>
          <a:graphicData uri="http://schemas.openxmlformats.org/presentationml/2006/ole">
            <mc:AlternateContent xmlns:mc="http://schemas.openxmlformats.org/markup-compatibility/2006">
              <mc:Choice xmlns:v="urn:schemas-microsoft-com:vml" Requires="v">
                <p:oleObj spid="_x0000_s1030" name="Oggetto shell Packager" showAsIcon="1" r:id="rId4" imgW="616320" imgH="488520" progId="Package">
                  <p:embed/>
                </p:oleObj>
              </mc:Choice>
              <mc:Fallback>
                <p:oleObj name="Oggetto shell Packager" showAsIcon="1" r:id="rId4" imgW="616320" imgH="488520" progId="Package">
                  <p:embed/>
                  <p:pic>
                    <p:nvPicPr>
                      <p:cNvPr id="0" name=""/>
                      <p:cNvPicPr/>
                      <p:nvPr/>
                    </p:nvPicPr>
                    <p:blipFill>
                      <a:blip r:embed="rId5"/>
                      <a:stretch>
                        <a:fillRect/>
                      </a:stretch>
                    </p:blipFill>
                    <p:spPr>
                      <a:xfrm>
                        <a:off x="7668344" y="5589240"/>
                        <a:ext cx="615950" cy="488950"/>
                      </a:xfrm>
                      <a:prstGeom prst="rect">
                        <a:avLst/>
                      </a:prstGeom>
                    </p:spPr>
                  </p:pic>
                </p:oleObj>
              </mc:Fallback>
            </mc:AlternateContent>
          </a:graphicData>
        </a:graphic>
      </p:graphicFrame>
    </p:spTree>
    <p:extLst>
      <p:ext uri="{BB962C8B-B14F-4D97-AF65-F5344CB8AC3E}">
        <p14:creationId xmlns:p14="http://schemas.microsoft.com/office/powerpoint/2010/main" val="2943844058"/>
      </p:ext>
    </p:extLst>
  </p:cSld>
  <p:clrMapOvr>
    <a:masterClrMapping/>
  </p:clrMapOvr>
  <p:transition>
    <p:wipe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Risultato immagini per santità"/>
          <p:cNvPicPr>
            <a:picLocks noChangeAspect="1" noChangeArrowheads="1"/>
          </p:cNvPicPr>
          <p:nvPr/>
        </p:nvPicPr>
        <p:blipFill>
          <a:blip r:embed="rId2" cstate="print"/>
          <a:srcRect/>
          <a:stretch>
            <a:fillRect/>
          </a:stretch>
        </p:blipFill>
        <p:spPr bwMode="auto">
          <a:xfrm>
            <a:off x="611560" y="332656"/>
            <a:ext cx="8117674" cy="6141449"/>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12700" stA="38000" endPos="28000" dist="5000" dir="5400000" sy="-100000" algn="bl" rotWithShape="0"/>
          </a:effectLst>
          <a:scene3d>
            <a:camera prst="orthographicFront">
              <a:rot lat="0" lon="0" rev="0"/>
            </a:camera>
            <a:lightRig rig="balanced" dir="t">
              <a:rot lat="0" lon="0" rev="8700000"/>
            </a:lightRig>
          </a:scene3d>
          <a:sp3d>
            <a:bevelT w="190500" h="38100"/>
          </a:sp3d>
        </p:spPr>
      </p:pic>
      <p:sp>
        <p:nvSpPr>
          <p:cNvPr id="6" name="Rettangolo 5"/>
          <p:cNvSpPr/>
          <p:nvPr/>
        </p:nvSpPr>
        <p:spPr>
          <a:xfrm>
            <a:off x="1979712" y="332656"/>
            <a:ext cx="5035097"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La santità  </a:t>
            </a:r>
          </a:p>
          <a:p>
            <a:pPr marL="0" indent="0" algn="ctr">
              <a:buNone/>
            </a:pPr>
            <a:r>
              <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come stile di vita</a:t>
            </a:r>
          </a:p>
        </p:txBody>
      </p:sp>
    </p:spTree>
    <p:extLst>
      <p:ext uri="{BB962C8B-B14F-4D97-AF65-F5344CB8AC3E}">
        <p14:creationId xmlns:p14="http://schemas.microsoft.com/office/powerpoint/2010/main" val="4197412453"/>
      </p:ext>
    </p:extLst>
  </p:cSld>
  <p:clrMapOvr>
    <a:masterClrMapping/>
  </p:clrMapOvr>
  <p:transition>
    <p:wipe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beatitudini.jpg"/>
          <p:cNvPicPr>
            <a:picLocks noChangeAspect="1"/>
          </p:cNvPicPr>
          <p:nvPr/>
        </p:nvPicPr>
        <p:blipFill>
          <a:blip r:embed="rId2" cstate="print"/>
          <a:stretch>
            <a:fillRect/>
          </a:stretch>
        </p:blipFill>
        <p:spPr>
          <a:xfrm>
            <a:off x="179512" y="1052736"/>
            <a:ext cx="4978868" cy="5586312"/>
          </a:xfrm>
          <a:prstGeom prst="rect">
            <a:avLst/>
          </a:prstGeom>
          <a:effectLst>
            <a:softEdge rad="317500"/>
          </a:effectLst>
        </p:spPr>
      </p:pic>
      <p:sp>
        <p:nvSpPr>
          <p:cNvPr id="5" name="Rettangolo 4"/>
          <p:cNvSpPr/>
          <p:nvPr/>
        </p:nvSpPr>
        <p:spPr>
          <a:xfrm>
            <a:off x="2267744" y="332656"/>
            <a:ext cx="6109045" cy="707886"/>
          </a:xfrm>
          <a:prstGeom prst="rect">
            <a:avLst/>
          </a:prstGeom>
        </p:spPr>
        <p:txBody>
          <a:bodyPr wrap="none">
            <a:spAutoFit/>
          </a:bodyPr>
          <a:lstStyle/>
          <a:p>
            <a:r>
              <a:rPr lang="it-IT" b="1" i="1" dirty="0">
                <a:solidFill>
                  <a:srgbClr val="00B050"/>
                </a:solidFill>
              </a:rPr>
              <a:t> </a:t>
            </a:r>
            <a:r>
              <a:rPr lang="it-IT" sz="4000" b="1" i="1" dirty="0">
                <a:solidFill>
                  <a:schemeClr val="bg1"/>
                </a:solidFill>
              </a:rPr>
              <a:t>La Parola di Dio    Mt 5,1-11</a:t>
            </a:r>
            <a:endParaRPr lang="it-IT" sz="4000" dirty="0">
              <a:solidFill>
                <a:schemeClr val="bg1"/>
              </a:solidFill>
            </a:endParaRPr>
          </a:p>
        </p:txBody>
      </p:sp>
      <p:sp>
        <p:nvSpPr>
          <p:cNvPr id="7" name="Rettangolo 6"/>
          <p:cNvSpPr/>
          <p:nvPr/>
        </p:nvSpPr>
        <p:spPr>
          <a:xfrm>
            <a:off x="5039544" y="1772816"/>
            <a:ext cx="4104456" cy="4832092"/>
          </a:xfrm>
          <a:prstGeom prst="rect">
            <a:avLst/>
          </a:prstGeom>
        </p:spPr>
        <p:txBody>
          <a:bodyPr wrap="square">
            <a:spAutoFit/>
          </a:bodyPr>
          <a:lstStyle/>
          <a:p>
            <a:r>
              <a:rPr lang="it-IT" sz="2800" b="1" i="1" dirty="0">
                <a:solidFill>
                  <a:schemeClr val="bg1"/>
                </a:solidFill>
              </a:rPr>
              <a:t>[1] Vedendo le folle, Gesù salì sulla </a:t>
            </a:r>
          </a:p>
          <a:p>
            <a:r>
              <a:rPr lang="it-IT" sz="2800" b="1" i="1" dirty="0">
                <a:solidFill>
                  <a:schemeClr val="bg1"/>
                </a:solidFill>
              </a:rPr>
              <a:t>montagna e, messosi a sedere, gli si </a:t>
            </a:r>
          </a:p>
          <a:p>
            <a:r>
              <a:rPr lang="it-IT" sz="2800" b="1" i="1" dirty="0">
                <a:solidFill>
                  <a:schemeClr val="bg1"/>
                </a:solidFill>
              </a:rPr>
              <a:t>avvicinarono i suoi discepoli. [2] Prendendo allora la parola, li ammaestrava dicendo: </a:t>
            </a:r>
            <a:endParaRPr lang="it-IT" sz="2800" dirty="0">
              <a:solidFill>
                <a:schemeClr val="bg1"/>
              </a:solidFill>
            </a:endParaRPr>
          </a:p>
          <a:p>
            <a:r>
              <a:rPr lang="it-IT" sz="2800" b="1" i="1" dirty="0">
                <a:solidFill>
                  <a:schemeClr val="bg1"/>
                </a:solidFill>
              </a:rPr>
              <a:t>[3] "Beati </a:t>
            </a:r>
            <a:r>
              <a:rPr lang="it-IT" sz="2800" b="1" i="1" dirty="0">
                <a:solidFill>
                  <a:srgbClr val="FF0000"/>
                </a:solidFill>
              </a:rPr>
              <a:t>i poveri in spirito</a:t>
            </a:r>
            <a:r>
              <a:rPr lang="it-IT" sz="2800" b="1" i="1" dirty="0">
                <a:solidFill>
                  <a:schemeClr val="bg1"/>
                </a:solidFill>
              </a:rPr>
              <a:t>, perché di essi è il regno dei cieli.</a:t>
            </a:r>
            <a:endParaRPr lang="it-IT" sz="2800" dirty="0">
              <a:solidFill>
                <a:schemeClr val="bg1"/>
              </a:solidFill>
            </a:endParaRPr>
          </a:p>
        </p:txBody>
      </p:sp>
    </p:spTree>
  </p:cSld>
  <p:clrMapOvr>
    <a:masterClrMapping/>
  </p:clrMapOvr>
  <p:transition>
    <p:pull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Risultato immagini per beati"/>
          <p:cNvPicPr>
            <a:picLocks noChangeAspect="1" noChangeArrowheads="1"/>
          </p:cNvPicPr>
          <p:nvPr/>
        </p:nvPicPr>
        <p:blipFill>
          <a:blip r:embed="rId2" cstate="print"/>
          <a:srcRect/>
          <a:stretch>
            <a:fillRect/>
          </a:stretch>
        </p:blipFill>
        <p:spPr bwMode="auto">
          <a:xfrm>
            <a:off x="755576" y="0"/>
            <a:ext cx="7560840" cy="4590511"/>
          </a:xfrm>
          <a:prstGeom prst="rect">
            <a:avLst/>
          </a:prstGeom>
          <a:noFill/>
          <a:effectLst>
            <a:softEdge rad="317500"/>
          </a:effectLst>
        </p:spPr>
      </p:pic>
      <p:sp>
        <p:nvSpPr>
          <p:cNvPr id="6" name="Segnaposto contenuto 2"/>
          <p:cNvSpPr txBox="1">
            <a:spLocks/>
          </p:cNvSpPr>
          <p:nvPr/>
        </p:nvSpPr>
        <p:spPr>
          <a:xfrm>
            <a:off x="971600" y="3761655"/>
            <a:ext cx="7632848" cy="3096345"/>
          </a:xfrm>
          <a:prstGeom prst="rect">
            <a:avLst/>
          </a:prstGeom>
        </p:spPr>
        <p:txBody>
          <a:bodyPr vert="horz" lIns="91440" tIns="45720" rIns="91440" bIns="45720" rtlCol="0">
            <a:normAutofit fontScale="92500" lnSpcReduction="100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rgbClr val="00B050"/>
                </a:solidFill>
                <a:effectLst/>
                <a:uLnTx/>
                <a:uFillTx/>
                <a:latin typeface="+mn-lt"/>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1" i="1" u="none" strike="noStrike" kern="1200" cap="none" spc="0" normalizeH="0" baseline="0" noProof="0" dirty="0">
              <a:ln>
                <a:noFill/>
              </a:ln>
              <a:solidFill>
                <a:srgbClr val="00B050"/>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bg1"/>
                </a:solidFill>
                <a:effectLst/>
                <a:uLnTx/>
                <a:uFillTx/>
                <a:latin typeface="+mn-lt"/>
                <a:ea typeface="+mn-ea"/>
                <a:cs typeface="+mn-cs"/>
              </a:rPr>
              <a:t>[4] Beati gli </a:t>
            </a:r>
            <a:r>
              <a:rPr kumimoji="0" lang="it-IT" sz="3200" b="1" i="1" u="none" strike="noStrike" kern="1200" cap="none" spc="0" normalizeH="0" baseline="0" noProof="0" dirty="0">
                <a:ln>
                  <a:noFill/>
                </a:ln>
                <a:solidFill>
                  <a:srgbClr val="FF0000"/>
                </a:solidFill>
                <a:effectLst/>
                <a:uLnTx/>
                <a:uFillTx/>
                <a:latin typeface="+mn-lt"/>
                <a:ea typeface="+mn-ea"/>
                <a:cs typeface="+mn-cs"/>
              </a:rPr>
              <a:t>afflitti</a:t>
            </a:r>
            <a:r>
              <a:rPr kumimoji="0" lang="it-IT" sz="3200" b="1" i="1" u="none" strike="noStrike" kern="1200" cap="none" spc="0" normalizeH="0" baseline="0" noProof="0" dirty="0">
                <a:ln>
                  <a:noFill/>
                </a:ln>
                <a:solidFill>
                  <a:schemeClr val="bg1"/>
                </a:solidFill>
                <a:effectLst/>
                <a:uLnTx/>
                <a:uFillTx/>
                <a:latin typeface="+mn-lt"/>
                <a:ea typeface="+mn-ea"/>
                <a:cs typeface="+mn-cs"/>
              </a:rPr>
              <a:t>,  perché saranno consolati.</a:t>
            </a:r>
            <a:endParaRPr kumimoji="0" lang="it-IT" sz="3200" b="0" i="0" u="none" strike="noStrike" kern="1200" cap="none" spc="0" normalizeH="0" baseline="0" noProof="0" dirty="0">
              <a:ln>
                <a:noFill/>
              </a:ln>
              <a:solidFill>
                <a:schemeClr val="bg1"/>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bg1"/>
                </a:solidFill>
                <a:effectLst/>
                <a:uLnTx/>
                <a:uFillTx/>
                <a:latin typeface="+mn-lt"/>
                <a:ea typeface="+mn-ea"/>
                <a:cs typeface="+mn-cs"/>
              </a:rPr>
              <a:t>[5] Beati i </a:t>
            </a:r>
            <a:r>
              <a:rPr kumimoji="0" lang="it-IT" sz="3200" b="1" i="1" u="none" strike="noStrike" kern="1200" cap="none" spc="0" normalizeH="0" baseline="0" noProof="0" dirty="0">
                <a:ln>
                  <a:noFill/>
                </a:ln>
                <a:solidFill>
                  <a:srgbClr val="FF0000"/>
                </a:solidFill>
                <a:effectLst/>
                <a:uLnTx/>
                <a:uFillTx/>
                <a:latin typeface="+mn-lt"/>
                <a:ea typeface="+mn-ea"/>
                <a:cs typeface="+mn-cs"/>
              </a:rPr>
              <a:t>miti</a:t>
            </a:r>
            <a:r>
              <a:rPr kumimoji="0" lang="it-IT" sz="3200" b="1" i="1" u="none" strike="noStrike" kern="1200" cap="none" spc="0" normalizeH="0" baseline="0" noProof="0" dirty="0">
                <a:ln>
                  <a:noFill/>
                </a:ln>
                <a:solidFill>
                  <a:schemeClr val="bg1"/>
                </a:solidFill>
                <a:effectLst/>
                <a:uLnTx/>
                <a:uFillTx/>
                <a:latin typeface="+mn-lt"/>
                <a:ea typeface="+mn-ea"/>
                <a:cs typeface="+mn-cs"/>
              </a:rPr>
              <a:t>, perché erediteranno la terra. </a:t>
            </a:r>
            <a:endParaRPr kumimoji="0" lang="it-IT" sz="3200" b="0" i="0" u="none" strike="noStrike" kern="1200" cap="none" spc="0" normalizeH="0" baseline="0" noProof="0" dirty="0">
              <a:ln>
                <a:noFill/>
              </a:ln>
              <a:solidFill>
                <a:schemeClr val="bg1"/>
              </a:solidFill>
              <a:effectLst/>
              <a:uLnTx/>
              <a:uFillTx/>
              <a:latin typeface="+mn-lt"/>
              <a:ea typeface="+mn-ea"/>
              <a:cs typeface="+mn-cs"/>
            </a:endParaRPr>
          </a:p>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bg1"/>
                </a:solidFill>
                <a:effectLst/>
                <a:uLnTx/>
                <a:uFillTx/>
                <a:latin typeface="+mn-lt"/>
                <a:ea typeface="+mn-ea"/>
                <a:cs typeface="+mn-cs"/>
              </a:rPr>
              <a:t>[6] Beati quelli che hanno </a:t>
            </a:r>
            <a:r>
              <a:rPr kumimoji="0" lang="it-IT" sz="3200" b="1" i="1" u="none" strike="noStrike" kern="1200" cap="none" spc="0" normalizeH="0" baseline="0" noProof="0" dirty="0">
                <a:ln>
                  <a:noFill/>
                </a:ln>
                <a:solidFill>
                  <a:srgbClr val="FF0000"/>
                </a:solidFill>
                <a:effectLst/>
                <a:uLnTx/>
                <a:uFillTx/>
                <a:latin typeface="+mn-lt"/>
                <a:ea typeface="+mn-ea"/>
                <a:cs typeface="+mn-cs"/>
              </a:rPr>
              <a:t>fame e sete della giustizia</a:t>
            </a:r>
            <a:r>
              <a:rPr kumimoji="0" lang="it-IT" sz="3200" b="1" i="1" u="none" strike="noStrike" kern="1200" cap="none" spc="0" normalizeH="0" baseline="0" noProof="0" dirty="0">
                <a:ln>
                  <a:noFill/>
                </a:ln>
                <a:solidFill>
                  <a:schemeClr val="bg1"/>
                </a:solidFill>
                <a:effectLst/>
                <a:uLnTx/>
                <a:uFillTx/>
                <a:latin typeface="+mn-lt"/>
                <a:ea typeface="+mn-ea"/>
                <a:cs typeface="+mn-cs"/>
              </a:rPr>
              <a:t>,  perché saranno saziati. </a:t>
            </a:r>
            <a:endParaRPr kumimoji="0" lang="it-IT" sz="3200" b="0" i="0" u="none" strike="noStrike" kern="1200" cap="none" spc="0" normalizeH="0" baseline="0" noProof="0" dirty="0">
              <a:ln>
                <a:noFill/>
              </a:ln>
              <a:solidFill>
                <a:schemeClr val="bg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265686774"/>
      </p:ext>
    </p:extLst>
  </p:cSld>
  <p:clrMapOvr>
    <a:masterClrMapping/>
  </p:clrMapOvr>
  <p:transition>
    <p:pull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Risultato immagini per beati"/>
          <p:cNvPicPr>
            <a:picLocks noChangeAspect="1" noChangeArrowheads="1"/>
          </p:cNvPicPr>
          <p:nvPr/>
        </p:nvPicPr>
        <p:blipFill>
          <a:blip r:embed="rId2" cstate="print"/>
          <a:srcRect/>
          <a:stretch>
            <a:fillRect/>
          </a:stretch>
        </p:blipFill>
        <p:spPr bwMode="auto">
          <a:xfrm>
            <a:off x="3707904" y="-50204"/>
            <a:ext cx="4961235" cy="4027883"/>
          </a:xfrm>
          <a:prstGeom prst="rect">
            <a:avLst/>
          </a:prstGeom>
          <a:ln>
            <a:noFill/>
          </a:ln>
          <a:effectLst>
            <a:outerShdw blurRad="292100" dist="139700" dir="2700000" algn="tl" rotWithShape="0">
              <a:srgbClr val="333333">
                <a:alpha val="65000"/>
              </a:srgbClr>
            </a:outerShdw>
            <a:softEdge rad="317500"/>
          </a:effectLst>
        </p:spPr>
      </p:pic>
      <p:sp>
        <p:nvSpPr>
          <p:cNvPr id="6" name="Rettangolo 5"/>
          <p:cNvSpPr/>
          <p:nvPr/>
        </p:nvSpPr>
        <p:spPr>
          <a:xfrm>
            <a:off x="179512" y="1"/>
            <a:ext cx="8208912" cy="6832640"/>
          </a:xfrm>
          <a:prstGeom prst="rect">
            <a:avLst/>
          </a:prstGeom>
        </p:spPr>
        <p:txBody>
          <a:bodyPr wrap="square">
            <a:spAutoFit/>
          </a:bodyPr>
          <a:lstStyle/>
          <a:p>
            <a:r>
              <a:rPr lang="it-IT" sz="2800" dirty="0">
                <a:solidFill>
                  <a:schemeClr val="bg1"/>
                </a:solidFill>
              </a:rPr>
              <a:t>[7] Beati i</a:t>
            </a:r>
          </a:p>
          <a:p>
            <a:r>
              <a:rPr lang="it-IT" sz="2800" dirty="0">
                <a:solidFill>
                  <a:schemeClr val="bg1"/>
                </a:solidFill>
              </a:rPr>
              <a:t>misericordiosi,                                                                       perché troveranno                                                                    misericordia. </a:t>
            </a:r>
          </a:p>
          <a:p>
            <a:r>
              <a:rPr lang="it-IT" sz="2800" dirty="0">
                <a:solidFill>
                  <a:schemeClr val="bg1"/>
                </a:solidFill>
              </a:rPr>
              <a:t>[8] Beati i puri di cuore,                                                     perché vedranno Dio. </a:t>
            </a:r>
          </a:p>
          <a:p>
            <a:r>
              <a:rPr lang="it-IT" sz="2800" dirty="0">
                <a:solidFill>
                  <a:schemeClr val="bg1"/>
                </a:solidFill>
              </a:rPr>
              <a:t>[9] Beati gli operatori di                                                              pace, perché saranno                                                                       chiamati figli di Dio.</a:t>
            </a:r>
          </a:p>
          <a:p>
            <a:r>
              <a:rPr lang="it-IT" sz="2800" dirty="0">
                <a:solidFill>
                  <a:schemeClr val="bg1"/>
                </a:solidFill>
              </a:rPr>
              <a:t>[10] Beati i perseguitati per causa della giustizia, perché di essi è il regno dei cieli. </a:t>
            </a:r>
          </a:p>
          <a:p>
            <a:r>
              <a:rPr lang="it-IT" sz="2800" dirty="0">
                <a:solidFill>
                  <a:schemeClr val="bg1"/>
                </a:solidFill>
              </a:rPr>
              <a:t>[11] Beati voi quando vi insulteranno, vi perseguiteranno e, mentendo, diranno ogni sorta di male contro di voi per causa mia. [12] Rallegratevi ed esultate, perché grande è la vostra ricompensa nei cieli.</a:t>
            </a:r>
          </a:p>
          <a:p>
            <a:endParaRPr lang="it-IT" dirty="0">
              <a:solidFill>
                <a:schemeClr val="bg1"/>
              </a:solidFill>
            </a:endParaRPr>
          </a:p>
        </p:txBody>
      </p:sp>
    </p:spTree>
  </p:cSld>
  <p:clrMapOvr>
    <a:masterClrMapping/>
  </p:clrMapOvr>
  <p:transition>
    <p:pull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683568" y="188640"/>
            <a:ext cx="7906909" cy="923330"/>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it-IT" sz="5400" b="1" cap="none" spc="0" dirty="0">
                <a:ln/>
                <a:solidFill>
                  <a:schemeClr val="accent5">
                    <a:tint val="50000"/>
                    <a:satMod val="180000"/>
                  </a:schemeClr>
                </a:solidFill>
                <a:effectLst/>
              </a:rPr>
              <a:t>Commento al testo biblico:</a:t>
            </a:r>
          </a:p>
        </p:txBody>
      </p:sp>
      <p:sp>
        <p:nvSpPr>
          <p:cNvPr id="38914" name="AutoShape 2" descr="Risultato immagini per obiettiv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8" name="Immagine 7" descr="obiettivo.jpg"/>
          <p:cNvPicPr>
            <a:picLocks noChangeAspect="1"/>
          </p:cNvPicPr>
          <p:nvPr/>
        </p:nvPicPr>
        <p:blipFill>
          <a:blip r:embed="rId2" cstate="print"/>
          <a:stretch>
            <a:fillRect/>
          </a:stretch>
        </p:blipFill>
        <p:spPr>
          <a:xfrm>
            <a:off x="0" y="1918987"/>
            <a:ext cx="8748464" cy="4939013"/>
          </a:xfrm>
          <a:prstGeom prst="rect">
            <a:avLst/>
          </a:prstGeom>
          <a:effectLst>
            <a:softEdge rad="635000"/>
          </a:effectLst>
        </p:spPr>
      </p:pic>
      <p:sp>
        <p:nvSpPr>
          <p:cNvPr id="9" name="Rettangolo 8"/>
          <p:cNvSpPr/>
          <p:nvPr/>
        </p:nvSpPr>
        <p:spPr>
          <a:xfrm>
            <a:off x="827584" y="1124744"/>
            <a:ext cx="7920880" cy="2308324"/>
          </a:xfrm>
          <a:prstGeom prst="rect">
            <a:avLst/>
          </a:prstGeom>
        </p:spPr>
        <p:txBody>
          <a:bodyPr wrap="square">
            <a:spAutoFit/>
          </a:bodyPr>
          <a:lstStyle/>
          <a:p>
            <a:r>
              <a:rPr lang="it-IT" sz="2400" dirty="0">
                <a:solidFill>
                  <a:schemeClr val="bg1"/>
                </a:solidFill>
              </a:rPr>
              <a:t>Il Vangelo ci presenta la risposta che  Gesù offre a questo bisogno di senso  della nostra vita ed indica, con otto Beatitudini, come raggiungere questo  obiettivo ponendoci davanti l'immagine dell'uomo riuscito, che è chiamato Beato, come a dire:  Complimenti!                                                                </a:t>
            </a:r>
            <a:r>
              <a:rPr lang="it-IT" sz="2400" b="1" dirty="0">
                <a:solidFill>
                  <a:schemeClr val="bg1"/>
                </a:solidFill>
              </a:rPr>
              <a:t>Hai indovinato la vita.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Risultato immagini per monte delle beattuidini"/>
          <p:cNvPicPr>
            <a:picLocks noChangeAspect="1" noChangeArrowheads="1"/>
          </p:cNvPicPr>
          <p:nvPr/>
        </p:nvPicPr>
        <p:blipFill>
          <a:blip r:embed="rId2" cstate="print"/>
          <a:srcRect/>
          <a:stretch>
            <a:fillRect/>
          </a:stretch>
        </p:blipFill>
        <p:spPr bwMode="auto">
          <a:xfrm>
            <a:off x="4427984" y="3802803"/>
            <a:ext cx="4464496" cy="3055197"/>
          </a:xfrm>
          <a:prstGeom prst="rect">
            <a:avLst/>
          </a:prstGeom>
          <a:noFill/>
          <a:effectLst>
            <a:softEdge rad="127000"/>
          </a:effectLst>
        </p:spPr>
      </p:pic>
      <p:pic>
        <p:nvPicPr>
          <p:cNvPr id="9" name="Picture 2" descr="Risultato immagini per fantasia"/>
          <p:cNvPicPr>
            <a:picLocks noChangeAspect="1" noChangeArrowheads="1"/>
          </p:cNvPicPr>
          <p:nvPr/>
        </p:nvPicPr>
        <p:blipFill>
          <a:blip r:embed="rId3" cstate="print"/>
          <a:srcRect/>
          <a:stretch>
            <a:fillRect/>
          </a:stretch>
        </p:blipFill>
        <p:spPr bwMode="auto">
          <a:xfrm>
            <a:off x="0" y="0"/>
            <a:ext cx="8820472" cy="6597352"/>
          </a:xfrm>
          <a:prstGeom prst="rect">
            <a:avLst/>
          </a:prstGeom>
          <a:noFill/>
          <a:effectLst>
            <a:softEdge rad="635000"/>
          </a:effectLst>
        </p:spPr>
      </p:pic>
      <p:sp>
        <p:nvSpPr>
          <p:cNvPr id="10" name="Rettangolo 9"/>
          <p:cNvSpPr/>
          <p:nvPr/>
        </p:nvSpPr>
        <p:spPr>
          <a:xfrm>
            <a:off x="467544" y="332656"/>
            <a:ext cx="7848872" cy="2246769"/>
          </a:xfrm>
          <a:prstGeom prst="rect">
            <a:avLst/>
          </a:prstGeom>
        </p:spPr>
        <p:txBody>
          <a:bodyPr wrap="square">
            <a:spAutoFit/>
          </a:bodyPr>
          <a:lstStyle/>
          <a:p>
            <a:pPr algn="just"/>
            <a:r>
              <a:rPr lang="it-IT" sz="2800" dirty="0">
                <a:solidFill>
                  <a:schemeClr val="bg1"/>
                </a:solidFill>
              </a:rPr>
              <a:t>Queste Beatitudini vengono localizzate sul monte e la devozione cristiana ha identificato questo luogo con la collina che domina </a:t>
            </a:r>
            <a:r>
              <a:rPr lang="it-IT" sz="2800" dirty="0" err="1">
                <a:solidFill>
                  <a:schemeClr val="bg1"/>
                </a:solidFill>
              </a:rPr>
              <a:t>Cafarnao</a:t>
            </a:r>
            <a:r>
              <a:rPr lang="it-IT" sz="2800" dirty="0">
                <a:solidFill>
                  <a:schemeClr val="bg1"/>
                </a:solidFill>
              </a:rPr>
              <a:t>. Ma il monte di cui parla Matteo non è un luogo topografico, bensì un luogo teologico. </a:t>
            </a:r>
          </a:p>
        </p:txBody>
      </p:sp>
      <p:pic>
        <p:nvPicPr>
          <p:cNvPr id="39942" name="Picture 6" descr="Risultato immagini per monte delle beattuidini"/>
          <p:cNvPicPr>
            <a:picLocks noChangeAspect="1" noChangeArrowheads="1"/>
          </p:cNvPicPr>
          <p:nvPr/>
        </p:nvPicPr>
        <p:blipFill>
          <a:blip r:embed="rId4" cstate="print"/>
          <a:srcRect/>
          <a:stretch>
            <a:fillRect/>
          </a:stretch>
        </p:blipFill>
        <p:spPr bwMode="auto">
          <a:xfrm>
            <a:off x="683568" y="4828063"/>
            <a:ext cx="3312368" cy="1890473"/>
          </a:xfrm>
          <a:prstGeom prst="rect">
            <a:avLst/>
          </a:prstGeom>
          <a:noFill/>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4" name="Picture 4" descr="Risultato immagini per montagne"/>
          <p:cNvPicPr>
            <a:picLocks noChangeAspect="1" noChangeArrowheads="1"/>
          </p:cNvPicPr>
          <p:nvPr/>
        </p:nvPicPr>
        <p:blipFill>
          <a:blip r:embed="rId2" cstate="print"/>
          <a:srcRect/>
          <a:stretch>
            <a:fillRect/>
          </a:stretch>
        </p:blipFill>
        <p:spPr bwMode="auto">
          <a:xfrm>
            <a:off x="1" y="2132856"/>
            <a:ext cx="9144000" cy="4725144"/>
          </a:xfrm>
          <a:prstGeom prst="rect">
            <a:avLst/>
          </a:prstGeom>
          <a:noFill/>
          <a:effectLst>
            <a:softEdge rad="635000"/>
          </a:effectLst>
        </p:spPr>
      </p:pic>
      <p:sp>
        <p:nvSpPr>
          <p:cNvPr id="8" name="Rettangolo 7"/>
          <p:cNvSpPr/>
          <p:nvPr/>
        </p:nvSpPr>
        <p:spPr>
          <a:xfrm>
            <a:off x="395536" y="260648"/>
            <a:ext cx="8352928" cy="3108543"/>
          </a:xfrm>
          <a:prstGeom prst="rect">
            <a:avLst/>
          </a:prstGeom>
        </p:spPr>
        <p:txBody>
          <a:bodyPr wrap="square">
            <a:spAutoFit/>
          </a:bodyPr>
          <a:lstStyle/>
          <a:p>
            <a:pPr algn="just"/>
            <a:r>
              <a:rPr lang="it-IT" sz="2800" dirty="0">
                <a:solidFill>
                  <a:schemeClr val="bg1"/>
                </a:solidFill>
              </a:rPr>
              <a:t>Il monte in tutte le religioni dell'antichità era immaginato come la sede delle divinità e anche nella Bibbia viene inteso come luogo dove è possibile incontrare Dio, ascoltare la sua parola  ed essere introdotti nel suo modo di pensare, di ragionare, di ascoltare. Ed è in questo senso che noi dobbiamo interpretarlo.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Risultato immagini per guardare dall'alto"/>
          <p:cNvPicPr>
            <a:picLocks noChangeAspect="1" noChangeArrowheads="1"/>
          </p:cNvPicPr>
          <p:nvPr/>
        </p:nvPicPr>
        <p:blipFill>
          <a:blip r:embed="rId2" cstate="print"/>
          <a:srcRect/>
          <a:stretch>
            <a:fillRect/>
          </a:stretch>
        </p:blipFill>
        <p:spPr bwMode="auto">
          <a:xfrm>
            <a:off x="395536" y="0"/>
            <a:ext cx="8352928" cy="5215843"/>
          </a:xfrm>
          <a:prstGeom prst="rect">
            <a:avLst/>
          </a:prstGeom>
          <a:noFill/>
          <a:effectLst>
            <a:softEdge rad="317500"/>
          </a:effectLst>
        </p:spPr>
      </p:pic>
      <p:sp>
        <p:nvSpPr>
          <p:cNvPr id="6" name="Segnaposto contenuto 2"/>
          <p:cNvSpPr>
            <a:spLocks noGrp="1"/>
          </p:cNvSpPr>
          <p:nvPr>
            <p:ph idx="1"/>
          </p:nvPr>
        </p:nvSpPr>
        <p:spPr>
          <a:xfrm>
            <a:off x="251520" y="3916213"/>
            <a:ext cx="8712968" cy="2941787"/>
          </a:xfrm>
          <a:solidFill>
            <a:schemeClr val="tx2">
              <a:lumMod val="75000"/>
              <a:alpha val="35000"/>
            </a:schemeClr>
          </a:solidFill>
        </p:spPr>
        <p:txBody>
          <a:bodyPr>
            <a:normAutofit fontScale="92500" lnSpcReduction="20000"/>
          </a:bodyPr>
          <a:lstStyle/>
          <a:p>
            <a:pPr algn="just">
              <a:buNone/>
            </a:pPr>
            <a:r>
              <a:rPr lang="it-IT" dirty="0">
                <a:solidFill>
                  <a:schemeClr val="bg1"/>
                </a:solidFill>
              </a:rPr>
              <a:t> </a:t>
            </a:r>
          </a:p>
          <a:p>
            <a:pPr algn="just">
              <a:buNone/>
            </a:pPr>
            <a:r>
              <a:rPr lang="it-IT" dirty="0">
                <a:solidFill>
                  <a:schemeClr val="bg1"/>
                </a:solidFill>
              </a:rPr>
              <a:t>    Salire su quel monte insieme con Gesù significa lasciare la pianura dove vivono, si muovono, ragionano gli uomini con i loro criteri di giudizio, il loro modo di impostare la vita, perché hanno le loro beatitudini, il loro modo di considerare una persona come riuscita.</a:t>
            </a:r>
          </a:p>
          <a:p>
            <a:pPr marL="0" indent="0">
              <a:buNone/>
            </a:pPr>
            <a:endParaRPr lang="it-IT" b="1" dirty="0">
              <a:solidFill>
                <a:schemeClr val="bg1"/>
              </a:solidFill>
            </a:endParaRPr>
          </a:p>
          <a:p>
            <a:pPr marL="0" indent="0">
              <a:buNone/>
            </a:pPr>
            <a:endParaRPr lang="it-IT" dirty="0"/>
          </a:p>
        </p:txBody>
      </p:sp>
    </p:spTree>
    <p:extLst>
      <p:ext uri="{BB962C8B-B14F-4D97-AF65-F5344CB8AC3E}">
        <p14:creationId xmlns:p14="http://schemas.microsoft.com/office/powerpoint/2010/main" val="4140937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0" name="Picture 6" descr="Risultato immagini per poveri in spirito"/>
          <p:cNvPicPr>
            <a:picLocks noChangeAspect="1" noChangeArrowheads="1"/>
          </p:cNvPicPr>
          <p:nvPr/>
        </p:nvPicPr>
        <p:blipFill>
          <a:blip r:embed="rId2" cstate="print"/>
          <a:srcRect/>
          <a:stretch>
            <a:fillRect/>
          </a:stretch>
        </p:blipFill>
        <p:spPr bwMode="auto">
          <a:xfrm>
            <a:off x="251520" y="188640"/>
            <a:ext cx="5328592" cy="3605879"/>
          </a:xfrm>
          <a:prstGeom prst="rect">
            <a:avLst/>
          </a:prstGeom>
          <a:ln w="38100">
            <a:solidFill>
              <a:schemeClr val="accent1"/>
            </a:solidFill>
          </a:ln>
          <a:effectLst>
            <a:outerShdw blurRad="292100" dist="139700" dir="2700000" algn="tl" rotWithShape="0">
              <a:srgbClr val="333333">
                <a:alpha val="65000"/>
              </a:srgbClr>
            </a:outerShdw>
          </a:effectLst>
        </p:spPr>
      </p:pic>
      <p:pic>
        <p:nvPicPr>
          <p:cNvPr id="8" name="Picture 2" descr="Risultato immagini per regali"/>
          <p:cNvPicPr>
            <a:picLocks noChangeAspect="1" noChangeArrowheads="1"/>
          </p:cNvPicPr>
          <p:nvPr/>
        </p:nvPicPr>
        <p:blipFill>
          <a:blip r:embed="rId3" cstate="print"/>
          <a:srcRect/>
          <a:stretch>
            <a:fillRect/>
          </a:stretch>
        </p:blipFill>
        <p:spPr bwMode="auto">
          <a:xfrm>
            <a:off x="7227169" y="5085184"/>
            <a:ext cx="1916831" cy="1916832"/>
          </a:xfrm>
          <a:prstGeom prst="rect">
            <a:avLst/>
          </a:prstGeom>
          <a:noFill/>
          <a:effectLst>
            <a:softEdge rad="127000"/>
          </a:effectLst>
        </p:spPr>
      </p:pic>
      <p:sp>
        <p:nvSpPr>
          <p:cNvPr id="12" name="Rettangolo 11"/>
          <p:cNvSpPr/>
          <p:nvPr/>
        </p:nvSpPr>
        <p:spPr>
          <a:xfrm>
            <a:off x="6084168" y="692696"/>
            <a:ext cx="25613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cap="none" spc="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Anawim</a:t>
            </a:r>
            <a:endPar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 name="Rettangolo 12"/>
          <p:cNvSpPr/>
          <p:nvPr/>
        </p:nvSpPr>
        <p:spPr>
          <a:xfrm>
            <a:off x="179512" y="2276872"/>
            <a:ext cx="8424936" cy="4524315"/>
          </a:xfrm>
          <a:prstGeom prst="rect">
            <a:avLst/>
          </a:prstGeom>
        </p:spPr>
        <p:txBody>
          <a:bodyPr wrap="square">
            <a:spAutoFit/>
          </a:bodyPr>
          <a:lstStyle/>
          <a:p>
            <a:pPr algn="just"/>
            <a:r>
              <a:rPr lang="it-IT" sz="3200" dirty="0">
                <a:solidFill>
                  <a:schemeClr val="bg1"/>
                </a:solidFill>
              </a:rPr>
              <a:t>                                                             Beati i poveri                               </a:t>
            </a:r>
          </a:p>
          <a:p>
            <a:pPr algn="just"/>
            <a:r>
              <a:rPr lang="it-IT" sz="3200" dirty="0">
                <a:solidFill>
                  <a:schemeClr val="bg1"/>
                </a:solidFill>
              </a:rPr>
              <a:t>                                                            non vuol dire </a:t>
            </a:r>
          </a:p>
          <a:p>
            <a:pPr algn="just"/>
            <a:endParaRPr lang="it-IT" sz="3200" dirty="0">
              <a:solidFill>
                <a:schemeClr val="bg1"/>
              </a:solidFill>
            </a:endParaRPr>
          </a:p>
          <a:p>
            <a:pPr algn="just"/>
            <a:r>
              <a:rPr lang="it-IT" sz="3200" dirty="0">
                <a:solidFill>
                  <a:schemeClr val="bg1"/>
                </a:solidFill>
              </a:rPr>
              <a:t> </a:t>
            </a:r>
          </a:p>
          <a:p>
            <a:pPr algn="just"/>
            <a:r>
              <a:rPr lang="it-IT" sz="3200" dirty="0">
                <a:solidFill>
                  <a:schemeClr val="bg1"/>
                </a:solidFill>
              </a:rPr>
              <a:t>beati i miserabili, non è diventare poveri, ma è esattamente il contrario, che ci sia un paradiso terrestre dove nessuno è povero e,                                                     siccome Dio ha fatto le cose bene, </a:t>
            </a:r>
            <a:r>
              <a:rPr lang="it-IT" sz="3200" u="sng" dirty="0">
                <a:solidFill>
                  <a:schemeClr val="bg1"/>
                </a:solidFill>
              </a:rPr>
              <a:t>i doni            ricevuti li gestiamo secondo il suo progetto</a:t>
            </a:r>
            <a:r>
              <a:rPr lang="it-IT" sz="3200" dirty="0">
                <a:solidFill>
                  <a:schemeClr val="bg1"/>
                </a:solidFill>
              </a:rPr>
              <a:t>.  </a:t>
            </a: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to="" calcmode="lin" valueType="num">
                                      <p:cBhvr>
                                        <p:cTn id="17" dur="1" fill="hold"/>
                                        <p:tgtEl>
                                          <p:spTgt spid="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Risultato immagini per gaudete et exsultate"/>
          <p:cNvPicPr>
            <a:picLocks noChangeAspect="1" noChangeArrowheads="1"/>
          </p:cNvPicPr>
          <p:nvPr/>
        </p:nvPicPr>
        <p:blipFill>
          <a:blip r:embed="rId2" cstate="print"/>
          <a:srcRect/>
          <a:stretch>
            <a:fillRect/>
          </a:stretch>
        </p:blipFill>
        <p:spPr bwMode="auto">
          <a:xfrm>
            <a:off x="1115616" y="260648"/>
            <a:ext cx="3600400" cy="2088232"/>
          </a:xfrm>
          <a:prstGeom prst="rect">
            <a:avLst/>
          </a:prstGeom>
          <a:ln w="228600" cap="sq" cmpd="thickThin">
            <a:solidFill>
              <a:schemeClr val="bg2">
                <a:lumMod val="50000"/>
              </a:schemeClr>
            </a:solidFill>
            <a:prstDash val="solid"/>
            <a:miter lim="800000"/>
          </a:ln>
          <a:effectLst>
            <a:innerShdw blurRad="76200">
              <a:srgbClr val="000000"/>
            </a:innerShdw>
          </a:effectLst>
        </p:spPr>
      </p:pic>
      <p:pic>
        <p:nvPicPr>
          <p:cNvPr id="43014" name="Picture 6" descr="Risultato immagini per cuore chiuso"/>
          <p:cNvPicPr>
            <a:picLocks noChangeAspect="1" noChangeArrowheads="1"/>
          </p:cNvPicPr>
          <p:nvPr/>
        </p:nvPicPr>
        <p:blipFill>
          <a:blip r:embed="rId3" cstate="print"/>
          <a:srcRect/>
          <a:stretch>
            <a:fillRect/>
          </a:stretch>
        </p:blipFill>
        <p:spPr bwMode="auto">
          <a:xfrm>
            <a:off x="5148064" y="476672"/>
            <a:ext cx="3851920" cy="3152984"/>
          </a:xfrm>
          <a:prstGeom prst="rect">
            <a:avLst/>
          </a:prstGeom>
          <a:noFill/>
          <a:effectLst>
            <a:softEdge rad="317500"/>
          </a:effectLst>
        </p:spPr>
      </p:pic>
      <p:sp>
        <p:nvSpPr>
          <p:cNvPr id="10" name="Rettangolo 9"/>
          <p:cNvSpPr/>
          <p:nvPr/>
        </p:nvSpPr>
        <p:spPr>
          <a:xfrm>
            <a:off x="467544" y="2636912"/>
            <a:ext cx="4572000" cy="1384995"/>
          </a:xfrm>
          <a:prstGeom prst="rect">
            <a:avLst/>
          </a:prstGeom>
        </p:spPr>
        <p:txBody>
          <a:bodyPr>
            <a:spAutoFit/>
          </a:bodyPr>
          <a:lstStyle/>
          <a:p>
            <a:pPr algn="just"/>
            <a:r>
              <a:rPr lang="it-IT" sz="2800" b="1" dirty="0">
                <a:solidFill>
                  <a:schemeClr val="bg1"/>
                </a:solidFill>
              </a:rPr>
              <a:t>«</a:t>
            </a:r>
            <a:r>
              <a:rPr lang="it-IT" sz="2800" b="1" i="1" dirty="0">
                <a:solidFill>
                  <a:schemeClr val="bg1"/>
                </a:solidFill>
              </a:rPr>
              <a:t>Beati i poveri in spirito, perché di essi è il regno dei cieli</a:t>
            </a:r>
            <a:r>
              <a:rPr lang="it-IT" sz="2800" b="1" dirty="0">
                <a:solidFill>
                  <a:schemeClr val="bg1"/>
                </a:solidFill>
              </a:rPr>
              <a:t>»  (67-70)</a:t>
            </a:r>
          </a:p>
        </p:txBody>
      </p:sp>
      <p:pic>
        <p:nvPicPr>
          <p:cNvPr id="43016" name="Picture 8" descr="Risultato immagini per cuore chiuso"/>
          <p:cNvPicPr>
            <a:picLocks noChangeAspect="1" noChangeArrowheads="1"/>
          </p:cNvPicPr>
          <p:nvPr/>
        </p:nvPicPr>
        <p:blipFill>
          <a:blip r:embed="rId4" cstate="print"/>
          <a:srcRect/>
          <a:stretch>
            <a:fillRect/>
          </a:stretch>
        </p:blipFill>
        <p:spPr bwMode="auto">
          <a:xfrm>
            <a:off x="6228184" y="5589240"/>
            <a:ext cx="2520280" cy="1417658"/>
          </a:xfrm>
          <a:prstGeom prst="rect">
            <a:avLst/>
          </a:prstGeom>
          <a:noFill/>
          <a:effectLst>
            <a:softEdge rad="127000"/>
          </a:effectLst>
        </p:spPr>
      </p:pic>
      <p:sp>
        <p:nvSpPr>
          <p:cNvPr id="13" name="Rettangolo 12"/>
          <p:cNvSpPr/>
          <p:nvPr/>
        </p:nvSpPr>
        <p:spPr>
          <a:xfrm>
            <a:off x="251520" y="4077072"/>
            <a:ext cx="8676456" cy="2308324"/>
          </a:xfrm>
          <a:prstGeom prst="rect">
            <a:avLst/>
          </a:prstGeom>
          <a:noFill/>
        </p:spPr>
        <p:txBody>
          <a:bodyPr wrap="square">
            <a:spAutoFit/>
          </a:bodyPr>
          <a:lstStyle/>
          <a:p>
            <a:pPr algn="just"/>
            <a:r>
              <a:rPr lang="it-IT" sz="2400" b="1" dirty="0">
                <a:solidFill>
                  <a:schemeClr val="bg1"/>
                </a:solidFill>
              </a:rPr>
              <a:t>68.</a:t>
            </a:r>
            <a:r>
              <a:rPr lang="it-IT" sz="2400" dirty="0">
                <a:solidFill>
                  <a:schemeClr val="bg1"/>
                </a:solidFill>
              </a:rPr>
              <a:t> Le ricchezze non ti assicurano nulla. Anzi, </a:t>
            </a:r>
            <a:r>
              <a:rPr lang="it-IT" sz="2400" b="1" u="sng" dirty="0">
                <a:solidFill>
                  <a:schemeClr val="bg1"/>
                </a:solidFill>
              </a:rPr>
              <a:t>quando il cuore si sente ricco,</a:t>
            </a:r>
            <a:r>
              <a:rPr lang="it-IT" sz="2400" b="1" dirty="0">
                <a:solidFill>
                  <a:schemeClr val="bg1"/>
                </a:solidFill>
              </a:rPr>
              <a:t> è talmente soddisfatto di sé stesso che non ha spazio per la Parola di Dio, per amare i fratelli</a:t>
            </a:r>
            <a:r>
              <a:rPr lang="it-IT" sz="2400" dirty="0">
                <a:solidFill>
                  <a:schemeClr val="bg1"/>
                </a:solidFill>
              </a:rPr>
              <a:t>, né per godere delle cose più importanti della vita. Così si priva dei beni più grandi. Per questo Gesù chiama beati i poveri in spirito, che hanno il cuore povero, in cui può entrare il Signore con la sua costante novità.</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3014"/>
                                        </p:tgtEl>
                                        <p:attrNameLst>
                                          <p:attrName>style.visibility</p:attrName>
                                        </p:attrNameLst>
                                      </p:cBhvr>
                                      <p:to>
                                        <p:strVal val="visible"/>
                                      </p:to>
                                    </p:set>
                                    <p:animEffect transition="in" filter="circle(in)">
                                      <p:cBhvr>
                                        <p:cTn id="7" dur="2000"/>
                                        <p:tgtEl>
                                          <p:spTgt spid="430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43016"/>
                                        </p:tgtEl>
                                        <p:attrNameLst>
                                          <p:attrName>style.visibility</p:attrName>
                                        </p:attrNameLst>
                                      </p:cBhvr>
                                      <p:to>
                                        <p:strVal val="visible"/>
                                      </p:to>
                                    </p:set>
                                    <p:anim to="" calcmode="lin" valueType="num">
                                      <p:cBhvr>
                                        <p:cTn id="17" dur="1" fill="hold"/>
                                        <p:tgtEl>
                                          <p:spTgt spid="4301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Risultato immagini per libertà"/>
          <p:cNvPicPr>
            <a:picLocks noChangeAspect="1" noChangeArrowheads="1"/>
          </p:cNvPicPr>
          <p:nvPr/>
        </p:nvPicPr>
        <p:blipFill>
          <a:blip r:embed="rId2" cstate="print"/>
          <a:srcRect/>
          <a:stretch>
            <a:fillRect/>
          </a:stretch>
        </p:blipFill>
        <p:spPr bwMode="auto">
          <a:xfrm>
            <a:off x="179512" y="620688"/>
            <a:ext cx="8964488" cy="5161372"/>
          </a:xfrm>
          <a:prstGeom prst="rect">
            <a:avLst/>
          </a:prstGeom>
          <a:noFill/>
          <a:effectLst>
            <a:softEdge rad="635000"/>
          </a:effectLst>
        </p:spPr>
      </p:pic>
      <p:sp>
        <p:nvSpPr>
          <p:cNvPr id="7" name="Segnaposto contenuto 2"/>
          <p:cNvSpPr txBox="1">
            <a:spLocks/>
          </p:cNvSpPr>
          <p:nvPr/>
        </p:nvSpPr>
        <p:spPr>
          <a:xfrm>
            <a:off x="683568" y="4293096"/>
            <a:ext cx="8229600" cy="2376264"/>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0" u="none" strike="noStrike" kern="1200" cap="none" spc="0" normalizeH="0" baseline="0" noProof="0" dirty="0">
                <a:ln>
                  <a:noFill/>
                </a:ln>
                <a:solidFill>
                  <a:schemeClr val="bg1"/>
                </a:solidFill>
                <a:effectLst/>
                <a:uLnTx/>
                <a:uFillTx/>
                <a:latin typeface="+mn-lt"/>
                <a:ea typeface="+mn-ea"/>
                <a:cs typeface="+mn-cs"/>
              </a:rPr>
              <a:t>69. </a:t>
            </a:r>
            <a:r>
              <a:rPr kumimoji="0" lang="it-IT" sz="3200" b="0" i="0" u="none" strike="noStrike" kern="1200" cap="none" spc="0" normalizeH="0" baseline="0" noProof="0" dirty="0">
                <a:ln>
                  <a:noFill/>
                </a:ln>
                <a:solidFill>
                  <a:schemeClr val="bg1"/>
                </a:solidFill>
                <a:effectLst/>
                <a:uLnTx/>
                <a:uFillTx/>
                <a:latin typeface="+mn-lt"/>
                <a:ea typeface="+mn-ea"/>
                <a:cs typeface="+mn-cs"/>
              </a:rPr>
              <a:t>Questa povertà di spirito è molto legata con quella “santa indifferenza” che proponeva sant’Ignazio di </a:t>
            </a:r>
            <a:r>
              <a:rPr kumimoji="0" lang="it-IT" sz="3200" b="0" i="0" u="none" strike="noStrike" kern="1200" cap="none" spc="0" normalizeH="0" baseline="0" noProof="0" dirty="0" err="1">
                <a:ln>
                  <a:noFill/>
                </a:ln>
                <a:solidFill>
                  <a:schemeClr val="bg1"/>
                </a:solidFill>
                <a:effectLst/>
                <a:uLnTx/>
                <a:uFillTx/>
                <a:latin typeface="+mn-lt"/>
                <a:ea typeface="+mn-ea"/>
                <a:cs typeface="+mn-cs"/>
              </a:rPr>
              <a:t>Loyola</a:t>
            </a:r>
            <a:r>
              <a:rPr kumimoji="0" lang="it-IT" sz="3200" b="0" i="0" u="none" strike="noStrike" kern="1200" cap="none" spc="0" normalizeH="0" baseline="0" noProof="0" dirty="0">
                <a:ln>
                  <a:noFill/>
                </a:ln>
                <a:solidFill>
                  <a:schemeClr val="bg1"/>
                </a:solidFill>
                <a:effectLst/>
                <a:uLnTx/>
                <a:uFillTx/>
                <a:latin typeface="+mn-lt"/>
                <a:ea typeface="+mn-ea"/>
                <a:cs typeface="+mn-cs"/>
              </a:rPr>
              <a:t>, nella quale raggiungiamo una bella libertà interiore.</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ttangolo 7"/>
          <p:cNvSpPr/>
          <p:nvPr/>
        </p:nvSpPr>
        <p:spPr>
          <a:xfrm>
            <a:off x="251630" y="260648"/>
            <a:ext cx="8892370" cy="707886"/>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kumimoji="0" lang="it-IT" sz="4000" b="1" i="0" u="none" strike="noStrike" kern="1200" normalizeH="0" baseline="0" noProof="0" dirty="0">
                <a:ln w="18000">
                  <a:solidFill>
                    <a:schemeClr val="accent2">
                      <a:satMod val="140000"/>
                    </a:schemeClr>
                  </a:solidFill>
                  <a:prstDash val="solid"/>
                  <a:miter lim="800000"/>
                </a:ln>
                <a:solidFill>
                  <a:schemeClr val="bg2">
                    <a:lumMod val="10000"/>
                  </a:schemeClr>
                </a:solidFill>
                <a:effectLst>
                  <a:outerShdw blurRad="25500" dist="23000" dir="7020000" algn="tl">
                    <a:srgbClr val="000000">
                      <a:alpha val="50000"/>
                    </a:srgbClr>
                  </a:outerShdw>
                </a:effectLst>
                <a:uLnTx/>
                <a:uFillTx/>
                <a:latin typeface="+mn-lt"/>
                <a:ea typeface="+mn-ea"/>
                <a:cs typeface="+mn-cs"/>
              </a:rPr>
              <a:t>Essere poveri nel cuore, questo è santità</a:t>
            </a:r>
            <a:r>
              <a:rPr kumimoji="0" lang="it-IT" sz="4000" b="1" i="0" u="none" strike="noStrike" kern="1200" cap="none" spc="0" normalizeH="0" baseline="0" noProof="0" dirty="0">
                <a:ln/>
                <a:solidFill>
                  <a:schemeClr val="accent5">
                    <a:tint val="50000"/>
                    <a:satMod val="180000"/>
                  </a:schemeClr>
                </a:solidFill>
                <a:effectLst/>
                <a:uLnTx/>
                <a:uFillTx/>
                <a:latin typeface="+mn-lt"/>
                <a:ea typeface="+mn-ea"/>
                <a:cs typeface="+mn-cs"/>
              </a:rPr>
              <a:t>.</a:t>
            </a:r>
            <a:endParaRPr lang="it-IT" sz="4000" b="1" cap="none" spc="0" dirty="0">
              <a:ln/>
              <a:solidFill>
                <a:schemeClr val="accent5">
                  <a:tint val="50000"/>
                  <a:satMod val="180000"/>
                </a:schemeClr>
              </a:solidFill>
              <a:effectLst/>
            </a:endParaRPr>
          </a:p>
        </p:txBody>
      </p:sp>
    </p:spTree>
    <p:extLst>
      <p:ext uri="{BB962C8B-B14F-4D97-AF65-F5344CB8AC3E}">
        <p14:creationId xmlns:p14="http://schemas.microsoft.com/office/powerpoint/2010/main" val="3735651727"/>
      </p:ext>
    </p:extLst>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Risultato immagini per beati quelli che sono nel pianto"/>
          <p:cNvPicPr>
            <a:picLocks noChangeAspect="1" noChangeArrowheads="1"/>
          </p:cNvPicPr>
          <p:nvPr/>
        </p:nvPicPr>
        <p:blipFill>
          <a:blip r:embed="rId2" cstate="print"/>
          <a:srcRect/>
          <a:stretch>
            <a:fillRect/>
          </a:stretch>
        </p:blipFill>
        <p:spPr bwMode="auto">
          <a:xfrm>
            <a:off x="179512" y="-171400"/>
            <a:ext cx="4680520" cy="3510391"/>
          </a:xfrm>
          <a:prstGeom prst="rect">
            <a:avLst/>
          </a:prstGeom>
          <a:noFill/>
          <a:effectLst>
            <a:softEdge rad="317500"/>
          </a:effectLst>
        </p:spPr>
      </p:pic>
      <p:sp>
        <p:nvSpPr>
          <p:cNvPr id="5" name="Rettangolo 4"/>
          <p:cNvSpPr/>
          <p:nvPr/>
        </p:nvSpPr>
        <p:spPr>
          <a:xfrm>
            <a:off x="323528" y="3140968"/>
            <a:ext cx="5400600" cy="3539430"/>
          </a:xfrm>
          <a:prstGeom prst="rect">
            <a:avLst/>
          </a:prstGeom>
        </p:spPr>
        <p:txBody>
          <a:bodyPr wrap="square">
            <a:spAutoFit/>
          </a:bodyPr>
          <a:lstStyle/>
          <a:p>
            <a:r>
              <a:rPr lang="it-IT" sz="3200" dirty="0">
                <a:solidFill>
                  <a:schemeClr val="bg1"/>
                </a:solidFill>
              </a:rPr>
              <a:t>Il Beato qui è colui che prova una passione d'amore profondissima per il mondo nuovo, fino a piangere quando si rende conto che le scelte vengono fatte in modo opposto.</a:t>
            </a:r>
          </a:p>
        </p:txBody>
      </p:sp>
      <p:pic>
        <p:nvPicPr>
          <p:cNvPr id="6" name="Immagine 5" descr="abbraccio.jpg"/>
          <p:cNvPicPr>
            <a:picLocks noChangeAspect="1"/>
          </p:cNvPicPr>
          <p:nvPr/>
        </p:nvPicPr>
        <p:blipFill>
          <a:blip r:embed="rId3" cstate="print"/>
          <a:stretch>
            <a:fillRect/>
          </a:stretch>
        </p:blipFill>
        <p:spPr>
          <a:xfrm>
            <a:off x="5508104" y="0"/>
            <a:ext cx="3381522" cy="6858000"/>
          </a:xfrm>
          <a:prstGeom prst="rect">
            <a:avLst/>
          </a:prstGeom>
          <a:ln>
            <a:solidFill>
              <a:schemeClr val="accent6"/>
            </a:solidFill>
          </a:ln>
          <a:effectLst>
            <a:softEdge rad="127000"/>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to="" calcmode="lin" valueType="num">
                                      <p:cBhvr>
                                        <p:cTn id="12"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116632"/>
            <a:ext cx="8229600" cy="3024336"/>
          </a:xfrm>
        </p:spPr>
        <p:txBody>
          <a:bodyPr>
            <a:normAutofit/>
          </a:bodyPr>
          <a:lstStyle/>
          <a:p>
            <a:pPr marL="0" indent="0" algn="just">
              <a:buNone/>
            </a:pPr>
            <a:r>
              <a:rPr lang="it-IT" dirty="0">
                <a:solidFill>
                  <a:schemeClr val="bg1"/>
                </a:solidFill>
              </a:rPr>
              <a:t>Dobbiamo chiederci se noi amiamo davvero così il mondo nuovo al punto da scoppiare anche a piangere, quando prendiamo coscienza che questo mondo vecchio sta facendo scelte opposte a quelle di Dio: scelte di guerra, di violenze e di ingiustizie.</a:t>
            </a:r>
          </a:p>
          <a:p>
            <a:pPr marL="0" indent="0">
              <a:buNone/>
            </a:pPr>
            <a:endParaRPr lang="it-IT" dirty="0"/>
          </a:p>
        </p:txBody>
      </p:sp>
      <p:pic>
        <p:nvPicPr>
          <p:cNvPr id="15362" name="Picture 2" descr="Risultato immagini per ingiustizie"/>
          <p:cNvPicPr>
            <a:picLocks noChangeAspect="1" noChangeArrowheads="1"/>
          </p:cNvPicPr>
          <p:nvPr/>
        </p:nvPicPr>
        <p:blipFill>
          <a:blip r:embed="rId2" cstate="print"/>
          <a:srcRect/>
          <a:stretch>
            <a:fillRect/>
          </a:stretch>
        </p:blipFill>
        <p:spPr bwMode="auto">
          <a:xfrm>
            <a:off x="2483768" y="3140968"/>
            <a:ext cx="5652120" cy="31793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66900742"/>
      </p:ext>
    </p:extLst>
  </p:cSld>
  <p:clrMapOvr>
    <a:masterClrMapping/>
  </p:clrMapOvr>
  <p:transition spd="slow">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isultato immagini per gaudete et exsultate"/>
          <p:cNvPicPr>
            <a:picLocks noChangeAspect="1" noChangeArrowheads="1"/>
          </p:cNvPicPr>
          <p:nvPr/>
        </p:nvPicPr>
        <p:blipFill>
          <a:blip r:embed="rId2" cstate="print"/>
          <a:srcRect/>
          <a:stretch>
            <a:fillRect/>
          </a:stretch>
        </p:blipFill>
        <p:spPr bwMode="auto">
          <a:xfrm>
            <a:off x="323528" y="476672"/>
            <a:ext cx="3600400" cy="2088232"/>
          </a:xfrm>
          <a:prstGeom prst="rect">
            <a:avLst/>
          </a:prstGeom>
          <a:ln w="228600" cap="sq" cmpd="thickThin">
            <a:solidFill>
              <a:schemeClr val="bg2">
                <a:lumMod val="50000"/>
              </a:schemeClr>
            </a:solidFill>
            <a:prstDash val="solid"/>
            <a:miter lim="800000"/>
          </a:ln>
          <a:effectLst>
            <a:innerShdw blurRad="76200">
              <a:srgbClr val="000000"/>
            </a:innerShdw>
          </a:effectLst>
        </p:spPr>
      </p:pic>
      <p:sp>
        <p:nvSpPr>
          <p:cNvPr id="5" name="Rettangolo 4"/>
          <p:cNvSpPr/>
          <p:nvPr/>
        </p:nvSpPr>
        <p:spPr>
          <a:xfrm>
            <a:off x="4499992" y="260648"/>
            <a:ext cx="4320480" cy="1384995"/>
          </a:xfrm>
          <a:prstGeom prst="rect">
            <a:avLst/>
          </a:prstGeom>
        </p:spPr>
        <p:txBody>
          <a:bodyPr wrap="square">
            <a:spAutoFit/>
          </a:bodyPr>
          <a:lstStyle/>
          <a:p>
            <a:r>
              <a:rPr lang="it-IT" sz="2800" b="1" i="1" dirty="0">
                <a:solidFill>
                  <a:schemeClr val="bg1"/>
                </a:solidFill>
              </a:rPr>
              <a:t>«Beati quelli che sono nel pianto, perché saranno consolati»  </a:t>
            </a:r>
            <a:r>
              <a:rPr lang="it-IT" sz="2400" b="1" i="1" dirty="0">
                <a:solidFill>
                  <a:schemeClr val="bg1"/>
                </a:solidFill>
              </a:rPr>
              <a:t>(75-76)</a:t>
            </a:r>
            <a:endParaRPr lang="it-IT" sz="2400" dirty="0">
              <a:solidFill>
                <a:schemeClr val="bg1"/>
              </a:solidFill>
            </a:endParaRPr>
          </a:p>
        </p:txBody>
      </p:sp>
      <p:sp>
        <p:nvSpPr>
          <p:cNvPr id="8" name="Rettangolo 7"/>
          <p:cNvSpPr/>
          <p:nvPr/>
        </p:nvSpPr>
        <p:spPr>
          <a:xfrm>
            <a:off x="323528" y="3284984"/>
            <a:ext cx="8424936" cy="3108543"/>
          </a:xfrm>
          <a:prstGeom prst="rect">
            <a:avLst/>
          </a:prstGeom>
        </p:spPr>
        <p:txBody>
          <a:bodyPr wrap="square">
            <a:spAutoFit/>
          </a:bodyPr>
          <a:lstStyle/>
          <a:p>
            <a:r>
              <a:rPr lang="it-IT" sz="2800" b="1" dirty="0">
                <a:solidFill>
                  <a:schemeClr val="bg1"/>
                </a:solidFill>
              </a:rPr>
              <a:t>76.</a:t>
            </a:r>
            <a:r>
              <a:rPr lang="it-IT" sz="2800" dirty="0">
                <a:solidFill>
                  <a:schemeClr val="bg1"/>
                </a:solidFill>
              </a:rPr>
              <a:t> </a:t>
            </a:r>
            <a:r>
              <a:rPr lang="it-IT" sz="2800" b="1" dirty="0">
                <a:solidFill>
                  <a:schemeClr val="bg1"/>
                </a:solidFill>
              </a:rPr>
              <a:t>La persona che vede                                                                      le cose come sono                                                                                                                                    realmente, si lascia                                                                                                 trafiggere dal dolore e                                                                                                      piange nel suo cuore,                                                                                            </a:t>
            </a:r>
            <a:r>
              <a:rPr lang="it-IT" sz="2800" dirty="0">
                <a:solidFill>
                  <a:schemeClr val="bg1"/>
                </a:solidFill>
              </a:rPr>
              <a:t>è capace di raggiungere le profondità della vita e di essere veramente felice.</a:t>
            </a:r>
            <a:endParaRPr lang="it-IT" sz="2800" u="sng" dirty="0">
              <a:solidFill>
                <a:schemeClr val="bg1"/>
              </a:solidFill>
            </a:endParaRPr>
          </a:p>
        </p:txBody>
      </p:sp>
      <p:pic>
        <p:nvPicPr>
          <p:cNvPr id="9" name="Immagine 8" descr="osservare.jpg"/>
          <p:cNvPicPr>
            <a:picLocks noChangeAspect="1"/>
          </p:cNvPicPr>
          <p:nvPr/>
        </p:nvPicPr>
        <p:blipFill>
          <a:blip r:embed="rId3" cstate="print"/>
          <a:stretch>
            <a:fillRect/>
          </a:stretch>
        </p:blipFill>
        <p:spPr>
          <a:xfrm>
            <a:off x="4283968" y="2060848"/>
            <a:ext cx="4687402" cy="30236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Risultato immagini per aiutare"/>
          <p:cNvPicPr>
            <a:picLocks noChangeAspect="1" noChangeArrowheads="1"/>
          </p:cNvPicPr>
          <p:nvPr/>
        </p:nvPicPr>
        <p:blipFill>
          <a:blip r:embed="rId2" cstate="print"/>
          <a:srcRect/>
          <a:stretch>
            <a:fillRect/>
          </a:stretch>
        </p:blipFill>
        <p:spPr bwMode="auto">
          <a:xfrm>
            <a:off x="1763688" y="2060848"/>
            <a:ext cx="7030599" cy="4640196"/>
          </a:xfrm>
          <a:prstGeom prst="rect">
            <a:avLst/>
          </a:prstGeom>
          <a:noFill/>
          <a:effectLst>
            <a:softEdge rad="127000"/>
          </a:effectLst>
        </p:spPr>
      </p:pic>
      <p:sp>
        <p:nvSpPr>
          <p:cNvPr id="5" name="Rettangolo 4"/>
          <p:cNvSpPr/>
          <p:nvPr/>
        </p:nvSpPr>
        <p:spPr>
          <a:xfrm>
            <a:off x="323528" y="260648"/>
            <a:ext cx="8496944" cy="2308324"/>
          </a:xfrm>
          <a:prstGeom prst="rect">
            <a:avLst/>
          </a:prstGeom>
        </p:spPr>
        <p:txBody>
          <a:bodyPr wrap="square">
            <a:spAutoFit/>
          </a:bodyPr>
          <a:lstStyle/>
          <a:p>
            <a:pPr algn="just"/>
            <a:r>
              <a:rPr lang="it-IT" sz="2400" dirty="0">
                <a:solidFill>
                  <a:schemeClr val="bg1"/>
                </a:solidFill>
              </a:rPr>
              <a:t>Quella persona è consolata, ma con la consolazione di Gesù e non con quella del mondo. Così </a:t>
            </a:r>
            <a:r>
              <a:rPr lang="it-IT" sz="2400" b="1" dirty="0">
                <a:solidFill>
                  <a:schemeClr val="bg1"/>
                </a:solidFill>
              </a:rPr>
              <a:t>può avere il coraggio di condividere la sofferenza altrui</a:t>
            </a:r>
            <a:r>
              <a:rPr lang="it-IT" sz="2400" dirty="0">
                <a:solidFill>
                  <a:schemeClr val="bg1"/>
                </a:solidFill>
              </a:rPr>
              <a:t> e smette di fuggire dalle situazioni dolorose. In tal modo scopre che la vita ha senso nel soccorrere un altro nel suo dolore, nel comprendere l’angoscia altrui, nel dare sollievo agli altri.</a:t>
            </a:r>
          </a:p>
        </p:txBody>
      </p:sp>
      <p:sp>
        <p:nvSpPr>
          <p:cNvPr id="6" name="Rettangolo 5"/>
          <p:cNvSpPr/>
          <p:nvPr/>
        </p:nvSpPr>
        <p:spPr>
          <a:xfrm>
            <a:off x="323528" y="6021288"/>
            <a:ext cx="8572796" cy="64633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3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Saper piangere con gli altri, questo è santità</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to="" calcmode="lin" valueType="num">
                                      <p:cBhvr>
                                        <p:cTn id="7"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Risultato immagini per beati i miti"/>
          <p:cNvPicPr>
            <a:picLocks noChangeAspect="1" noChangeArrowheads="1"/>
          </p:cNvPicPr>
          <p:nvPr/>
        </p:nvPicPr>
        <p:blipFill>
          <a:blip r:embed="rId2" cstate="print"/>
          <a:srcRect/>
          <a:stretch>
            <a:fillRect/>
          </a:stretch>
        </p:blipFill>
        <p:spPr bwMode="auto">
          <a:xfrm>
            <a:off x="179512" y="188641"/>
            <a:ext cx="4441185" cy="28083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ttangolo 2"/>
          <p:cNvSpPr/>
          <p:nvPr/>
        </p:nvSpPr>
        <p:spPr>
          <a:xfrm>
            <a:off x="467544" y="3429000"/>
            <a:ext cx="8100392" cy="3046988"/>
          </a:xfrm>
          <a:prstGeom prst="rect">
            <a:avLst/>
          </a:prstGeom>
        </p:spPr>
        <p:txBody>
          <a:bodyPr wrap="square">
            <a:spAutoFit/>
          </a:bodyPr>
          <a:lstStyle/>
          <a:p>
            <a:pPr algn="just"/>
            <a:r>
              <a:rPr lang="it-IT" sz="3200" dirty="0">
                <a:solidFill>
                  <a:schemeClr val="bg1"/>
                </a:solidFill>
              </a:rPr>
              <a:t>Gesù si presenta come il Mite, ma è colui che di fronte alla malvagità, la menzogna, l'ipocrisia, pur tentato di incattivirsi di rispondere allo stesso modo, non lo fa. E’ colui che non cede mai alla tentazione di reagire all'ingiustizia con la violenza.</a:t>
            </a:r>
            <a:endParaRPr lang="it-IT" sz="3200" b="1" dirty="0">
              <a:solidFill>
                <a:schemeClr val="bg1"/>
              </a:solidFill>
            </a:endParaRPr>
          </a:p>
        </p:txBody>
      </p:sp>
      <p:sp>
        <p:nvSpPr>
          <p:cNvPr id="48132" name="AutoShape 4" descr="Risultato immagini per mitezz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 name="Immagine 4" descr="mitezza.jpg"/>
          <p:cNvPicPr>
            <a:picLocks noChangeAspect="1"/>
          </p:cNvPicPr>
          <p:nvPr/>
        </p:nvPicPr>
        <p:blipFill>
          <a:blip r:embed="rId3" cstate="print"/>
          <a:stretch>
            <a:fillRect/>
          </a:stretch>
        </p:blipFill>
        <p:spPr>
          <a:xfrm>
            <a:off x="4572000" y="692696"/>
            <a:ext cx="4099403" cy="2376264"/>
          </a:xfrm>
          <a:prstGeom prst="rect">
            <a:avLst/>
          </a:prstGeom>
          <a:ln w="88900" cap="sq" cmpd="thickThin">
            <a:noFill/>
            <a:prstDash val="solid"/>
            <a:miter lim="800000"/>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Risultato immagini per gaudete et exsultate"/>
          <p:cNvPicPr>
            <a:picLocks noChangeAspect="1" noChangeArrowheads="1"/>
          </p:cNvPicPr>
          <p:nvPr/>
        </p:nvPicPr>
        <p:blipFill>
          <a:blip r:embed="rId2" cstate="print"/>
          <a:srcRect/>
          <a:stretch>
            <a:fillRect/>
          </a:stretch>
        </p:blipFill>
        <p:spPr bwMode="auto">
          <a:xfrm>
            <a:off x="467544" y="620688"/>
            <a:ext cx="3600400" cy="2088232"/>
          </a:xfrm>
          <a:prstGeom prst="rect">
            <a:avLst/>
          </a:prstGeom>
          <a:ln w="228600" cap="sq" cmpd="thickThin">
            <a:solidFill>
              <a:schemeClr val="bg2">
                <a:lumMod val="50000"/>
              </a:schemeClr>
            </a:solidFill>
            <a:prstDash val="solid"/>
            <a:miter lim="800000"/>
          </a:ln>
          <a:effectLst>
            <a:innerShdw blurRad="76200">
              <a:srgbClr val="000000"/>
            </a:innerShdw>
          </a:effectLst>
        </p:spPr>
      </p:pic>
      <p:pic>
        <p:nvPicPr>
          <p:cNvPr id="49154" name="Picture 2" descr="Risultato immagini per fiducia in Dio"/>
          <p:cNvPicPr>
            <a:picLocks noChangeAspect="1" noChangeArrowheads="1"/>
          </p:cNvPicPr>
          <p:nvPr/>
        </p:nvPicPr>
        <p:blipFill>
          <a:blip r:embed="rId3" cstate="print"/>
          <a:srcRect/>
          <a:stretch>
            <a:fillRect/>
          </a:stretch>
        </p:blipFill>
        <p:spPr bwMode="auto">
          <a:xfrm>
            <a:off x="4184598" y="1484785"/>
            <a:ext cx="4398470" cy="2736304"/>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6" name="Rettangolo 5"/>
          <p:cNvSpPr/>
          <p:nvPr/>
        </p:nvSpPr>
        <p:spPr>
          <a:xfrm>
            <a:off x="251520" y="3284984"/>
            <a:ext cx="8892480" cy="3046988"/>
          </a:xfrm>
          <a:prstGeom prst="rect">
            <a:avLst/>
          </a:prstGeom>
        </p:spPr>
        <p:txBody>
          <a:bodyPr wrap="square">
            <a:spAutoFit/>
          </a:bodyPr>
          <a:lstStyle/>
          <a:p>
            <a:r>
              <a:rPr lang="it-IT" sz="2400" b="1" dirty="0">
                <a:solidFill>
                  <a:schemeClr val="bg1"/>
                </a:solidFill>
              </a:rPr>
              <a:t>74.</a:t>
            </a:r>
            <a:r>
              <a:rPr lang="it-IT" sz="2400" dirty="0">
                <a:solidFill>
                  <a:schemeClr val="bg1"/>
                </a:solidFill>
              </a:rPr>
              <a:t> </a:t>
            </a:r>
            <a:r>
              <a:rPr lang="it-IT" sz="2400" b="1" dirty="0">
                <a:solidFill>
                  <a:schemeClr val="bg1"/>
                </a:solidFill>
              </a:rPr>
              <a:t>La mitezza è un’altra                                                                                                                                          espressione della povertà interiore,                                                                                                      di </a:t>
            </a:r>
            <a:r>
              <a:rPr lang="it-IT" sz="2400" b="1" u="sng" dirty="0">
                <a:solidFill>
                  <a:schemeClr val="bg1"/>
                </a:solidFill>
              </a:rPr>
              <a:t>chi ripone la propria fiducia                                                                                     solamente in Dio</a:t>
            </a:r>
            <a:r>
              <a:rPr lang="it-IT" sz="2400" dirty="0">
                <a:solidFill>
                  <a:schemeClr val="bg1"/>
                </a:solidFill>
              </a:rPr>
              <a:t>. Di fatto nella Bibbia si usa                                                                        spesso </a:t>
            </a:r>
            <a:r>
              <a:rPr lang="it-IT" sz="2400" b="1" dirty="0">
                <a:solidFill>
                  <a:schemeClr val="bg1"/>
                </a:solidFill>
              </a:rPr>
              <a:t>la medesima parola </a:t>
            </a:r>
            <a:r>
              <a:rPr lang="it-IT" sz="2400" b="1" i="1" dirty="0" err="1">
                <a:solidFill>
                  <a:schemeClr val="bg1"/>
                </a:solidFill>
              </a:rPr>
              <a:t>anawim</a:t>
            </a:r>
            <a:r>
              <a:rPr lang="it-IT" sz="2400" b="1" dirty="0">
                <a:solidFill>
                  <a:schemeClr val="bg1"/>
                </a:solidFill>
              </a:rPr>
              <a:t> per riferirsi ai poveri e ai miti</a:t>
            </a:r>
            <a:r>
              <a:rPr lang="it-IT" sz="2400" dirty="0">
                <a:solidFill>
                  <a:schemeClr val="bg1"/>
                </a:solidFill>
              </a:rPr>
              <a:t>. Qualcuno potrebbe obiettare: “Se sono troppo mite, penseranno che sono uno sciocco, che sono stupido o debole”. Forse sarà così, ma lasciamo che gli altri lo pensino</a:t>
            </a:r>
            <a:endParaRPr lang="it-IT" sz="2400" dirty="0"/>
          </a:p>
        </p:txBody>
      </p:sp>
      <p:sp>
        <p:nvSpPr>
          <p:cNvPr id="7" name="Rettangolo 6"/>
          <p:cNvSpPr/>
          <p:nvPr/>
        </p:nvSpPr>
        <p:spPr>
          <a:xfrm>
            <a:off x="4427984" y="260648"/>
            <a:ext cx="4536504" cy="954107"/>
          </a:xfrm>
          <a:prstGeom prst="rect">
            <a:avLst/>
          </a:prstGeom>
        </p:spPr>
        <p:txBody>
          <a:bodyPr wrap="square">
            <a:spAutoFit/>
          </a:bodyPr>
          <a:lstStyle/>
          <a:p>
            <a:r>
              <a:rPr lang="it-IT" sz="2800" b="1" dirty="0">
                <a:solidFill>
                  <a:schemeClr val="bg1"/>
                </a:solidFill>
              </a:rPr>
              <a:t>«</a:t>
            </a:r>
            <a:r>
              <a:rPr lang="it-IT" sz="2800" b="1" i="1" dirty="0">
                <a:solidFill>
                  <a:schemeClr val="bg1"/>
                </a:solidFill>
              </a:rPr>
              <a:t>Beati i miti, perché avranno in eredità la terra</a:t>
            </a:r>
            <a:r>
              <a:rPr lang="it-IT" sz="2800" b="1" dirty="0">
                <a:solidFill>
                  <a:schemeClr val="bg1"/>
                </a:solidFill>
              </a:rPr>
              <a:t>»  </a:t>
            </a:r>
            <a:r>
              <a:rPr lang="it-IT" sz="2000" b="1" dirty="0">
                <a:solidFill>
                  <a:schemeClr val="bg1"/>
                </a:solidFill>
              </a:rPr>
              <a:t>(71-74)</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9154"/>
                                        </p:tgtEl>
                                        <p:attrNameLst>
                                          <p:attrName>style.visibility</p:attrName>
                                        </p:attrNameLst>
                                      </p:cBhvr>
                                      <p:to>
                                        <p:strVal val="visible"/>
                                      </p:to>
                                    </p:set>
                                    <p:anim to="" calcmode="lin" valueType="num">
                                      <p:cBhvr>
                                        <p:cTn id="7" dur="1" fill="hold"/>
                                        <p:tgtEl>
                                          <p:spTgt spid="4915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isultato immagini per fiducia in Dio"/>
          <p:cNvPicPr>
            <a:picLocks noChangeAspect="1" noChangeArrowheads="1"/>
          </p:cNvPicPr>
          <p:nvPr/>
        </p:nvPicPr>
        <p:blipFill>
          <a:blip r:embed="rId2" cstate="print"/>
          <a:srcRect/>
          <a:stretch>
            <a:fillRect/>
          </a:stretch>
        </p:blipFill>
        <p:spPr bwMode="auto">
          <a:xfrm>
            <a:off x="611560" y="188640"/>
            <a:ext cx="8208912" cy="6957392"/>
          </a:xfrm>
          <a:prstGeom prst="rect">
            <a:avLst/>
          </a:prstGeom>
          <a:noFill/>
          <a:effectLst>
            <a:softEdge rad="317500"/>
          </a:effectLst>
        </p:spPr>
      </p:pic>
      <p:sp>
        <p:nvSpPr>
          <p:cNvPr id="8" name="Segnaposto contenuto 2"/>
          <p:cNvSpPr>
            <a:spLocks noGrp="1"/>
          </p:cNvSpPr>
          <p:nvPr>
            <p:ph idx="1"/>
          </p:nvPr>
        </p:nvSpPr>
        <p:spPr>
          <a:xfrm>
            <a:off x="539552" y="2708920"/>
            <a:ext cx="8229600" cy="4525963"/>
          </a:xfrm>
          <a:solidFill>
            <a:schemeClr val="tx2">
              <a:lumMod val="60000"/>
              <a:lumOff val="40000"/>
              <a:alpha val="22000"/>
            </a:schemeClr>
          </a:solidFill>
        </p:spPr>
        <p:txBody>
          <a:bodyPr>
            <a:normAutofit/>
          </a:bodyPr>
          <a:lstStyle/>
          <a:p>
            <a:pPr marL="0" indent="0" algn="just">
              <a:buNone/>
            </a:pPr>
            <a:r>
              <a:rPr lang="it-IT" sz="2600" dirty="0">
                <a:solidFill>
                  <a:schemeClr val="bg1"/>
                </a:solidFill>
              </a:rPr>
              <a:t>E’ meglio essere sempre miti, e si realizzeranno le nostre più grandi aspirazioni: i miti «avranno in eredità la terra», ovvero, vedranno compiute nella loro vita le promesse di Dio. Perché i miti, al di là di ciò che dicono le circostanze, sperano nel Signore e quelli che sperano nel Signore possederanno la terra e godranno di grande pace </a:t>
            </a:r>
            <a:r>
              <a:rPr lang="it-IT" sz="2400" dirty="0">
                <a:solidFill>
                  <a:schemeClr val="bg1"/>
                </a:solidFill>
              </a:rPr>
              <a:t>(</a:t>
            </a:r>
            <a:r>
              <a:rPr lang="it-IT" sz="2400" dirty="0" err="1">
                <a:solidFill>
                  <a:schemeClr val="bg1"/>
                </a:solidFill>
              </a:rPr>
              <a:t>cfr</a:t>
            </a:r>
            <a:r>
              <a:rPr lang="it-IT" sz="2400" dirty="0">
                <a:solidFill>
                  <a:schemeClr val="bg1"/>
                </a:solidFill>
              </a:rPr>
              <a:t> </a:t>
            </a:r>
            <a:r>
              <a:rPr lang="it-IT" sz="2400" i="1" dirty="0" err="1">
                <a:solidFill>
                  <a:schemeClr val="bg1"/>
                </a:solidFill>
              </a:rPr>
              <a:t>Sal</a:t>
            </a:r>
            <a:r>
              <a:rPr lang="it-IT" sz="2400" dirty="0">
                <a:solidFill>
                  <a:schemeClr val="bg1"/>
                </a:solidFill>
              </a:rPr>
              <a:t> 37,9.11). </a:t>
            </a:r>
            <a:r>
              <a:rPr lang="it-IT" sz="2600" dirty="0">
                <a:solidFill>
                  <a:schemeClr val="bg1"/>
                </a:solidFill>
              </a:rPr>
              <a:t>Nello stesso tempo, </a:t>
            </a:r>
            <a:r>
              <a:rPr lang="it-IT" sz="2600" b="1" dirty="0">
                <a:solidFill>
                  <a:schemeClr val="bg1"/>
                </a:solidFill>
              </a:rPr>
              <a:t>il Signore confida in loro: «Su chi volgerò lo sguardo? Sull’umile e su chi ha lo spirito contrito</a:t>
            </a:r>
            <a:r>
              <a:rPr lang="it-IT" sz="2600" dirty="0">
                <a:solidFill>
                  <a:schemeClr val="bg1"/>
                </a:solidFill>
              </a:rPr>
              <a:t> e su chi trema alla mia parola» (</a:t>
            </a:r>
            <a:r>
              <a:rPr lang="it-IT" sz="2600" i="1" dirty="0" err="1">
                <a:solidFill>
                  <a:schemeClr val="bg1"/>
                </a:solidFill>
              </a:rPr>
              <a:t>Is</a:t>
            </a:r>
            <a:r>
              <a:rPr lang="it-IT" sz="2600" dirty="0">
                <a:solidFill>
                  <a:schemeClr val="bg1"/>
                </a:solidFill>
              </a:rPr>
              <a:t> 66,2).</a:t>
            </a:r>
          </a:p>
          <a:p>
            <a:pPr marL="0" indent="0" algn="ctr">
              <a:buNone/>
            </a:pPr>
            <a:r>
              <a:rPr lang="it-IT" b="1" dirty="0">
                <a:solidFill>
                  <a:srgbClr val="0070C0"/>
                </a:solidFill>
              </a:rPr>
              <a:t>.</a:t>
            </a:r>
          </a:p>
          <a:p>
            <a:pPr marL="0" indent="0" algn="ctr">
              <a:buNone/>
            </a:pPr>
            <a:endParaRPr lang="it-IT" dirty="0"/>
          </a:p>
        </p:txBody>
      </p:sp>
      <p:sp>
        <p:nvSpPr>
          <p:cNvPr id="10" name="Rettangolo 9"/>
          <p:cNvSpPr/>
          <p:nvPr/>
        </p:nvSpPr>
        <p:spPr>
          <a:xfrm>
            <a:off x="1115616" y="188640"/>
            <a:ext cx="7379905" cy="584775"/>
          </a:xfrm>
          <a:prstGeom prst="rect">
            <a:avLst/>
          </a:prstGeom>
          <a:solidFill>
            <a:schemeClr val="accent6">
              <a:lumMod val="60000"/>
              <a:lumOff val="40000"/>
              <a:alpha val="37000"/>
            </a:schemeClr>
          </a:solidFill>
        </p:spPr>
        <p:txBody>
          <a:bodyPr wrap="none">
            <a:spAutoFit/>
          </a:bodyPr>
          <a:lstStyle/>
          <a:p>
            <a:r>
              <a:rPr lang="it-IT" sz="3200" dirty="0">
                <a:ln w="18415" cmpd="sng">
                  <a:solidFill>
                    <a:srgbClr val="FFFFFF"/>
                  </a:solidFill>
                  <a:prstDash val="solid"/>
                </a:ln>
                <a:solidFill>
                  <a:srgbClr val="FFFFFF"/>
                </a:solidFill>
                <a:effectLst>
                  <a:outerShdw blurRad="63500" dir="3600000" algn="tl" rotWithShape="0">
                    <a:srgbClr val="000000">
                      <a:alpha val="70000"/>
                    </a:srgbClr>
                  </a:outerShdw>
                </a:effectLst>
              </a:rPr>
              <a:t>Reagire con umile mitezza, questo è santità</a:t>
            </a:r>
            <a:endParaRPr lang="it-IT" sz="3200" dirty="0"/>
          </a:p>
        </p:txBody>
      </p:sp>
    </p:spTree>
    <p:extLst>
      <p:ext uri="{BB962C8B-B14F-4D97-AF65-F5344CB8AC3E}">
        <p14:creationId xmlns:p14="http://schemas.microsoft.com/office/powerpoint/2010/main" val="341578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20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2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4" descr="Risultato immagini per beati quelli che hanno fame e sete di giustizia"/>
          <p:cNvPicPr>
            <a:picLocks noChangeAspect="1" noChangeArrowheads="1"/>
          </p:cNvPicPr>
          <p:nvPr/>
        </p:nvPicPr>
        <p:blipFill>
          <a:blip r:embed="rId2" cstate="print"/>
          <a:srcRect/>
          <a:stretch>
            <a:fillRect/>
          </a:stretch>
        </p:blipFill>
        <p:spPr bwMode="auto">
          <a:xfrm>
            <a:off x="-252536" y="-171400"/>
            <a:ext cx="6156176" cy="4617133"/>
          </a:xfrm>
          <a:prstGeom prst="rect">
            <a:avLst/>
          </a:prstGeom>
          <a:noFill/>
          <a:effectLst>
            <a:softEdge rad="635000"/>
          </a:effectLst>
        </p:spPr>
      </p:pic>
      <p:pic>
        <p:nvPicPr>
          <p:cNvPr id="51206" name="Picture 6" descr="Risultato immagini per protezione di Dio"/>
          <p:cNvPicPr>
            <a:picLocks noChangeAspect="1" noChangeArrowheads="1"/>
          </p:cNvPicPr>
          <p:nvPr/>
        </p:nvPicPr>
        <p:blipFill>
          <a:blip r:embed="rId3" cstate="print"/>
          <a:srcRect/>
          <a:stretch>
            <a:fillRect/>
          </a:stretch>
        </p:blipFill>
        <p:spPr bwMode="auto">
          <a:xfrm>
            <a:off x="0" y="3717032"/>
            <a:ext cx="5905500" cy="2952751"/>
          </a:xfrm>
          <a:prstGeom prst="rect">
            <a:avLst/>
          </a:prstGeom>
          <a:noFill/>
          <a:effectLst>
            <a:softEdge rad="317500"/>
          </a:effectLst>
        </p:spPr>
      </p:pic>
      <p:sp>
        <p:nvSpPr>
          <p:cNvPr id="8" name="Rettangolo 7"/>
          <p:cNvSpPr/>
          <p:nvPr/>
        </p:nvSpPr>
        <p:spPr>
          <a:xfrm>
            <a:off x="5669360" y="476672"/>
            <a:ext cx="3474640" cy="5262979"/>
          </a:xfrm>
          <a:prstGeom prst="rect">
            <a:avLst/>
          </a:prstGeom>
        </p:spPr>
        <p:txBody>
          <a:bodyPr wrap="square">
            <a:spAutoFit/>
          </a:bodyPr>
          <a:lstStyle/>
          <a:p>
            <a:r>
              <a:rPr lang="it-IT" sz="2800" dirty="0">
                <a:solidFill>
                  <a:schemeClr val="bg1"/>
                </a:solidFill>
              </a:rPr>
              <a:t>Per giustizia di Dio </a:t>
            </a:r>
            <a:r>
              <a:rPr lang="it-IT" sz="2800" b="1" u="sng" dirty="0">
                <a:solidFill>
                  <a:schemeClr val="bg1"/>
                </a:solidFill>
              </a:rPr>
              <a:t>si intende sempre e solo la sua benevolenza, il suo amore</a:t>
            </a:r>
            <a:r>
              <a:rPr lang="it-IT" sz="2800" dirty="0">
                <a:solidFill>
                  <a:schemeClr val="bg1"/>
                </a:solidFill>
              </a:rPr>
              <a:t>, e quindi essere affamati e assetati della giustizia vuol dire volere che in questo mondo finalmente la giustizia di Dio, cioè il mondo nuovo che lui vuole, porti vita piena. </a:t>
            </a:r>
          </a:p>
        </p:txBody>
      </p:sp>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51206"/>
                                        </p:tgtEl>
                                        <p:attrNameLst>
                                          <p:attrName>style.visibility</p:attrName>
                                        </p:attrNameLst>
                                      </p:cBhvr>
                                      <p:to>
                                        <p:strVal val="visible"/>
                                      </p:to>
                                    </p:set>
                                    <p:anim to="" calcmode="lin" valueType="num">
                                      <p:cBhvr>
                                        <p:cTn id="12" dur="1" fill="hold"/>
                                        <p:tgtEl>
                                          <p:spTgt spid="5120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isultato immagini per domande"/>
          <p:cNvPicPr>
            <a:picLocks noChangeAspect="1" noChangeArrowheads="1"/>
          </p:cNvPicPr>
          <p:nvPr/>
        </p:nvPicPr>
        <p:blipFill>
          <a:blip r:embed="rId2" cstate="print"/>
          <a:srcRect/>
          <a:stretch>
            <a:fillRect/>
          </a:stretch>
        </p:blipFill>
        <p:spPr bwMode="auto">
          <a:xfrm>
            <a:off x="827584" y="1268760"/>
            <a:ext cx="7898385" cy="5261595"/>
          </a:xfrm>
          <a:prstGeom prst="rect">
            <a:avLst/>
          </a:prstGeom>
          <a:noFill/>
          <a:effectLst>
            <a:softEdge rad="635000"/>
          </a:effectLst>
        </p:spPr>
      </p:pic>
      <p:sp>
        <p:nvSpPr>
          <p:cNvPr id="5" name="Segnaposto contenuto 2"/>
          <p:cNvSpPr txBox="1">
            <a:spLocks/>
          </p:cNvSpPr>
          <p:nvPr/>
        </p:nvSpPr>
        <p:spPr>
          <a:xfrm>
            <a:off x="457200" y="404665"/>
            <a:ext cx="8229600" cy="2376264"/>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0" i="0" u="none" strike="noStrike" kern="1200" cap="none" spc="0" normalizeH="0" baseline="0" noProof="0">
                <a:ln>
                  <a:noFill/>
                </a:ln>
                <a:solidFill>
                  <a:schemeClr val="bg1"/>
                </a:solidFill>
                <a:effectLst/>
                <a:uLnTx/>
                <a:uFillTx/>
                <a:latin typeface="+mn-lt"/>
                <a:ea typeface="+mn-ea"/>
                <a:cs typeface="+mn-cs"/>
              </a:rPr>
              <a:t>Qual è la sensazione che noi sentiamo di fronte a questa beatitudine? E’ la mancanza di speranza: ”sarà sempre così, questo mondo non cambierà mai!”.</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881591859"/>
      </p:ext>
    </p:extLst>
  </p:cSld>
  <p:clrMapOvr>
    <a:masterClrMapping/>
  </p:clrMapOvr>
  <p:transition spd="slow">
    <p:cut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isultato immagini per aiutare i poveri"/>
          <p:cNvPicPr>
            <a:picLocks noChangeAspect="1" noChangeArrowheads="1"/>
          </p:cNvPicPr>
          <p:nvPr/>
        </p:nvPicPr>
        <p:blipFill>
          <a:blip r:embed="rId2" cstate="print"/>
          <a:srcRect/>
          <a:stretch>
            <a:fillRect/>
          </a:stretch>
        </p:blipFill>
        <p:spPr bwMode="auto">
          <a:xfrm>
            <a:off x="2774477" y="332656"/>
            <a:ext cx="6369523" cy="4968552"/>
          </a:xfrm>
          <a:prstGeom prst="rect">
            <a:avLst/>
          </a:prstGeom>
          <a:noFill/>
          <a:effectLst>
            <a:softEdge rad="635000"/>
          </a:effectLst>
        </p:spPr>
      </p:pic>
      <p:sp>
        <p:nvSpPr>
          <p:cNvPr id="7" name="Rettangolo 6"/>
          <p:cNvSpPr/>
          <p:nvPr/>
        </p:nvSpPr>
        <p:spPr>
          <a:xfrm>
            <a:off x="467544" y="4941168"/>
            <a:ext cx="8496944" cy="1384995"/>
          </a:xfrm>
          <a:prstGeom prst="rect">
            <a:avLst/>
          </a:prstGeom>
        </p:spPr>
        <p:txBody>
          <a:bodyPr wrap="square">
            <a:spAutoFit/>
          </a:bodyPr>
          <a:lstStyle/>
          <a:p>
            <a:r>
              <a:rPr lang="it-IT" sz="2800" b="1" dirty="0">
                <a:solidFill>
                  <a:schemeClr val="bg1"/>
                </a:solidFill>
              </a:rPr>
              <a:t>79.</a:t>
            </a:r>
            <a:r>
              <a:rPr lang="it-IT" sz="2800" dirty="0">
                <a:solidFill>
                  <a:schemeClr val="bg1"/>
                </a:solidFill>
              </a:rPr>
              <a:t> </a:t>
            </a:r>
            <a:r>
              <a:rPr lang="it-IT" sz="2800" b="1" dirty="0">
                <a:solidFill>
                  <a:schemeClr val="bg1"/>
                </a:solidFill>
              </a:rPr>
              <a:t>Tale giustizia incomincia a realizzarsi nella vita di ciascuno quando si è giusti nelle proprie decisioni, e si esprime poi nel cercare la giustizia per i poveri e i deboli</a:t>
            </a:r>
            <a:endParaRPr lang="it-IT" sz="2800" dirty="0">
              <a:solidFill>
                <a:schemeClr val="bg1"/>
              </a:solidFill>
            </a:endParaRPr>
          </a:p>
        </p:txBody>
      </p:sp>
      <p:sp>
        <p:nvSpPr>
          <p:cNvPr id="8" name="Rettangolo 7"/>
          <p:cNvSpPr/>
          <p:nvPr/>
        </p:nvSpPr>
        <p:spPr>
          <a:xfrm>
            <a:off x="4283968" y="260648"/>
            <a:ext cx="4572000" cy="1384995"/>
          </a:xfrm>
          <a:prstGeom prst="rect">
            <a:avLst/>
          </a:prstGeom>
        </p:spPr>
        <p:txBody>
          <a:bodyPr>
            <a:spAutoFit/>
          </a:bodyPr>
          <a:lstStyle/>
          <a:p>
            <a:r>
              <a:rPr lang="it-IT" sz="2800" b="1" dirty="0">
                <a:solidFill>
                  <a:schemeClr val="bg1"/>
                </a:solidFill>
              </a:rPr>
              <a:t>«</a:t>
            </a:r>
            <a:r>
              <a:rPr lang="it-IT" sz="2800" b="1" i="1" dirty="0">
                <a:solidFill>
                  <a:schemeClr val="bg1"/>
                </a:solidFill>
              </a:rPr>
              <a:t>Beati quelli che hanno fame e sete della giustizia, perché saranno saziati</a:t>
            </a:r>
            <a:r>
              <a:rPr lang="it-IT" sz="2400" b="1" dirty="0">
                <a:solidFill>
                  <a:schemeClr val="bg1"/>
                </a:solidFill>
              </a:rPr>
              <a:t>»    (77-79)</a:t>
            </a:r>
          </a:p>
        </p:txBody>
      </p:sp>
      <p:pic>
        <p:nvPicPr>
          <p:cNvPr id="9" name="Picture 4" descr="Risultato immagini per gaudete et exsultate"/>
          <p:cNvPicPr>
            <a:picLocks noChangeAspect="1" noChangeArrowheads="1"/>
          </p:cNvPicPr>
          <p:nvPr/>
        </p:nvPicPr>
        <p:blipFill>
          <a:blip r:embed="rId3" cstate="print"/>
          <a:srcRect/>
          <a:stretch>
            <a:fillRect/>
          </a:stretch>
        </p:blipFill>
        <p:spPr bwMode="auto">
          <a:xfrm>
            <a:off x="323528" y="260648"/>
            <a:ext cx="3600400" cy="2088232"/>
          </a:xfrm>
          <a:prstGeom prst="rect">
            <a:avLst/>
          </a:prstGeom>
          <a:ln w="228600" cap="sq" cmpd="thickThin">
            <a:solidFill>
              <a:schemeClr val="bg2">
                <a:lumMod val="50000"/>
              </a:schemeClr>
            </a:solidFill>
            <a:prstDash val="solid"/>
            <a:miter lim="800000"/>
          </a:ln>
          <a:effectLst>
            <a:innerShdw blurRad="76200">
              <a:srgbClr val="000000"/>
            </a:innerShdw>
          </a:effectLst>
        </p:spPr>
      </p:pic>
      <p:pic>
        <p:nvPicPr>
          <p:cNvPr id="11268" name="Picture 4" descr="Risultato immagini per aiutare i poveri"/>
          <p:cNvPicPr>
            <a:picLocks noChangeAspect="1" noChangeArrowheads="1"/>
          </p:cNvPicPr>
          <p:nvPr/>
        </p:nvPicPr>
        <p:blipFill>
          <a:blip r:embed="rId4" cstate="print"/>
          <a:srcRect/>
          <a:stretch>
            <a:fillRect/>
          </a:stretch>
        </p:blipFill>
        <p:spPr bwMode="auto">
          <a:xfrm>
            <a:off x="179512" y="2996952"/>
            <a:ext cx="2828925" cy="1619251"/>
          </a:xfrm>
          <a:prstGeom prst="rect">
            <a:avLst/>
          </a:prstGeom>
          <a:ln>
            <a:solidFill>
              <a:schemeClr val="tx2">
                <a:lumMod val="40000"/>
                <a:lumOff val="60000"/>
              </a:schemeClr>
            </a:solidFill>
          </a:ln>
          <a:effectLst>
            <a:softEdge rad="112500"/>
          </a:effectLst>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1268"/>
                                        </p:tgtEl>
                                        <p:attrNameLst>
                                          <p:attrName>style.visibility</p:attrName>
                                        </p:attrNameLst>
                                      </p:cBhvr>
                                      <p:to>
                                        <p:strVal val="visible"/>
                                      </p:to>
                                    </p:set>
                                    <p:anim to="" calcmode="lin" valueType="num">
                                      <p:cBhvr>
                                        <p:cTn id="12" dur="1" fill="hold"/>
                                        <p:tgtEl>
                                          <p:spTgt spid="1126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Risultato immagini per aiutare i poveri"/>
          <p:cNvPicPr>
            <a:picLocks noChangeAspect="1" noChangeArrowheads="1"/>
          </p:cNvPicPr>
          <p:nvPr/>
        </p:nvPicPr>
        <p:blipFill>
          <a:blip r:embed="rId2" cstate="print"/>
          <a:srcRect/>
          <a:stretch>
            <a:fillRect/>
          </a:stretch>
        </p:blipFill>
        <p:spPr bwMode="auto">
          <a:xfrm>
            <a:off x="539552" y="332656"/>
            <a:ext cx="7978791" cy="5402240"/>
          </a:xfrm>
          <a:prstGeom prst="rect">
            <a:avLst/>
          </a:prstGeom>
          <a:noFill/>
          <a:effectLst>
            <a:softEdge rad="635000"/>
          </a:effectLst>
        </p:spPr>
      </p:pic>
      <p:sp>
        <p:nvSpPr>
          <p:cNvPr id="9" name="Rettangolo 8"/>
          <p:cNvSpPr/>
          <p:nvPr/>
        </p:nvSpPr>
        <p:spPr>
          <a:xfrm>
            <a:off x="1763688" y="260648"/>
            <a:ext cx="6984776"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32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Cercare la giustizia con fame e sete, questo è santità.</a:t>
            </a:r>
          </a:p>
        </p:txBody>
      </p:sp>
      <p:sp>
        <p:nvSpPr>
          <p:cNvPr id="11" name="Segnaposto contenuto 2"/>
          <p:cNvSpPr>
            <a:spLocks noGrp="1"/>
          </p:cNvSpPr>
          <p:nvPr>
            <p:ph idx="1"/>
          </p:nvPr>
        </p:nvSpPr>
        <p:spPr>
          <a:xfrm>
            <a:off x="179512" y="3789040"/>
            <a:ext cx="8748464" cy="2880320"/>
          </a:xfrm>
          <a:solidFill>
            <a:schemeClr val="bg2">
              <a:lumMod val="75000"/>
              <a:alpha val="39000"/>
            </a:schemeClr>
          </a:solidFill>
        </p:spPr>
        <p:txBody>
          <a:bodyPr>
            <a:normAutofit/>
          </a:bodyPr>
          <a:lstStyle/>
          <a:p>
            <a:pPr marL="0" indent="0" algn="just">
              <a:buNone/>
            </a:pPr>
            <a:r>
              <a:rPr lang="it-IT" dirty="0">
                <a:solidFill>
                  <a:schemeClr val="bg1"/>
                </a:solidFill>
              </a:rPr>
              <a:t> </a:t>
            </a:r>
            <a:r>
              <a:rPr lang="it-IT" sz="2800" dirty="0">
                <a:solidFill>
                  <a:schemeClr val="bg1"/>
                </a:solidFill>
              </a:rPr>
              <a:t>Certo la parola “giustizia” può essere sinonimo di fedeltà alla volontà di Dio con tutta la nostra vita, ma se le diamo un senso molto generale dimentichiamo che si manifesta specialmente nella giustizia con gli indifesi: «Cercate la giustizia, soccorrete l’oppresso, rendete giustizia all’orfano, difendete la causa della vedova» </a:t>
            </a:r>
            <a:r>
              <a:rPr lang="it-IT" sz="2000" dirty="0">
                <a:solidFill>
                  <a:schemeClr val="bg1"/>
                </a:solidFill>
              </a:rPr>
              <a:t>(</a:t>
            </a:r>
            <a:r>
              <a:rPr lang="it-IT" sz="2000" i="1" dirty="0" err="1">
                <a:solidFill>
                  <a:schemeClr val="bg1"/>
                </a:solidFill>
              </a:rPr>
              <a:t>Is</a:t>
            </a:r>
            <a:r>
              <a:rPr lang="it-IT" sz="2000" dirty="0">
                <a:solidFill>
                  <a:schemeClr val="bg1"/>
                </a:solidFill>
              </a:rPr>
              <a:t> 1,17).</a:t>
            </a:r>
          </a:p>
          <a:p>
            <a:pPr marL="0" indent="0">
              <a:buNone/>
            </a:pPr>
            <a:endParaRPr lang="it-IT" dirty="0"/>
          </a:p>
        </p:txBody>
      </p:sp>
    </p:spTree>
    <p:extLst>
      <p:ext uri="{BB962C8B-B14F-4D97-AF65-F5344CB8AC3E}">
        <p14:creationId xmlns:p14="http://schemas.microsoft.com/office/powerpoint/2010/main" val="2133466779"/>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fade">
                                      <p:cBhvr>
                                        <p:cTn id="7" dur="2000"/>
                                        <p:tgtEl>
                                          <p:spTgt spid="11">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to="" calcmode="lin" valueType="num">
                                      <p:cBhvr>
                                        <p:cTn id="17"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Lia\Desktop\FOTO di don Orione\42.jpg"/>
          <p:cNvPicPr>
            <a:picLocks noChangeAspect="1" noChangeArrowheads="1"/>
          </p:cNvPicPr>
          <p:nvPr/>
        </p:nvPicPr>
        <p:blipFill>
          <a:blip r:embed="rId2" cstate="print"/>
          <a:srcRect/>
          <a:stretch>
            <a:fillRect/>
          </a:stretch>
        </p:blipFill>
        <p:spPr bwMode="auto">
          <a:xfrm>
            <a:off x="395536" y="332656"/>
            <a:ext cx="2792413" cy="3209925"/>
          </a:xfrm>
          <a:prstGeom prst="rect">
            <a:avLst/>
          </a:prstGeom>
          <a:ln w="228600" cap="sq" cmpd="thickThin">
            <a:noFill/>
            <a:prstDash val="solid"/>
            <a:miter lim="800000"/>
          </a:ln>
          <a:effectLst>
            <a:reflection blurRad="6350" stA="50000" endA="275" endPos="40000" dist="101600" dir="5400000" sy="-100000" algn="bl" rotWithShape="0"/>
          </a:effectLst>
          <a:scene3d>
            <a:camera prst="orthographicFront">
              <a:rot lat="0" lon="0" rev="0"/>
            </a:camera>
            <a:lightRig rig="glow" dir="t">
              <a:rot lat="0" lon="0" rev="14100000"/>
            </a:lightRig>
          </a:scene3d>
          <a:sp3d prstMaterial="softEdge">
            <a:bevelT w="127000" prst="artDeco"/>
          </a:sp3d>
        </p:spPr>
      </p:pic>
      <p:sp>
        <p:nvSpPr>
          <p:cNvPr id="5" name="Rettangolo 4"/>
          <p:cNvSpPr/>
          <p:nvPr/>
        </p:nvSpPr>
        <p:spPr>
          <a:xfrm>
            <a:off x="3275856" y="332656"/>
            <a:ext cx="546495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Don Orione ai laici</a:t>
            </a:r>
          </a:p>
        </p:txBody>
      </p:sp>
      <p:sp>
        <p:nvSpPr>
          <p:cNvPr id="51207" name="Rectangle 7"/>
          <p:cNvSpPr>
            <a:spLocks noChangeArrowheads="1"/>
          </p:cNvSpPr>
          <p:nvPr/>
        </p:nvSpPr>
        <p:spPr bwMode="auto">
          <a:xfrm>
            <a:off x="3491880" y="1268760"/>
            <a:ext cx="5040560" cy="969496"/>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it-IT" sz="2000" dirty="0">
                <a:solidFill>
                  <a:schemeClr val="bg1"/>
                </a:solidFill>
                <a:latin typeface="Arial" pitchFamily="34" charset="0"/>
                <a:ea typeface="Times New Roman" pitchFamily="18" charset="0"/>
                <a:cs typeface="Arial" pitchFamily="34" charset="0"/>
              </a:rPr>
              <a:t>Al Distinto Signore  </a:t>
            </a:r>
            <a:r>
              <a:rPr lang="it-IT" sz="2000" dirty="0" err="1">
                <a:solidFill>
                  <a:schemeClr val="bg1"/>
                </a:solidFill>
                <a:latin typeface="Arial" pitchFamily="34" charset="0"/>
                <a:ea typeface="Times New Roman" pitchFamily="18" charset="0"/>
                <a:cs typeface="Arial" pitchFamily="34" charset="0"/>
              </a:rPr>
              <a:t>Sig.r</a:t>
            </a:r>
            <a:r>
              <a:rPr lang="it-IT" sz="2000" dirty="0">
                <a:solidFill>
                  <a:schemeClr val="bg1"/>
                </a:solidFill>
                <a:latin typeface="Arial" pitchFamily="34" charset="0"/>
                <a:ea typeface="Times New Roman" pitchFamily="18" charset="0"/>
                <a:cs typeface="Arial" pitchFamily="34" charset="0"/>
              </a:rPr>
              <a:t> Franco </a:t>
            </a:r>
            <a:r>
              <a:rPr lang="it-IT" sz="2000" dirty="0" err="1">
                <a:solidFill>
                  <a:schemeClr val="bg1"/>
                </a:solidFill>
                <a:latin typeface="Arial" pitchFamily="34" charset="0"/>
                <a:ea typeface="Times New Roman" pitchFamily="18" charset="0"/>
                <a:cs typeface="Arial" pitchFamily="34" charset="0"/>
              </a:rPr>
              <a:t>Gambaro</a:t>
            </a:r>
            <a:r>
              <a:rPr lang="it-IT" sz="2000" dirty="0">
                <a:solidFill>
                  <a:schemeClr val="bg1"/>
                </a:solidFill>
                <a:latin typeface="Arial" pitchFamily="34" charset="0"/>
                <a:ea typeface="Times New Roman" pitchFamily="18" charset="0"/>
                <a:cs typeface="Arial" pitchFamily="34" charset="0"/>
              </a:rPr>
              <a:t> </a:t>
            </a:r>
            <a:endParaRPr lang="it-IT" sz="2000" b="1" dirty="0">
              <a:solidFill>
                <a:schemeClr val="bg1"/>
              </a:solidFill>
              <a:latin typeface="Arial" pitchFamily="34" charset="0"/>
              <a:ea typeface="Times New Roman" pitchFamily="18" charset="0"/>
              <a:cs typeface="Arial" pitchFamily="34" charset="0"/>
            </a:endParaRPr>
          </a:p>
          <a:p>
            <a:pPr lvl="0" eaLnBrk="0" fontAlgn="base" hangingPunct="0">
              <a:spcBef>
                <a:spcPct val="0"/>
              </a:spcBef>
              <a:spcAft>
                <a:spcPct val="0"/>
              </a:spcAft>
            </a:pPr>
            <a:r>
              <a:rPr lang="it-IT" sz="2000" dirty="0">
                <a:solidFill>
                  <a:schemeClr val="bg1"/>
                </a:solidFill>
                <a:latin typeface="Arial" pitchFamily="34" charset="0"/>
                <a:ea typeface="Times New Roman" pitchFamily="18" charset="0"/>
                <a:cs typeface="Arial" pitchFamily="34" charset="0"/>
              </a:rPr>
              <a:t>Corso Solferino, 13/2 / Genova</a:t>
            </a:r>
            <a:endParaRPr kumimoji="0" lang="it-IT" sz="2000" b="1" i="0" u="none" strike="noStrike" cap="none" normalizeH="0" baseline="0" dirty="0">
              <a:ln>
                <a:noFill/>
              </a:ln>
              <a:solidFill>
                <a:schemeClr val="bg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000" b="0" i="0" u="none" strike="noStrike" cap="none" normalizeH="0" baseline="0" dirty="0">
                <a:ln>
                  <a:noFill/>
                </a:ln>
                <a:solidFill>
                  <a:schemeClr val="bg1"/>
                </a:solidFill>
                <a:effectLst/>
                <a:latin typeface="Arial" pitchFamily="34" charset="0"/>
                <a:ea typeface="Times New Roman" pitchFamily="18" charset="0"/>
                <a:cs typeface="Arial" pitchFamily="34" charset="0"/>
              </a:rPr>
              <a:t>	da Mar del </a:t>
            </a:r>
            <a:r>
              <a:rPr kumimoji="0" lang="it-IT" sz="2000" b="0" i="0" u="none" strike="noStrike" cap="none" normalizeH="0" baseline="0" dirty="0" err="1">
                <a:ln>
                  <a:noFill/>
                </a:ln>
                <a:solidFill>
                  <a:schemeClr val="bg1"/>
                </a:solidFill>
                <a:effectLst/>
                <a:latin typeface="Arial" pitchFamily="34" charset="0"/>
                <a:ea typeface="Times New Roman" pitchFamily="18" charset="0"/>
                <a:cs typeface="Arial" pitchFamily="34" charset="0"/>
              </a:rPr>
              <a:t>Plata</a:t>
            </a:r>
            <a:r>
              <a:rPr kumimoji="0" lang="it-IT" sz="2000" b="0" i="0" u="none" strike="noStrike" cap="none" normalizeH="0" baseline="0" dirty="0">
                <a:ln>
                  <a:noFill/>
                </a:ln>
                <a:solidFill>
                  <a:schemeClr val="bg1"/>
                </a:solidFill>
                <a:effectLst/>
                <a:latin typeface="Arial" pitchFamily="34" charset="0"/>
                <a:ea typeface="Times New Roman" pitchFamily="18" charset="0"/>
                <a:cs typeface="Arial" pitchFamily="34" charset="0"/>
              </a:rPr>
              <a:t> 29 Ottobre 1934</a:t>
            </a:r>
            <a:endParaRPr kumimoji="0" lang="it-IT" sz="2000" b="0" i="0" u="none" strike="noStrike" cap="none" normalizeH="0" baseline="0" dirty="0">
              <a:ln>
                <a:noFill/>
              </a:ln>
              <a:solidFill>
                <a:schemeClr val="bg1"/>
              </a:solidFill>
              <a:effectLst/>
              <a:latin typeface="Arial" pitchFamily="34" charset="0"/>
              <a:cs typeface="Arial" pitchFamily="34" charset="0"/>
            </a:endParaRPr>
          </a:p>
        </p:txBody>
      </p:sp>
      <p:sp>
        <p:nvSpPr>
          <p:cNvPr id="12" name="Rettangolo 11"/>
          <p:cNvSpPr/>
          <p:nvPr/>
        </p:nvSpPr>
        <p:spPr>
          <a:xfrm>
            <a:off x="611560" y="2348880"/>
            <a:ext cx="8352928" cy="3785652"/>
          </a:xfrm>
          <a:prstGeom prst="rect">
            <a:avLst/>
          </a:prstGeom>
        </p:spPr>
        <p:txBody>
          <a:bodyPr wrap="square">
            <a:spAutoFit/>
          </a:bodyPr>
          <a:lstStyle/>
          <a:p>
            <a:r>
              <a:rPr lang="it-IT" sz="2400" dirty="0">
                <a:solidFill>
                  <a:schemeClr val="bg1"/>
                </a:solidFill>
              </a:rPr>
              <a:t>                                        Caro Franco,</a:t>
            </a:r>
          </a:p>
          <a:p>
            <a:r>
              <a:rPr lang="it-IT" sz="2400" dirty="0">
                <a:solidFill>
                  <a:schemeClr val="bg1"/>
                </a:solidFill>
              </a:rPr>
              <a:t>	                         Come ti va? Sono qui al Porto di Mar del                </a:t>
            </a:r>
          </a:p>
          <a:p>
            <a:r>
              <a:rPr lang="it-IT" sz="2400" dirty="0">
                <a:solidFill>
                  <a:schemeClr val="bg1"/>
                </a:solidFill>
              </a:rPr>
              <a:t>                                       </a:t>
            </a:r>
            <a:r>
              <a:rPr lang="it-IT" sz="2400" dirty="0" err="1">
                <a:solidFill>
                  <a:schemeClr val="bg1"/>
                </a:solidFill>
              </a:rPr>
              <a:t>Plata</a:t>
            </a:r>
            <a:r>
              <a:rPr lang="it-IT" sz="2400" dirty="0">
                <a:solidFill>
                  <a:schemeClr val="bg1"/>
                </a:solidFill>
              </a:rPr>
              <a:t>, un porto nuovo,  dove lavorano           </a:t>
            </a:r>
          </a:p>
          <a:p>
            <a:r>
              <a:rPr lang="it-IT" sz="2400" dirty="0">
                <a:solidFill>
                  <a:schemeClr val="bg1"/>
                </a:solidFill>
              </a:rPr>
              <a:t>                                        centinaia di operai italiani.</a:t>
            </a:r>
          </a:p>
          <a:p>
            <a:r>
              <a:rPr lang="it-IT" sz="2400" dirty="0">
                <a:solidFill>
                  <a:schemeClr val="bg1"/>
                </a:solidFill>
              </a:rPr>
              <a:t> Noi abbiamo qui un bell’Istituto con 280 loro figli che frequentano le elementari fino alla 6ª compresa. Per le bambine ho mandato qui le suore, che stanno in Istituto ancora più vicino al porto, e ne hanno più di noi; nessuno paga un centesimo, anzi diamo loro i libri, quaderni, penne e fin le scarpe, e la Divina Provvidenza ci pensa! </a:t>
            </a:r>
          </a:p>
        </p:txBody>
      </p:sp>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uccelli.jpg"/>
          <p:cNvPicPr>
            <a:picLocks noChangeAspect="1"/>
          </p:cNvPicPr>
          <p:nvPr/>
        </p:nvPicPr>
        <p:blipFill>
          <a:blip r:embed="rId2" cstate="print"/>
          <a:stretch>
            <a:fillRect/>
          </a:stretch>
        </p:blipFill>
        <p:spPr>
          <a:xfrm>
            <a:off x="4211960" y="260648"/>
            <a:ext cx="4932040" cy="3288027"/>
          </a:xfrm>
          <a:prstGeom prst="rect">
            <a:avLst/>
          </a:prstGeom>
          <a:effectLst>
            <a:softEdge rad="635000"/>
          </a:effectLst>
        </p:spPr>
      </p:pic>
      <p:sp>
        <p:nvSpPr>
          <p:cNvPr id="5" name="Rectangle 1"/>
          <p:cNvSpPr>
            <a:spLocks noChangeArrowheads="1"/>
          </p:cNvSpPr>
          <p:nvPr/>
        </p:nvSpPr>
        <p:spPr bwMode="auto">
          <a:xfrm>
            <a:off x="0" y="476672"/>
            <a:ext cx="8568952" cy="5816977"/>
          </a:xfrm>
          <a:prstGeom prst="rect">
            <a:avLst/>
          </a:prstGeom>
          <a:solidFill>
            <a:schemeClr val="tx2">
              <a:lumMod val="60000"/>
              <a:lumOff val="40000"/>
              <a:alpha val="23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
                <a:schemeClr val="tx1"/>
              </a:buClr>
              <a:buSzTx/>
              <a:tabLst>
                <a:tab pos="679450" algn="l"/>
              </a:tabLst>
            </a:pPr>
            <a:r>
              <a:rPr kumimoji="0" lang="it-IT" sz="2000" b="0" i="1" u="none" strike="noStrike" cap="none" normalizeH="0" baseline="0" dirty="0">
                <a:ln>
                  <a:noFill/>
                </a:ln>
                <a:solidFill>
                  <a:schemeClr val="bg1"/>
                </a:solidFill>
                <a:effectLst/>
                <a:latin typeface="Arial" pitchFamily="34" charset="0"/>
                <a:ea typeface="Times New Roman" pitchFamily="18" charset="0"/>
                <a:cs typeface="Arial" pitchFamily="34" charset="0"/>
              </a:rPr>
              <a:t>Noi viviamo poverissimi, come Gesù Cristo,                                                                                        ma siamo felici. </a:t>
            </a:r>
            <a:r>
              <a:rPr lang="it-IT" sz="2000" dirty="0">
                <a:solidFill>
                  <a:schemeClr val="bg1"/>
                </a:solidFill>
                <a:latin typeface="Arial" pitchFamily="34" charset="0"/>
                <a:cs typeface="Arial" pitchFamily="34" charset="0"/>
              </a:rPr>
              <a:t> </a:t>
            </a:r>
            <a:r>
              <a:rPr kumimoji="0" lang="it-IT" sz="2000" b="0" i="0" u="none" strike="noStrike" cap="none" normalizeH="0" baseline="0" dirty="0">
                <a:ln>
                  <a:noFill/>
                </a:ln>
                <a:solidFill>
                  <a:schemeClr val="bg1"/>
                </a:solidFill>
                <a:effectLst/>
                <a:latin typeface="Arial" pitchFamily="34" charset="0"/>
                <a:ea typeface="Times New Roman" pitchFamily="18" charset="0"/>
                <a:cs typeface="Arial" pitchFamily="34" charset="0"/>
              </a:rPr>
              <a:t>Abbiamo fatto anche                                                                       una chiesa a San Giuseppe dove </a:t>
            </a:r>
            <a:r>
              <a:rPr kumimoji="0" lang="it-IT" sz="2000" b="0" i="0" u="none" strike="noStrike" cap="none" normalizeH="0" baseline="0" dirty="0" err="1">
                <a:ln>
                  <a:noFill/>
                </a:ln>
                <a:solidFill>
                  <a:schemeClr val="bg1"/>
                </a:solidFill>
                <a:effectLst/>
                <a:latin typeface="Arial" pitchFamily="34" charset="0"/>
                <a:ea typeface="Times New Roman" pitchFamily="18" charset="0"/>
                <a:cs typeface="Arial" pitchFamily="34" charset="0"/>
              </a:rPr>
              <a:t>jeri</a:t>
            </a:r>
            <a:r>
              <a:rPr kumimoji="0" lang="it-IT" sz="2000" b="0" i="0" u="none" strike="noStrike" cap="none" normalizeH="0" baseline="0" dirty="0">
                <a:ln>
                  <a:noFill/>
                </a:ln>
                <a:solidFill>
                  <a:schemeClr val="bg1"/>
                </a:solidFill>
                <a:effectLst/>
                <a:latin typeface="Arial" pitchFamily="34" charset="0"/>
                <a:ea typeface="Times New Roman" pitchFamily="18" charset="0"/>
                <a:cs typeface="Arial" pitchFamily="34" charset="0"/>
              </a:rPr>
              <a:t>                                                                                  ho predicato agli italiani. Ti mando                                                                   Stella </a:t>
            </a:r>
            <a:r>
              <a:rPr kumimoji="0" lang="it-IT" sz="2000" b="0" i="0" u="none" strike="noStrike" cap="none" normalizeH="0" baseline="0" dirty="0" err="1">
                <a:ln>
                  <a:noFill/>
                </a:ln>
                <a:solidFill>
                  <a:schemeClr val="bg1"/>
                </a:solidFill>
                <a:effectLst/>
                <a:latin typeface="Arial" pitchFamily="34" charset="0"/>
                <a:ea typeface="Times New Roman" pitchFamily="18" charset="0"/>
                <a:cs typeface="Arial" pitchFamily="34" charset="0"/>
              </a:rPr>
              <a:t>Maris</a:t>
            </a:r>
            <a:r>
              <a:rPr kumimoji="0" lang="it-IT" sz="2000" b="0" i="0" u="none" strike="noStrike" cap="none" normalizeH="0" baseline="0" dirty="0">
                <a:ln>
                  <a:noFill/>
                </a:ln>
                <a:solidFill>
                  <a:schemeClr val="bg1"/>
                </a:solidFill>
                <a:effectLst/>
                <a:latin typeface="Arial" pitchFamily="34" charset="0"/>
                <a:ea typeface="Times New Roman" pitchFamily="18" charset="0"/>
                <a:cs typeface="Arial" pitchFamily="34" charset="0"/>
              </a:rPr>
              <a:t>: che la santa Madonna                                                                             sia la tua stella, caro Franco.                                                                            Fa tanti rispetti a tuo papà e mamma                                                                                     e alla zia, e saluti ai fratelli.                                                                                       Dì loro che sto bene,  posso lavorare.                                                                                                                       Già sono stato all’Uruguay e ci ritornerò.                                                            Ti penso di frequente con affetto. </a:t>
            </a:r>
            <a:r>
              <a:rPr kumimoji="0" lang="it-IT" sz="2000" b="0" i="1" u="none" strike="noStrike" cap="none" normalizeH="0" baseline="0" dirty="0">
                <a:ln>
                  <a:noFill/>
                </a:ln>
                <a:solidFill>
                  <a:schemeClr val="bg1"/>
                </a:solidFill>
                <a:effectLst/>
                <a:latin typeface="Arial" pitchFamily="34" charset="0"/>
                <a:ea typeface="Times New Roman" pitchFamily="18" charset="0"/>
                <a:cs typeface="Arial" pitchFamily="34" charset="0"/>
              </a:rPr>
              <a:t>Sento di essere uno degli amici sinceri della tua famiglia.</a:t>
            </a:r>
            <a:r>
              <a:rPr lang="it-IT" sz="2000" dirty="0">
                <a:solidFill>
                  <a:schemeClr val="bg1"/>
                </a:solidFill>
                <a:latin typeface="Arial" pitchFamily="34" charset="0"/>
                <a:cs typeface="Arial" pitchFamily="34" charset="0"/>
              </a:rPr>
              <a:t> </a:t>
            </a:r>
            <a:r>
              <a:rPr kumimoji="0" lang="it-IT" sz="2000" b="0" i="0" u="none" strike="noStrike" cap="none" normalizeH="0" baseline="0" dirty="0">
                <a:ln>
                  <a:noFill/>
                </a:ln>
                <a:solidFill>
                  <a:schemeClr val="bg1"/>
                </a:solidFill>
                <a:effectLst/>
                <a:latin typeface="Arial" pitchFamily="34" charset="0"/>
                <a:ea typeface="Times New Roman" pitchFamily="18" charset="0"/>
                <a:cs typeface="Arial" pitchFamily="34" charset="0"/>
              </a:rPr>
              <a:t>Sta sempre con Dio e prega qualche volta per me. Gradisci ogni mio saluto e conforto. Ti benedico!		Don Orione</a:t>
            </a:r>
            <a:r>
              <a:rPr lang="it-IT" sz="2000" i="1" dirty="0"/>
              <a:t> </a:t>
            </a:r>
          </a:p>
          <a:p>
            <a:endParaRPr lang="it-IT" sz="2400" i="1" dirty="0"/>
          </a:p>
          <a:p>
            <a:r>
              <a:rPr lang="it-IT" sz="2000" i="1" dirty="0">
                <a:solidFill>
                  <a:schemeClr val="bg1"/>
                </a:solidFill>
                <a:latin typeface="Arial" pitchFamily="34" charset="0"/>
                <a:cs typeface="Arial" pitchFamily="34" charset="0"/>
              </a:rPr>
              <a:t>               P.S. </a:t>
            </a:r>
            <a:r>
              <a:rPr lang="it-IT" sz="2000" dirty="0">
                <a:solidFill>
                  <a:schemeClr val="bg1"/>
                </a:solidFill>
                <a:latin typeface="Arial" pitchFamily="34" charset="0"/>
                <a:cs typeface="Arial" pitchFamily="34" charset="0"/>
              </a:rPr>
              <a:t>Tra non molti anni questa sarà un gran porto. </a:t>
            </a:r>
          </a:p>
          <a:p>
            <a:r>
              <a:rPr lang="it-IT" sz="2000" b="1" dirty="0">
                <a:solidFill>
                  <a:schemeClr val="bg1"/>
                </a:solidFill>
                <a:latin typeface="Arial" pitchFamily="34" charset="0"/>
                <a:cs typeface="Arial" pitchFamily="34" charset="0"/>
              </a:rPr>
              <a:t>              Chissà che tu non venga a metter su una officina?</a:t>
            </a:r>
            <a:r>
              <a:rPr lang="it-IT" sz="2000" b="1" i="1" dirty="0">
                <a:solidFill>
                  <a:schemeClr val="bg1"/>
                </a:solidFill>
                <a:latin typeface="Arial" pitchFamily="34" charset="0"/>
                <a:cs typeface="Arial" pitchFamily="34" charset="0"/>
              </a:rPr>
              <a:t> </a:t>
            </a:r>
            <a:r>
              <a:rPr lang="it-IT" sz="2400" i="1" dirty="0" err="1">
                <a:solidFill>
                  <a:schemeClr val="bg1"/>
                </a:solidFill>
              </a:rPr>
              <a:t>Scr</a:t>
            </a:r>
            <a:r>
              <a:rPr lang="it-IT" sz="2400" i="1" dirty="0">
                <a:solidFill>
                  <a:schemeClr val="bg1"/>
                </a:solidFill>
              </a:rPr>
              <a:t>.41,61</a:t>
            </a:r>
            <a:endParaRPr lang="it-IT" sz="2400" dirty="0">
              <a:solidFill>
                <a:schemeClr val="bg1"/>
              </a:solidFill>
            </a:endParaRPr>
          </a:p>
          <a:p>
            <a:pPr marL="0" marR="0" lvl="0" indent="0" algn="l" defTabSz="914400" rtl="0" eaLnBrk="0" fontAlgn="base" latinLnBrk="0" hangingPunct="0">
              <a:lnSpc>
                <a:spcPct val="100000"/>
              </a:lnSpc>
              <a:spcBef>
                <a:spcPct val="0"/>
              </a:spcBef>
              <a:spcAft>
                <a:spcPct val="0"/>
              </a:spcAft>
              <a:buClrTx/>
              <a:buSzTx/>
              <a:buFontTx/>
              <a:buNone/>
              <a:tabLst>
                <a:tab pos="679450" algn="l"/>
              </a:tabLst>
            </a:pPr>
            <a:endParaRPr kumimoji="0" lang="it-IT" sz="2400" b="0" i="0" u="none" strike="noStrike" cap="none" normalizeH="0" baseline="0" dirty="0">
              <a:ln>
                <a:noFill/>
              </a:ln>
              <a:solidFill>
                <a:schemeClr val="bg1"/>
              </a:solidFill>
              <a:effectLst/>
              <a:latin typeface="Arial" pitchFamily="34" charset="0"/>
              <a:cs typeface="Arial" pitchFamily="34" charset="0"/>
            </a:endParaRPr>
          </a:p>
        </p:txBody>
      </p:sp>
      <p:sp>
        <p:nvSpPr>
          <p:cNvPr id="7" name="Rettangolo 6"/>
          <p:cNvSpPr/>
          <p:nvPr/>
        </p:nvSpPr>
        <p:spPr>
          <a:xfrm>
            <a:off x="1547664" y="5949280"/>
            <a:ext cx="7340471" cy="646331"/>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kumimoji="0" lang="it-IT" sz="3600" b="1" i="1" u="none" strike="noStrike" cap="none" spc="0" normalizeH="0" baseline="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Arial" pitchFamily="34" charset="0"/>
                <a:ea typeface="Times New Roman" pitchFamily="18" charset="0"/>
                <a:cs typeface="Arial" pitchFamily="34" charset="0"/>
              </a:rPr>
              <a:t>Il Padre vostro li nutre…” (Gesù)</a:t>
            </a:r>
            <a:endParaRPr lang="it-IT" sz="3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Giovanni\Desktop\unnam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0"/>
            <a:ext cx="2304256" cy="3442919"/>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p:cNvSpPr/>
          <p:nvPr/>
        </p:nvSpPr>
        <p:spPr>
          <a:xfrm>
            <a:off x="2411760" y="0"/>
            <a:ext cx="6198685" cy="923330"/>
          </a:xfrm>
          <a:prstGeom prst="rect">
            <a:avLst/>
          </a:prstGeom>
          <a:noFill/>
        </p:spPr>
        <p:txBody>
          <a:bodyPr wrap="none" lIns="91440" tIns="45720" rIns="91440" bIns="45720">
            <a:spAutoFit/>
          </a:bodyPr>
          <a:lstStyle/>
          <a:p>
            <a:pPr algn="ctr"/>
            <a:r>
              <a:rPr lang="it-IT"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Uno sguardo a Maria</a:t>
            </a:r>
          </a:p>
        </p:txBody>
      </p:sp>
      <p:pic>
        <p:nvPicPr>
          <p:cNvPr id="48130" name="Picture 2" descr="Risultato immagini per copiare"/>
          <p:cNvPicPr>
            <a:picLocks noChangeAspect="1" noChangeArrowheads="1"/>
          </p:cNvPicPr>
          <p:nvPr/>
        </p:nvPicPr>
        <p:blipFill>
          <a:blip r:embed="rId3" cstate="print"/>
          <a:srcRect/>
          <a:stretch>
            <a:fillRect/>
          </a:stretch>
        </p:blipFill>
        <p:spPr bwMode="auto">
          <a:xfrm>
            <a:off x="395536" y="548680"/>
            <a:ext cx="6096000" cy="4162426"/>
          </a:xfrm>
          <a:prstGeom prst="rect">
            <a:avLst/>
          </a:prstGeom>
          <a:noFill/>
          <a:effectLst>
            <a:softEdge rad="635000"/>
          </a:effectLst>
        </p:spPr>
      </p:pic>
      <p:sp>
        <p:nvSpPr>
          <p:cNvPr id="9" name="Rettangolo 8"/>
          <p:cNvSpPr/>
          <p:nvPr/>
        </p:nvSpPr>
        <p:spPr>
          <a:xfrm>
            <a:off x="467544" y="4365104"/>
            <a:ext cx="8352928" cy="2246769"/>
          </a:xfrm>
          <a:prstGeom prst="rect">
            <a:avLst/>
          </a:prstGeom>
        </p:spPr>
        <p:txBody>
          <a:bodyPr wrap="square">
            <a:spAutoFit/>
          </a:bodyPr>
          <a:lstStyle/>
          <a:p>
            <a:r>
              <a:rPr lang="it-IT" sz="2800" dirty="0">
                <a:solidFill>
                  <a:schemeClr val="bg1"/>
                </a:solidFill>
              </a:rPr>
              <a:t>Lucia, una signora attempata, essendo credente </a:t>
            </a:r>
            <a:r>
              <a:rPr lang="it-IT" sz="2800" b="1" dirty="0">
                <a:solidFill>
                  <a:schemeClr val="bg1"/>
                </a:solidFill>
              </a:rPr>
              <a:t>aspirava  da anni alla santità</a:t>
            </a:r>
            <a:r>
              <a:rPr lang="it-IT" sz="2800" dirty="0">
                <a:solidFill>
                  <a:schemeClr val="bg1"/>
                </a:solidFill>
              </a:rPr>
              <a:t>, ma sentendosi incostante e molto fragile cercava un modello di santità da imitare.  </a:t>
            </a:r>
            <a:r>
              <a:rPr lang="it-IT" sz="2800" b="1" dirty="0">
                <a:solidFill>
                  <a:schemeClr val="bg1"/>
                </a:solidFill>
              </a:rPr>
              <a:t>Desiderava imitare un santo “normale”, cioè alla sua portata</a:t>
            </a:r>
            <a:r>
              <a:rPr lang="it-IT" sz="2800" dirty="0">
                <a:solidFill>
                  <a:schemeClr val="bg1"/>
                </a:solidFill>
              </a:rPr>
              <a:t>. </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2000"/>
                                        <p:tgtEl>
                                          <p:spTgt spid="481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Risultato immagini per viaggi pericolosi"/>
          <p:cNvPicPr>
            <a:picLocks noChangeAspect="1" noChangeArrowheads="1"/>
          </p:cNvPicPr>
          <p:nvPr/>
        </p:nvPicPr>
        <p:blipFill>
          <a:blip r:embed="rId2" cstate="print"/>
          <a:srcRect/>
          <a:stretch>
            <a:fillRect/>
          </a:stretch>
        </p:blipFill>
        <p:spPr bwMode="auto">
          <a:xfrm>
            <a:off x="179512" y="2132856"/>
            <a:ext cx="8712968" cy="4890120"/>
          </a:xfrm>
          <a:prstGeom prst="rect">
            <a:avLst/>
          </a:prstGeom>
          <a:noFill/>
          <a:effectLst>
            <a:softEdge rad="635000"/>
          </a:effectLst>
        </p:spPr>
      </p:pic>
      <p:sp>
        <p:nvSpPr>
          <p:cNvPr id="7" name="Rettangolo 6"/>
          <p:cNvSpPr/>
          <p:nvPr/>
        </p:nvSpPr>
        <p:spPr>
          <a:xfrm>
            <a:off x="395536" y="260648"/>
            <a:ext cx="7128792" cy="2677656"/>
          </a:xfrm>
          <a:prstGeom prst="rect">
            <a:avLst/>
          </a:prstGeom>
          <a:solidFill>
            <a:schemeClr val="tx2">
              <a:lumMod val="75000"/>
              <a:alpha val="12000"/>
            </a:schemeClr>
          </a:solidFill>
        </p:spPr>
        <p:txBody>
          <a:bodyPr wrap="square">
            <a:spAutoFit/>
          </a:bodyPr>
          <a:lstStyle/>
          <a:p>
            <a:r>
              <a:rPr lang="it-IT" sz="2800" dirty="0">
                <a:solidFill>
                  <a:schemeClr val="bg1"/>
                </a:solidFill>
              </a:rPr>
              <a:t>Procedeva per esclusione: per lei erano  irraggiungibili i santi asceti e mistici, i grandi teologi e dottori della chiesa, i santi religiosi, sacerdoti o vescovi, i martiri, i fondatori di congregazioni ed ordini monastici e i grandi predicatori che affrontavano viaggi pericolosi. </a:t>
            </a:r>
          </a:p>
        </p:txBody>
      </p:sp>
      <p:pic>
        <p:nvPicPr>
          <p:cNvPr id="8" name="Picture 2" descr="C:\Users\Giovanni\Desktop\unnam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6630" y="0"/>
            <a:ext cx="2037370" cy="2820451"/>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Giovanni\Desktop\unnam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995936" cy="6668720"/>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8" name="Rettangolo 7"/>
          <p:cNvSpPr/>
          <p:nvPr/>
        </p:nvSpPr>
        <p:spPr>
          <a:xfrm>
            <a:off x="3635896" y="2996952"/>
            <a:ext cx="5257600" cy="3046988"/>
          </a:xfrm>
          <a:prstGeom prst="rect">
            <a:avLst/>
          </a:prstGeom>
        </p:spPr>
        <p:txBody>
          <a:bodyPr wrap="square">
            <a:spAutoFit/>
          </a:bodyPr>
          <a:lstStyle/>
          <a:p>
            <a:r>
              <a:rPr lang="it-IT" sz="2400" dirty="0">
                <a:solidFill>
                  <a:schemeClr val="bg1"/>
                </a:solidFill>
              </a:rPr>
              <a:t>Dopo il suo coraggioso “Fiat” forma una  Famigliola con Giuseppe, suo sposo.  Supera alcune traversie e si ristabilisce nella sconosciuta Nazareth facendo la casalinga,  allevando ed educando suo figlio Gesù. Non è stata una taumaturga, né una predicatrice, né fondatrice di ordini e monasteri ecc. </a:t>
            </a:r>
            <a:endParaRPr lang="it-IT" sz="2400" dirty="0"/>
          </a:p>
        </p:txBody>
      </p:sp>
      <p:sp>
        <p:nvSpPr>
          <p:cNvPr id="10" name="Segnaposto contenuto 2"/>
          <p:cNvSpPr txBox="1">
            <a:spLocks/>
          </p:cNvSpPr>
          <p:nvPr/>
        </p:nvSpPr>
        <p:spPr>
          <a:xfrm>
            <a:off x="3671392" y="116632"/>
            <a:ext cx="5472608" cy="2492896"/>
          </a:xfrm>
          <a:prstGeom prst="rect">
            <a:avLst/>
          </a:prstGeom>
        </p:spPr>
        <p:txBody>
          <a:bodyPr vert="horz" lIns="91440" tIns="45720" rIns="91440" bIns="45720" rtlCol="0">
            <a:normAutofit fontScale="700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500" b="0" i="0" u="none" strike="noStrike" kern="1200" cap="none" spc="0" normalizeH="0" baseline="0" noProof="0" dirty="0">
                <a:ln>
                  <a:noFill/>
                </a:ln>
                <a:solidFill>
                  <a:schemeClr val="bg1"/>
                </a:solidFill>
                <a:effectLst/>
                <a:uLnTx/>
                <a:uFillTx/>
                <a:ea typeface="+mn-ea"/>
                <a:cs typeface="+mn-cs"/>
              </a:rPr>
              <a:t>Un giorno, pregando, il suo sguardo si soffermò sull’immagine della Madonna che teneva in casa, ed ebbe subito un’illuminazione: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it-IT" sz="3500" dirty="0">
                <a:solidFill>
                  <a:schemeClr val="bg1"/>
                </a:solidFill>
              </a:rPr>
              <a:t>    </a:t>
            </a:r>
            <a:r>
              <a:rPr kumimoji="0" lang="it-IT" sz="3500" b="1" i="0" u="none" strike="noStrike" kern="1200" cap="none" spc="0" normalizeH="0" baseline="0" noProof="0" dirty="0">
                <a:ln>
                  <a:noFill/>
                </a:ln>
                <a:solidFill>
                  <a:schemeClr val="bg1"/>
                </a:solidFill>
                <a:effectLst/>
                <a:uLnTx/>
                <a:uFillTx/>
                <a:ea typeface="+mn-ea"/>
                <a:cs typeface="+mn-cs"/>
              </a:rPr>
              <a:t>Maria! Chi più straordinariamente</a:t>
            </a:r>
            <a:br>
              <a:rPr kumimoji="0" lang="it-IT" sz="3500" b="1" i="0" u="none" strike="noStrike" kern="1200" cap="none" spc="0" normalizeH="0" baseline="0" noProof="0" dirty="0">
                <a:ln>
                  <a:noFill/>
                </a:ln>
                <a:solidFill>
                  <a:schemeClr val="bg1"/>
                </a:solidFill>
                <a:effectLst/>
                <a:uLnTx/>
                <a:uFillTx/>
                <a:ea typeface="+mn-ea"/>
                <a:cs typeface="+mn-cs"/>
              </a:rPr>
            </a:br>
            <a:r>
              <a:rPr kumimoji="0" lang="it-IT" sz="3500" b="1" i="0" u="none" strike="noStrike" kern="1200" cap="none" spc="0" normalizeH="0" baseline="0" noProof="0" dirty="0">
                <a:ln>
                  <a:noFill/>
                </a:ln>
                <a:solidFill>
                  <a:schemeClr val="bg1"/>
                </a:solidFill>
                <a:effectLst/>
                <a:uLnTx/>
                <a:uFillTx/>
                <a:ea typeface="+mn-ea"/>
                <a:cs typeface="+mn-cs"/>
              </a:rPr>
              <a:t>                 normale di Lei?</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64724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sultato immagini per maria ai piedi della croce"/>
          <p:cNvPicPr>
            <a:picLocks noChangeAspect="1" noChangeArrowheads="1"/>
          </p:cNvPicPr>
          <p:nvPr/>
        </p:nvPicPr>
        <p:blipFill>
          <a:blip r:embed="rId2" cstate="print"/>
          <a:srcRect/>
          <a:stretch>
            <a:fillRect/>
          </a:stretch>
        </p:blipFill>
        <p:spPr bwMode="auto">
          <a:xfrm>
            <a:off x="467544" y="980728"/>
            <a:ext cx="7846456" cy="5877272"/>
          </a:xfrm>
          <a:prstGeom prst="rect">
            <a:avLst/>
          </a:prstGeom>
          <a:noFill/>
          <a:effectLst>
            <a:softEdge rad="635000"/>
          </a:effectLst>
        </p:spPr>
      </p:pic>
      <p:sp>
        <p:nvSpPr>
          <p:cNvPr id="6" name="Segnaposto contenuto 2"/>
          <p:cNvSpPr txBox="1">
            <a:spLocks/>
          </p:cNvSpPr>
          <p:nvPr/>
        </p:nvSpPr>
        <p:spPr>
          <a:xfrm>
            <a:off x="467544" y="332656"/>
            <a:ext cx="7272808" cy="2088232"/>
          </a:xfrm>
          <a:prstGeom prst="rect">
            <a:avLst/>
          </a:prstGeom>
          <a:solidFill>
            <a:schemeClr val="tx2">
              <a:lumMod val="60000"/>
              <a:lumOff val="40000"/>
              <a:alpha val="21000"/>
            </a:schemeClr>
          </a:solidFill>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chemeClr val="bg1"/>
                </a:solidFill>
                <a:effectLst/>
                <a:uLnTx/>
                <a:uFillTx/>
                <a:latin typeface="+mn-lt"/>
                <a:ea typeface="+mn-ea"/>
                <a:cs typeface="+mn-cs"/>
              </a:rPr>
              <a:t>Ha semplicemente vissuto la sua vita ordinaria in modo straordinario </a:t>
            </a:r>
            <a:r>
              <a:rPr kumimoji="0" lang="it-IT" sz="2400" b="0" i="0" u="none" strike="noStrike" kern="1200" cap="none" spc="0" normalizeH="0" baseline="0" noProof="0" dirty="0">
                <a:ln>
                  <a:noFill/>
                </a:ln>
                <a:solidFill>
                  <a:schemeClr val="bg1"/>
                </a:solidFill>
                <a:effectLst/>
                <a:uLnTx/>
                <a:uFillTx/>
                <a:latin typeface="+mn-lt"/>
                <a:ea typeface="+mn-ea"/>
                <a:cs typeface="+mn-cs"/>
              </a:rPr>
              <a:t>seguendo suo Figlio Gesù fin sottola Croce! Meditava in cuor suo sugli eventi e pregava … Eppure è Madre di Dio, degli uomini e la Regina dei Santi e degli Angeli!</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bg1"/>
              </a:solidFill>
              <a:effectLst/>
              <a:uLnTx/>
              <a:uFillTx/>
              <a:latin typeface="+mn-lt"/>
              <a:ea typeface="+mn-ea"/>
              <a:cs typeface="+mn-cs"/>
            </a:endParaRPr>
          </a:p>
        </p:txBody>
      </p:sp>
      <p:pic>
        <p:nvPicPr>
          <p:cNvPr id="7" name="Picture 2" descr="C:\Users\Giovanni\Desktop\unnam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0"/>
            <a:ext cx="2024109" cy="302433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503920"/>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isultato immagini per Francesco Drzewiecki"/>
          <p:cNvPicPr>
            <a:picLocks noChangeAspect="1" noChangeArrowheads="1"/>
          </p:cNvPicPr>
          <p:nvPr/>
        </p:nvPicPr>
        <p:blipFill>
          <a:blip r:embed="rId2" cstate="print"/>
          <a:srcRect/>
          <a:stretch>
            <a:fillRect/>
          </a:stretch>
        </p:blipFill>
        <p:spPr bwMode="auto">
          <a:xfrm>
            <a:off x="4427984" y="1340768"/>
            <a:ext cx="3792513" cy="5253698"/>
          </a:xfrm>
          <a:prstGeom prst="rect">
            <a:avLst/>
          </a:prstGeom>
          <a:ln w="88900" cap="sq" cmpd="thickThin">
            <a:solidFill>
              <a:srgbClr val="000000"/>
            </a:solidFill>
            <a:prstDash val="solid"/>
            <a:miter lim="800000"/>
          </a:ln>
          <a:effectLst>
            <a:innerShdw blurRad="76200">
              <a:srgbClr val="000000"/>
            </a:innerShdw>
          </a:effectLst>
        </p:spPr>
      </p:pic>
      <p:sp>
        <p:nvSpPr>
          <p:cNvPr id="7" name="Rettangolo 6"/>
          <p:cNvSpPr/>
          <p:nvPr/>
        </p:nvSpPr>
        <p:spPr>
          <a:xfrm>
            <a:off x="1691680" y="188640"/>
            <a:ext cx="5902321" cy="923330"/>
          </a:xfrm>
          <a:prstGeom prst="rect">
            <a:avLst/>
          </a:prstGeom>
          <a:noFill/>
        </p:spPr>
        <p:txBody>
          <a:bodyPr wrap="none" lIns="91440" tIns="45720" rIns="91440" bIns="45720">
            <a:spAutoFit/>
          </a:bodyPr>
          <a:lstStyle/>
          <a:p>
            <a:pPr algn="ctr"/>
            <a:r>
              <a:rPr lang="it-IT"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Un santo di famiglia</a:t>
            </a:r>
          </a:p>
        </p:txBody>
      </p:sp>
      <p:sp>
        <p:nvSpPr>
          <p:cNvPr id="9" name="Segnaposto contenuto 2"/>
          <p:cNvSpPr>
            <a:spLocks noGrp="1"/>
          </p:cNvSpPr>
          <p:nvPr>
            <p:ph idx="1"/>
          </p:nvPr>
        </p:nvSpPr>
        <p:spPr>
          <a:xfrm>
            <a:off x="539552" y="3140968"/>
            <a:ext cx="3538736" cy="1900808"/>
          </a:xfrm>
        </p:spPr>
        <p:txBody>
          <a:bodyPr/>
          <a:lstStyle/>
          <a:p>
            <a:pPr marL="0" indent="0" algn="ctr">
              <a:buNone/>
            </a:pPr>
            <a:endParaRPr lang="it-IT" b="1" dirty="0">
              <a:solidFill>
                <a:srgbClr val="0070C0"/>
              </a:solidFill>
            </a:endParaRPr>
          </a:p>
          <a:p>
            <a:pPr marL="0" indent="0" algn="ctr">
              <a:buNone/>
            </a:pPr>
            <a:r>
              <a:rPr lang="it-IT" b="1" dirty="0">
                <a:solidFill>
                  <a:schemeClr val="bg1"/>
                </a:solidFill>
              </a:rPr>
              <a:t>Beato Francesco </a:t>
            </a:r>
            <a:r>
              <a:rPr lang="it-IT" b="1" dirty="0" err="1">
                <a:solidFill>
                  <a:schemeClr val="bg1"/>
                </a:solidFill>
              </a:rPr>
              <a:t>Drzewiecki</a:t>
            </a:r>
            <a:endParaRPr lang="it-IT" b="1" dirty="0">
              <a:solidFill>
                <a:schemeClr val="bg1"/>
              </a:solidFill>
            </a:endParaRPr>
          </a:p>
          <a:p>
            <a:pPr marL="0" indent="0" algn="ctr">
              <a:buNone/>
            </a:pPr>
            <a:endParaRPr lang="it-IT" b="1" dirty="0">
              <a:solidFill>
                <a:srgbClr val="0070C0"/>
              </a:solidFill>
            </a:endParaRPr>
          </a:p>
        </p:txBody>
      </p:sp>
    </p:spTree>
    <p:extLst>
      <p:ext uri="{BB962C8B-B14F-4D97-AF65-F5344CB8AC3E}">
        <p14:creationId xmlns:p14="http://schemas.microsoft.com/office/powerpoint/2010/main" val="4140337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isultato immagini per Francesco Drzewiecki"/>
          <p:cNvPicPr>
            <a:picLocks noChangeAspect="1" noChangeArrowheads="1"/>
          </p:cNvPicPr>
          <p:nvPr/>
        </p:nvPicPr>
        <p:blipFill>
          <a:blip r:embed="rId2" cstate="print"/>
          <a:srcRect/>
          <a:stretch>
            <a:fillRect/>
          </a:stretch>
        </p:blipFill>
        <p:spPr bwMode="auto">
          <a:xfrm>
            <a:off x="5724128" y="188640"/>
            <a:ext cx="2952328" cy="1970836"/>
          </a:xfrm>
          <a:prstGeom prst="ellipse">
            <a:avLst/>
          </a:prstGeom>
          <a:ln w="63500" cap="rnd">
            <a:solidFill>
              <a:schemeClr val="tx2">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Segnaposto contenuto 2"/>
          <p:cNvSpPr>
            <a:spLocks noGrp="1"/>
          </p:cNvSpPr>
          <p:nvPr>
            <p:ph idx="1"/>
          </p:nvPr>
        </p:nvSpPr>
        <p:spPr>
          <a:xfrm>
            <a:off x="467544" y="1988840"/>
            <a:ext cx="8424936" cy="4525963"/>
          </a:xfrm>
        </p:spPr>
        <p:txBody>
          <a:bodyPr>
            <a:noAutofit/>
          </a:bodyPr>
          <a:lstStyle/>
          <a:p>
            <a:pPr marL="0" indent="0" algn="just">
              <a:buNone/>
            </a:pPr>
            <a:r>
              <a:rPr lang="it-IT" sz="2400" b="1" dirty="0">
                <a:solidFill>
                  <a:schemeClr val="bg1"/>
                </a:solidFill>
              </a:rPr>
              <a:t>O Dio, Padre buono e provvidente,  Ti ringraziamo di averci dato  nel beato Francesco </a:t>
            </a:r>
            <a:r>
              <a:rPr lang="it-IT" sz="2400" b="1" dirty="0" err="1">
                <a:solidFill>
                  <a:schemeClr val="bg1"/>
                </a:solidFill>
              </a:rPr>
              <a:t>Drzewiecki</a:t>
            </a:r>
            <a:r>
              <a:rPr lang="it-IT" sz="2400" b="1" dirty="0">
                <a:solidFill>
                  <a:schemeClr val="bg1"/>
                </a:solidFill>
              </a:rPr>
              <a:t>  un luminoso esempio di sacerdote  totalmente dedito alla causa di Cristo e della Chiesa  attraverso l’educazione dei giovani e la carità verso i piccoli, i poveri e il popolo. Infondi in noi la fortezza del Tuo Spirito, affinché come Don Francesco, vittima innocente, possiamo testimoniare, in mezzo alle tenebre dell’egoismo e del male,  che solo la carità salverà il mondo e l’ultimo a vincere sei Tu, in una grande e infinita misericordia. A gloria del Tuo Nome e perché venga il Tuo Regno di pace e di giustizia, per sua intercessione, concedici la grazia che Ti domandiamo… </a:t>
            </a:r>
          </a:p>
          <a:p>
            <a:pPr marL="0" indent="0" algn="just">
              <a:buNone/>
            </a:pPr>
            <a:r>
              <a:rPr lang="it-IT" sz="2400" b="1" dirty="0">
                <a:solidFill>
                  <a:schemeClr val="bg1"/>
                </a:solidFill>
              </a:rPr>
              <a:t>Gloria al Padre…</a:t>
            </a:r>
          </a:p>
          <a:p>
            <a:pPr marL="0" indent="0" algn="just">
              <a:lnSpc>
                <a:spcPct val="120000"/>
              </a:lnSpc>
              <a:buNone/>
            </a:pPr>
            <a:br>
              <a:rPr lang="it-IT" sz="1600" b="1" dirty="0"/>
            </a:br>
            <a:endParaRPr lang="it-IT" sz="1600" b="1" dirty="0"/>
          </a:p>
        </p:txBody>
      </p:sp>
      <p:sp>
        <p:nvSpPr>
          <p:cNvPr id="9" name="Rettangolo 8"/>
          <p:cNvSpPr/>
          <p:nvPr/>
        </p:nvSpPr>
        <p:spPr>
          <a:xfrm>
            <a:off x="1835696" y="548680"/>
            <a:ext cx="2931701"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Preghiera</a:t>
            </a:r>
          </a:p>
        </p:txBody>
      </p:sp>
    </p:spTree>
    <p:extLst>
      <p:ext uri="{BB962C8B-B14F-4D97-AF65-F5344CB8AC3E}">
        <p14:creationId xmlns:p14="http://schemas.microsoft.com/office/powerpoint/2010/main" val="1457577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o immagini per domande"/>
          <p:cNvPicPr>
            <a:picLocks noChangeAspect="1" noChangeArrowheads="1"/>
          </p:cNvPicPr>
          <p:nvPr/>
        </p:nvPicPr>
        <p:blipFill>
          <a:blip r:embed="rId2" cstate="print"/>
          <a:srcRect/>
          <a:stretch>
            <a:fillRect/>
          </a:stretch>
        </p:blipFill>
        <p:spPr bwMode="auto">
          <a:xfrm>
            <a:off x="4260304" y="764704"/>
            <a:ext cx="4883696" cy="2513856"/>
          </a:xfrm>
          <a:prstGeom prst="rect">
            <a:avLst/>
          </a:prstGeom>
          <a:noFill/>
          <a:effectLst>
            <a:softEdge rad="317500"/>
          </a:effectLst>
        </p:spPr>
      </p:pic>
      <p:sp>
        <p:nvSpPr>
          <p:cNvPr id="8" name="Segnaposto contenuto 2"/>
          <p:cNvSpPr>
            <a:spLocks noGrp="1"/>
          </p:cNvSpPr>
          <p:nvPr>
            <p:ph idx="1"/>
          </p:nvPr>
        </p:nvSpPr>
        <p:spPr>
          <a:xfrm>
            <a:off x="467544" y="1916832"/>
            <a:ext cx="8229600" cy="4525963"/>
          </a:xfrm>
          <a:solidFill>
            <a:schemeClr val="tx2">
              <a:lumMod val="60000"/>
              <a:lumOff val="40000"/>
              <a:alpha val="31000"/>
            </a:schemeClr>
          </a:solidFill>
        </p:spPr>
        <p:txBody>
          <a:bodyPr>
            <a:normAutofit fontScale="77500" lnSpcReduction="20000"/>
          </a:bodyPr>
          <a:lstStyle/>
          <a:p>
            <a:pPr marL="0" indent="0" algn="just">
              <a:buNone/>
            </a:pPr>
            <a:r>
              <a:rPr lang="it-IT" dirty="0">
                <a:solidFill>
                  <a:schemeClr val="bg1"/>
                </a:solidFill>
              </a:rPr>
              <a:t>1) So accettare quei piccoli segni di povertà che possono riguardarmi? Ad esempio la povertà della salute, piccole indisposizioni? Ho pretese esorbitanti? So accettare qualche aspetto della mia povertà e fragilità?</a:t>
            </a:r>
          </a:p>
          <a:p>
            <a:pPr marL="0" indent="0" algn="just">
              <a:buNone/>
            </a:pPr>
            <a:endParaRPr lang="it-IT" dirty="0">
              <a:solidFill>
                <a:schemeClr val="bg1"/>
              </a:solidFill>
            </a:endParaRPr>
          </a:p>
          <a:p>
            <a:pPr marL="0" indent="0" algn="just">
              <a:buNone/>
            </a:pPr>
            <a:r>
              <a:rPr lang="it-IT" dirty="0">
                <a:solidFill>
                  <a:schemeClr val="bg1"/>
                </a:solidFill>
              </a:rPr>
              <a:t>2) So pregare come un povero, come una che chiede con umiltà la grazia di Dio, il suo perdono, la sua misericordia?</a:t>
            </a:r>
          </a:p>
          <a:p>
            <a:pPr marL="0" indent="0">
              <a:buNone/>
            </a:pPr>
            <a:endParaRPr lang="it-IT" dirty="0">
              <a:solidFill>
                <a:schemeClr val="bg1"/>
              </a:solidFill>
            </a:endParaRPr>
          </a:p>
          <a:p>
            <a:pPr marL="0" indent="0" algn="just">
              <a:buNone/>
            </a:pPr>
            <a:r>
              <a:rPr lang="it-IT" dirty="0">
                <a:solidFill>
                  <a:schemeClr val="bg1"/>
                </a:solidFill>
              </a:rPr>
              <a:t>3) Ispirato dal messaggio di Gesù sulla mitezza so rinunciare alla violenza, alla vendetta, allo spirito vendicativo? So coltivare nelle relazioni interpersonali uno spirito di dolcezza, di mitezza e di pace? Rispondo con il male alle piccole malignità, alle insinuazioni, alle allusioni offensive?</a:t>
            </a:r>
          </a:p>
          <a:p>
            <a:pPr marL="0" indent="0">
              <a:buNone/>
            </a:pPr>
            <a:endParaRPr lang="it-IT" dirty="0"/>
          </a:p>
        </p:txBody>
      </p:sp>
      <p:sp>
        <p:nvSpPr>
          <p:cNvPr id="9" name="Rettangolo 8"/>
          <p:cNvSpPr/>
          <p:nvPr/>
        </p:nvSpPr>
        <p:spPr>
          <a:xfrm>
            <a:off x="611560" y="0"/>
            <a:ext cx="7904728"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Domande per la riflessione</a:t>
            </a:r>
          </a:p>
        </p:txBody>
      </p:sp>
    </p:spTree>
    <p:extLst>
      <p:ext uri="{BB962C8B-B14F-4D97-AF65-F5344CB8AC3E}">
        <p14:creationId xmlns:p14="http://schemas.microsoft.com/office/powerpoint/2010/main" val="82963400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bg/>
                                          </p:spTgt>
                                        </p:tgtEl>
                                        <p:attrNameLst>
                                          <p:attrName>style.visibility</p:attrName>
                                        </p:attrNameLst>
                                      </p:cBhvr>
                                      <p:to>
                                        <p:strVal val="visible"/>
                                      </p:to>
                                    </p:set>
                                    <p:anim to="" calcmode="lin" valueType="num">
                                      <p:cBhvr>
                                        <p:cTn id="12" dur="1" fill="hold"/>
                                        <p:tgtEl>
                                          <p:spTgt spid="8">
                                            <p:bg/>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to="" calcmode="lin" valueType="num">
                                      <p:cBhvr>
                                        <p:cTn id="17" dur="1" fill="hold"/>
                                        <p:tgtEl>
                                          <p:spTgt spid="8">
                                            <p:txEl>
                                              <p:pRg st="0" end="0"/>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 to="" calcmode="lin" valueType="num">
                                      <p:cBhvr>
                                        <p:cTn id="22" dur="1" fill="hold"/>
                                        <p:tgtEl>
                                          <p:spTgt spid="8">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 to="" calcmode="lin" valueType="num">
                                      <p:cBhvr>
                                        <p:cTn id="27" dur="1" fill="hold"/>
                                        <p:tgtEl>
                                          <p:spTgt spid="8">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Risultato immagini per silenzio"/>
          <p:cNvPicPr>
            <a:picLocks noChangeAspect="1" noChangeArrowheads="1"/>
          </p:cNvPicPr>
          <p:nvPr/>
        </p:nvPicPr>
        <p:blipFill>
          <a:blip r:embed="rId2" cstate="print"/>
          <a:srcRect/>
          <a:stretch>
            <a:fillRect/>
          </a:stretch>
        </p:blipFill>
        <p:spPr bwMode="auto">
          <a:xfrm>
            <a:off x="323528" y="260648"/>
            <a:ext cx="8568952" cy="4000046"/>
          </a:xfrm>
          <a:prstGeom prst="rect">
            <a:avLst/>
          </a:prstGeom>
          <a:noFill/>
          <a:effectLst>
            <a:softEdge rad="635000"/>
          </a:effectLst>
        </p:spPr>
      </p:pic>
      <p:sp>
        <p:nvSpPr>
          <p:cNvPr id="5" name="Segnaposto contenuto 2"/>
          <p:cNvSpPr>
            <a:spLocks noGrp="1"/>
          </p:cNvSpPr>
          <p:nvPr>
            <p:ph idx="1"/>
          </p:nvPr>
        </p:nvSpPr>
        <p:spPr>
          <a:xfrm>
            <a:off x="539552" y="2636912"/>
            <a:ext cx="8229600" cy="3672409"/>
          </a:xfrm>
        </p:spPr>
        <p:txBody>
          <a:bodyPr>
            <a:normAutofit fontScale="92500" lnSpcReduction="20000"/>
          </a:bodyPr>
          <a:lstStyle/>
          <a:p>
            <a:pPr marL="0" indent="0" algn="ctr">
              <a:buNone/>
            </a:pPr>
            <a:endParaRPr lang="it-IT" sz="6500" i="1" dirty="0">
              <a:solidFill>
                <a:srgbClr val="0070C0"/>
              </a:solidFill>
              <a:latin typeface="Arial Black" panose="020B0A04020102020204" pitchFamily="34" charset="0"/>
            </a:endParaRPr>
          </a:p>
          <a:p>
            <a:pPr marL="0" indent="0" algn="ctr">
              <a:buNone/>
            </a:pPr>
            <a:r>
              <a:rPr lang="it-IT" sz="4400" i="1" dirty="0">
                <a:solidFill>
                  <a:srgbClr val="FFFF00"/>
                </a:solidFill>
                <a:latin typeface="Andalus" pitchFamily="18" charset="-78"/>
                <a:cs typeface="Andalus" pitchFamily="18" charset="-78"/>
              </a:rPr>
              <a:t>“È nel silenzio e nella preghiera che si maturano e si formarono i grandi santi.”</a:t>
            </a:r>
            <a:endParaRPr lang="it-IT" sz="4400" dirty="0">
              <a:solidFill>
                <a:srgbClr val="FFFF00"/>
              </a:solidFill>
              <a:latin typeface="Andalus" pitchFamily="18" charset="-78"/>
              <a:cs typeface="Andalus" pitchFamily="18" charset="-78"/>
            </a:endParaRPr>
          </a:p>
          <a:p>
            <a:pPr marL="0" indent="0" algn="ctr">
              <a:buNone/>
            </a:pPr>
            <a:r>
              <a:rPr lang="it-IT" sz="6500" i="1" dirty="0">
                <a:solidFill>
                  <a:schemeClr val="bg1"/>
                </a:solidFill>
              </a:rPr>
              <a:t> </a:t>
            </a:r>
            <a:r>
              <a:rPr lang="it-IT" b="1" i="1" dirty="0">
                <a:solidFill>
                  <a:schemeClr val="bg1"/>
                </a:solidFill>
              </a:rPr>
              <a:t>			</a:t>
            </a:r>
            <a:r>
              <a:rPr lang="it-IT" sz="2800" b="1" i="1" dirty="0">
                <a:solidFill>
                  <a:srgbClr val="FFFF00"/>
                </a:solidFill>
              </a:rPr>
              <a:t>San Luigi Orione</a:t>
            </a:r>
            <a:endParaRPr lang="it-IT" sz="2800" dirty="0">
              <a:solidFill>
                <a:srgbClr val="FFFF00"/>
              </a:solidFill>
            </a:endParaRPr>
          </a:p>
          <a:p>
            <a:pPr marL="0" indent="0">
              <a:buNone/>
            </a:pPr>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776</TotalTime>
  <Words>2081</Words>
  <Application>Microsoft Office PowerPoint</Application>
  <PresentationFormat>Presentazione su schermo (4:3)</PresentationFormat>
  <Paragraphs>91</Paragraphs>
  <Slides>33</Slides>
  <Notes>0</Notes>
  <HiddenSlides>0</HiddenSlides>
  <MMClips>0</MMClips>
  <ScaleCrop>false</ScaleCrop>
  <HeadingPairs>
    <vt:vector size="8" baseType="variant">
      <vt:variant>
        <vt:lpstr>Caratteri utilizzati</vt:lpstr>
      </vt:variant>
      <vt:variant>
        <vt:i4>4</vt:i4>
      </vt:variant>
      <vt:variant>
        <vt:lpstr>Tema</vt:lpstr>
      </vt:variant>
      <vt:variant>
        <vt:i4>1</vt:i4>
      </vt:variant>
      <vt:variant>
        <vt:lpstr>Server OLE incorporati</vt:lpstr>
      </vt:variant>
      <vt:variant>
        <vt:i4>1</vt:i4>
      </vt:variant>
      <vt:variant>
        <vt:lpstr>Titoli diapositive</vt:lpstr>
      </vt:variant>
      <vt:variant>
        <vt:i4>33</vt:i4>
      </vt:variant>
    </vt:vector>
  </HeadingPairs>
  <TitlesOfParts>
    <vt:vector size="39" baseType="lpstr">
      <vt:lpstr>Andalus</vt:lpstr>
      <vt:lpstr>Arial</vt:lpstr>
      <vt:lpstr>Arial Black</vt:lpstr>
      <vt:lpstr>Calibri</vt:lpstr>
      <vt:lpstr>Tema di Office</vt:lpstr>
      <vt:lpstr>Oggetto shell Packager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Invochiamo lo Spirito Santo</dc:title>
  <dc:creator>Giovanni</dc:creator>
  <cp:lastModifiedBy>Utente</cp:lastModifiedBy>
  <cp:revision>114</cp:revision>
  <dcterms:created xsi:type="dcterms:W3CDTF">2019-09-13T13:33:40Z</dcterms:created>
  <dcterms:modified xsi:type="dcterms:W3CDTF">2020-08-18T08:57:42Z</dcterms:modified>
</cp:coreProperties>
</file>