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74" autoAdjust="0"/>
    <p:restoredTop sz="94660"/>
  </p:normalViewPr>
  <p:slideViewPr>
    <p:cSldViewPr snapToGrid="0">
      <p:cViewPr varScale="1">
        <p:scale>
          <a:sx n="72" d="100"/>
          <a:sy n="72" d="100"/>
        </p:scale>
        <p:origin x="71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109011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3603414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685505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76969C88-B244-455D-A017-012B25B1ACDD}"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1350790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6969C88-B244-455D-A017-012B25B1ACDD}" type="datetimeFigureOut">
              <a:rPr lang="en-US" smtClean="0"/>
              <a:pPr/>
              <a:t>8/20/2020</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3130250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76969C88-B244-455D-A017-012B25B1ACDD}" type="datetimeFigureOut">
              <a:rPr lang="en-US" smtClean="0"/>
              <a:pPr/>
              <a:t>8/20/2020</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436560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969C88-B244-455D-A017-012B25B1ACDD}" type="datetimeFigureOut">
              <a:rPr lang="en-US" smtClean="0"/>
              <a:pPr/>
              <a:t>8/20/2020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1554783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76969C88-B244-455D-A017-012B25B1ACDD}"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3650637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76969C88-B244-455D-A017-012B25B1ACDD}"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2607265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411451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7897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1211883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49963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2078570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1909087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6969C88-B244-455D-A017-012B25B1ACDD}"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569E-9B7C-4CB9-AB80-C0841F922CFF}" type="slidenum">
              <a:rPr lang="en-US" smtClean="0"/>
              <a:pPr/>
              <a:t>‹N›</a:t>
            </a:fld>
            <a:endParaRPr lang="en-US"/>
          </a:p>
        </p:txBody>
      </p:sp>
    </p:spTree>
    <p:extLst>
      <p:ext uri="{BB962C8B-B14F-4D97-AF65-F5344CB8AC3E}">
        <p14:creationId xmlns:p14="http://schemas.microsoft.com/office/powerpoint/2010/main" val="779209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6969C88-B244-455D-A017-012B25B1ACDD}" type="datetimeFigureOut">
              <a:rPr lang="en-US" smtClean="0"/>
              <a:pPr/>
              <a:t>8/20/2020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7CE569E-9B7C-4CB9-AB80-C0841F922CFF}" type="slidenum">
              <a:rPr lang="en-US" smtClean="0"/>
              <a:pPr/>
              <a:t>‹N›</a:t>
            </a:fld>
            <a:endParaRPr lang="en-US"/>
          </a:p>
        </p:txBody>
      </p:sp>
    </p:spTree>
    <p:extLst>
      <p:ext uri="{BB962C8B-B14F-4D97-AF65-F5344CB8AC3E}">
        <p14:creationId xmlns:p14="http://schemas.microsoft.com/office/powerpoint/2010/main" val="213447961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8.jp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38.jpg"/><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2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38.jpg"/><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2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38.jp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0.jpg"/><Relationship Id="rId7" Type="http://schemas.openxmlformats.org/officeDocument/2006/relationships/image" Target="../media/image69.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72.jpeg"/><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E60B9F-5F4E-40D4-AEE3-09BB4CA85DAF}"/>
              </a:ext>
            </a:extLst>
          </p:cNvPr>
          <p:cNvPicPr>
            <a:picLocks noChangeAspect="1"/>
          </p:cNvPicPr>
          <p:nvPr/>
        </p:nvPicPr>
        <p:blipFill rotWithShape="1">
          <a:blip r:embed="rId2"/>
          <a:srcRect t="14229"/>
          <a:stretch/>
        </p:blipFill>
        <p:spPr>
          <a:xfrm>
            <a:off x="20" y="10"/>
            <a:ext cx="12207220" cy="6857990"/>
          </a:xfrm>
          <a:prstGeom prst="rect">
            <a:avLst/>
          </a:prstGeom>
          <a:ln w="228600" cap="sq" cmpd="thickThin">
            <a:solidFill>
              <a:schemeClr val="accent2">
                <a:lumMod val="75000"/>
              </a:schemeClr>
            </a:solidFill>
            <a:prstDash val="solid"/>
            <a:miter lim="800000"/>
          </a:ln>
          <a:effectLst>
            <a:innerShdw blurRad="76200">
              <a:srgbClr val="000000"/>
            </a:innerShdw>
          </a:effectLst>
        </p:spPr>
      </p:pic>
      <p:pic>
        <p:nvPicPr>
          <p:cNvPr id="5" name="Immagine 4">
            <a:extLst>
              <a:ext uri="{FF2B5EF4-FFF2-40B4-BE49-F238E27FC236}">
                <a16:creationId xmlns:a16="http://schemas.microsoft.com/office/drawing/2014/main" id="{B54375E7-8A9C-4304-B45D-3729BC629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82" y="1524000"/>
            <a:ext cx="8961899" cy="5040710"/>
          </a:xfrm>
          <a:prstGeom prst="rect">
            <a:avLst/>
          </a:prstGeom>
        </p:spPr>
      </p:pic>
      <p:sp>
        <p:nvSpPr>
          <p:cNvPr id="6" name="Rettangolo 5">
            <a:extLst>
              <a:ext uri="{FF2B5EF4-FFF2-40B4-BE49-F238E27FC236}">
                <a16:creationId xmlns:a16="http://schemas.microsoft.com/office/drawing/2014/main" id="{4A9FFB8D-9DA3-4C0E-B9CA-DBB79F59C65D}"/>
              </a:ext>
            </a:extLst>
          </p:cNvPr>
          <p:cNvSpPr/>
          <p:nvPr/>
        </p:nvSpPr>
        <p:spPr>
          <a:xfrm>
            <a:off x="593438" y="373652"/>
            <a:ext cx="6952544"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haroni" panose="02010803020104030203" pitchFamily="2" charset="-79"/>
                <a:cs typeface="Aharoni" panose="02010803020104030203" pitchFamily="2" charset="-79"/>
              </a:rPr>
              <a:t>Tu sei la scelta di Dio</a:t>
            </a:r>
          </a:p>
        </p:txBody>
      </p:sp>
      <p:pic>
        <p:nvPicPr>
          <p:cNvPr id="8" name="Immagine 7">
            <a:extLst>
              <a:ext uri="{FF2B5EF4-FFF2-40B4-BE49-F238E27FC236}">
                <a16:creationId xmlns:a16="http://schemas.microsoft.com/office/drawing/2014/main" id="{CBDD5E2D-5D8A-42B0-BD82-FC2F63B66D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5687" y="0"/>
            <a:ext cx="4850795" cy="7212827"/>
          </a:xfrm>
          <a:prstGeom prst="rect">
            <a:avLst/>
          </a:prstGeom>
          <a:effectLst>
            <a:softEdge rad="635000"/>
          </a:effectLst>
        </p:spPr>
      </p:pic>
    </p:spTree>
    <p:extLst>
      <p:ext uri="{BB962C8B-B14F-4D97-AF65-F5344CB8AC3E}">
        <p14:creationId xmlns:p14="http://schemas.microsoft.com/office/powerpoint/2010/main" val="415360448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63689A-5597-4B73-89F3-0EFC8A53207D}"/>
              </a:ext>
            </a:extLst>
          </p:cNvPr>
          <p:cNvPicPr>
            <a:picLocks noChangeAspect="1"/>
          </p:cNvPicPr>
          <p:nvPr/>
        </p:nvPicPr>
        <p:blipFill rotWithShape="1">
          <a:blip r:embed="rId2"/>
          <a:srcRect t="14229"/>
          <a:stretch/>
        </p:blipFill>
        <p:spPr>
          <a:xfrm>
            <a:off x="196947" y="250414"/>
            <a:ext cx="11682857" cy="6357172"/>
          </a:xfrm>
          <a:prstGeom prst="rect">
            <a:avLst/>
          </a:prstGeom>
          <a:ln w="228600" cap="sq" cmpd="thickThin">
            <a:solidFill>
              <a:schemeClr val="accent2">
                <a:lumMod val="50000"/>
              </a:schemeClr>
            </a:solidFill>
            <a:prstDash val="solid"/>
            <a:miter lim="800000"/>
          </a:ln>
          <a:effectLst>
            <a:innerShdw blurRad="76200">
              <a:srgbClr val="000000"/>
            </a:innerShdw>
          </a:effectLst>
        </p:spPr>
      </p:pic>
      <p:pic>
        <p:nvPicPr>
          <p:cNvPr id="6" name="Immagine 5">
            <a:extLst>
              <a:ext uri="{FF2B5EF4-FFF2-40B4-BE49-F238E27FC236}">
                <a16:creationId xmlns:a16="http://schemas.microsoft.com/office/drawing/2014/main" id="{3E729522-8BC3-4370-9141-350E3136D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195" y="13973"/>
            <a:ext cx="3887738" cy="2190880"/>
          </a:xfrm>
          <a:prstGeom prst="ellipse">
            <a:avLst/>
          </a:prstGeom>
          <a:ln>
            <a:noFill/>
          </a:ln>
          <a:effectLst>
            <a:softEdge rad="112500"/>
          </a:effectLst>
        </p:spPr>
      </p:pic>
      <p:sp>
        <p:nvSpPr>
          <p:cNvPr id="9" name="Rettangolo 8">
            <a:extLst>
              <a:ext uri="{FF2B5EF4-FFF2-40B4-BE49-F238E27FC236}">
                <a16:creationId xmlns:a16="http://schemas.microsoft.com/office/drawing/2014/main" id="{417D05AD-C948-44BF-AAA1-365B906ABF95}"/>
              </a:ext>
            </a:extLst>
          </p:cNvPr>
          <p:cNvSpPr/>
          <p:nvPr/>
        </p:nvSpPr>
        <p:spPr>
          <a:xfrm>
            <a:off x="1128657" y="250414"/>
            <a:ext cx="1698222" cy="461665"/>
          </a:xfrm>
          <a:prstGeom prst="rect">
            <a:avLst/>
          </a:prstGeom>
          <a:noFill/>
        </p:spPr>
        <p:txBody>
          <a:bodyPr wrap="none" lIns="91440" tIns="45720" rIns="91440" bIns="45720">
            <a:spAutoFit/>
          </a:bodyPr>
          <a:lstStyle/>
          <a:p>
            <a:pPr algn="ctr"/>
            <a:r>
              <a:rPr lang="it-IT" sz="2400" b="1" i="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Gv</a:t>
            </a:r>
            <a:r>
              <a:rPr lang="it-IT" sz="24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15,15-16</a:t>
            </a:r>
            <a:endParaRPr lang="it-IT" sz="2400" b="1" cap="none" spc="0" dirty="0">
              <a:ln w="9525">
                <a:solidFill>
                  <a:schemeClr val="bg1"/>
                </a:solidFill>
                <a:prstDash val="solid"/>
              </a:ln>
              <a:solidFill>
                <a:schemeClr val="bg1"/>
              </a:solidFill>
              <a:effectLst>
                <a:outerShdw blurRad="12700" dist="38100" dir="2700000" algn="tl" rotWithShape="0">
                  <a:schemeClr val="bg1">
                    <a:lumMod val="50000"/>
                  </a:schemeClr>
                </a:outerShdw>
              </a:effectLst>
            </a:endParaRPr>
          </a:p>
        </p:txBody>
      </p:sp>
      <p:sp>
        <p:nvSpPr>
          <p:cNvPr id="10" name="CasellaDiTesto 9">
            <a:extLst>
              <a:ext uri="{FF2B5EF4-FFF2-40B4-BE49-F238E27FC236}">
                <a16:creationId xmlns:a16="http://schemas.microsoft.com/office/drawing/2014/main" id="{90D64D57-1C0C-4189-A780-B055C29D1CE8}"/>
              </a:ext>
            </a:extLst>
          </p:cNvPr>
          <p:cNvSpPr txBox="1"/>
          <p:nvPr/>
        </p:nvSpPr>
        <p:spPr>
          <a:xfrm>
            <a:off x="312195" y="2437773"/>
            <a:ext cx="11582400" cy="3970318"/>
          </a:xfrm>
          <a:prstGeom prst="rect">
            <a:avLst/>
          </a:prstGeom>
          <a:noFill/>
        </p:spPr>
        <p:txBody>
          <a:bodyPr wrap="square" rtlCol="0">
            <a:spAutoFit/>
          </a:bodyPr>
          <a:lstStyle/>
          <a:p>
            <a:pPr>
              <a:spcAft>
                <a:spcPts val="750"/>
              </a:spcAft>
            </a:pPr>
            <a:r>
              <a:rPr lang="it-IT" sz="3600" i="1" dirty="0">
                <a:solidFill>
                  <a:srgbClr val="000000"/>
                </a:solidFill>
                <a:effectLst/>
                <a:latin typeface="Times New Roman" panose="02020603050405020304" pitchFamily="18" charset="0"/>
                <a:ea typeface="Times New Roman" panose="02020603050405020304" pitchFamily="18" charset="0"/>
              </a:rPr>
              <a:t>Voi siete miei amici, se farete ciò che io vi comando.</a:t>
            </a:r>
            <a:r>
              <a:rPr lang="it-IT" sz="3600" dirty="0">
                <a:latin typeface="Times New Roman" panose="02020603050405020304" pitchFamily="18" charset="0"/>
                <a:ea typeface="Times New Roman" panose="02020603050405020304" pitchFamily="18" charset="0"/>
              </a:rPr>
              <a:t> </a:t>
            </a:r>
            <a:r>
              <a:rPr lang="it-IT" sz="3600" i="1" dirty="0">
                <a:solidFill>
                  <a:srgbClr val="000000"/>
                </a:solidFill>
                <a:effectLst/>
                <a:latin typeface="Times New Roman" panose="02020603050405020304" pitchFamily="18" charset="0"/>
                <a:ea typeface="Times New Roman" panose="02020603050405020304" pitchFamily="18" charset="0"/>
              </a:rPr>
              <a:t>Non vi chiamo più servi, perché il servo non sa quello che fa il suo padrone; ma vi ho chiamati amici, perché tutto ciò che ho udito dal Padre l'ho fatto conoscere a voi. Non voi avete scelto me, ma io ho scelto voi e vi ho costituiti perché andiate e portiate frutto e il vostro frutto rimanga; perché tutto quello che chiederete al Padre nel mio nome, ve lo conceda. </a:t>
            </a:r>
            <a:endParaRPr lang="it-IT" sz="3600" dirty="0">
              <a:effectLst/>
              <a:latin typeface="Times New Roman" panose="02020603050405020304" pitchFamily="18" charset="0"/>
              <a:ea typeface="Times New Roman" panose="02020603050405020304" pitchFamily="18" charset="0"/>
            </a:endParaRPr>
          </a:p>
        </p:txBody>
      </p:sp>
      <p:pic>
        <p:nvPicPr>
          <p:cNvPr id="7" name="Immagine 6">
            <a:extLst>
              <a:ext uri="{FF2B5EF4-FFF2-40B4-BE49-F238E27FC236}">
                <a16:creationId xmlns:a16="http://schemas.microsoft.com/office/drawing/2014/main" id="{7B984050-E683-496E-B95B-7B68988A9B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9983" y="-1"/>
            <a:ext cx="4644015" cy="2611331"/>
          </a:xfrm>
          <a:prstGeom prst="rect">
            <a:avLst/>
          </a:prstGeom>
          <a:effectLst>
            <a:softEdge rad="317500"/>
          </a:effectLst>
        </p:spPr>
      </p:pic>
      <p:pic>
        <p:nvPicPr>
          <p:cNvPr id="11" name="Immagine 10">
            <a:extLst>
              <a:ext uri="{FF2B5EF4-FFF2-40B4-BE49-F238E27FC236}">
                <a16:creationId xmlns:a16="http://schemas.microsoft.com/office/drawing/2014/main" id="{AA2D47BF-9DAF-49F0-BFA9-D8C4F7E65F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9337" y="250414"/>
            <a:ext cx="2143125" cy="2143125"/>
          </a:xfrm>
          <a:prstGeom prst="rect">
            <a:avLst/>
          </a:prstGeom>
          <a:effectLst>
            <a:softEdge rad="317500"/>
          </a:effectLst>
        </p:spPr>
      </p:pic>
    </p:spTree>
    <p:extLst>
      <p:ext uri="{BB962C8B-B14F-4D97-AF65-F5344CB8AC3E}">
        <p14:creationId xmlns:p14="http://schemas.microsoft.com/office/powerpoint/2010/main" val="458428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04507A-7BA6-48F8-9D88-A9BF0581AF1D}"/>
              </a:ext>
            </a:extLst>
          </p:cNvPr>
          <p:cNvSpPr>
            <a:spLocks noGrp="1"/>
          </p:cNvSpPr>
          <p:nvPr>
            <p:ph type="title"/>
          </p:nvPr>
        </p:nvSpPr>
        <p:spPr/>
        <p:txBody>
          <a:bodyPr/>
          <a:lstStyle/>
          <a:p>
            <a:endParaRPr lang="it-IT" dirty="0"/>
          </a:p>
        </p:txBody>
      </p:sp>
      <p:pic>
        <p:nvPicPr>
          <p:cNvPr id="6" name="Segnaposto contenuto 5">
            <a:extLst>
              <a:ext uri="{FF2B5EF4-FFF2-40B4-BE49-F238E27FC236}">
                <a16:creationId xmlns:a16="http://schemas.microsoft.com/office/drawing/2014/main" id="{1B2FC169-3155-4808-8DE9-6664833E02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0394" y="2482056"/>
            <a:ext cx="6191250" cy="3238500"/>
          </a:xfrm>
        </p:spPr>
      </p:pic>
      <p:pic>
        <p:nvPicPr>
          <p:cNvPr id="4" name="Picture 3">
            <a:extLst>
              <a:ext uri="{FF2B5EF4-FFF2-40B4-BE49-F238E27FC236}">
                <a16:creationId xmlns:a16="http://schemas.microsoft.com/office/drawing/2014/main" id="{27467565-D367-4DEE-A746-7C56E7AFA21C}"/>
              </a:ext>
            </a:extLst>
          </p:cNvPr>
          <p:cNvPicPr>
            <a:picLocks noChangeAspect="1"/>
          </p:cNvPicPr>
          <p:nvPr/>
        </p:nvPicPr>
        <p:blipFill rotWithShape="1">
          <a:blip r:embed="rId3"/>
          <a:srcRect t="14229"/>
          <a:stretch/>
        </p:blipFill>
        <p:spPr>
          <a:xfrm>
            <a:off x="196814" y="10"/>
            <a:ext cx="12207220" cy="6857990"/>
          </a:xfrm>
          <a:prstGeom prst="rect">
            <a:avLst/>
          </a:prstGeom>
          <a:ln w="228600" cap="sq" cmpd="thickThin">
            <a:solidFill>
              <a:schemeClr val="accent1">
                <a:lumMod val="75000"/>
              </a:schemeClr>
            </a:solidFill>
            <a:prstDash val="solid"/>
            <a:miter lim="800000"/>
          </a:ln>
          <a:effectLst>
            <a:innerShdw blurRad="76200">
              <a:srgbClr val="000000"/>
            </a:innerShdw>
          </a:effectLst>
        </p:spPr>
      </p:pic>
      <p:pic>
        <p:nvPicPr>
          <p:cNvPr id="9" name="Immagine 8">
            <a:extLst>
              <a:ext uri="{FF2B5EF4-FFF2-40B4-BE49-F238E27FC236}">
                <a16:creationId xmlns:a16="http://schemas.microsoft.com/office/drawing/2014/main" id="{EC8A0C29-95C1-4CA4-9DA4-FDDDCC670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1548"/>
            <a:ext cx="12616070" cy="7315200"/>
          </a:xfrm>
          <a:prstGeom prst="rect">
            <a:avLst/>
          </a:prstGeom>
        </p:spPr>
      </p:pic>
      <p:sp>
        <p:nvSpPr>
          <p:cNvPr id="10" name="CasellaDiTesto 9">
            <a:extLst>
              <a:ext uri="{FF2B5EF4-FFF2-40B4-BE49-F238E27FC236}">
                <a16:creationId xmlns:a16="http://schemas.microsoft.com/office/drawing/2014/main" id="{93FFA42A-9A7F-475F-B6C8-6AB4C52782E3}"/>
              </a:ext>
            </a:extLst>
          </p:cNvPr>
          <p:cNvSpPr txBox="1"/>
          <p:nvPr/>
        </p:nvSpPr>
        <p:spPr>
          <a:xfrm>
            <a:off x="669236" y="350537"/>
            <a:ext cx="11430000" cy="1323439"/>
          </a:xfrm>
          <a:prstGeom prst="rect">
            <a:avLst/>
          </a:prstGeom>
          <a:noFill/>
        </p:spPr>
        <p:txBody>
          <a:bodyPr wrap="square" rtlCol="0">
            <a:spAutoFit/>
          </a:bodyPr>
          <a:lstStyle/>
          <a:p>
            <a:pPr algn="ctr"/>
            <a:r>
              <a:rPr lang="it-IT" sz="4000" dirty="0">
                <a:solidFill>
                  <a:schemeClr val="bg1"/>
                </a:solidFill>
                <a:effectLst/>
                <a:latin typeface="Franklin Gothic Demi Cond" panose="020B0706030402020204" pitchFamily="34" charset="0"/>
                <a:ea typeface="Calibri" panose="020F0502020204030204" pitchFamily="34" charset="0"/>
                <a:cs typeface="Times New Roman" panose="02020603050405020304" pitchFamily="18" charset="0"/>
              </a:rPr>
              <a:t>Dio ha scelto l'uomo. Lo ha scelto per creazione. Lo ha scelto e fatto a sua immagine e somiglianza</a:t>
            </a:r>
            <a:r>
              <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it-IT" dirty="0">
              <a:solidFill>
                <a:schemeClr val="bg1"/>
              </a:solidFill>
            </a:endParaRPr>
          </a:p>
        </p:txBody>
      </p:sp>
      <p:sp>
        <p:nvSpPr>
          <p:cNvPr id="13" name="CasellaDiTesto 12">
            <a:extLst>
              <a:ext uri="{FF2B5EF4-FFF2-40B4-BE49-F238E27FC236}">
                <a16:creationId xmlns:a16="http://schemas.microsoft.com/office/drawing/2014/main" id="{4667764B-AED0-485F-93D6-E7A100942960}"/>
              </a:ext>
            </a:extLst>
          </p:cNvPr>
          <p:cNvSpPr txBox="1"/>
          <p:nvPr/>
        </p:nvSpPr>
        <p:spPr>
          <a:xfrm>
            <a:off x="390938" y="5393635"/>
            <a:ext cx="12013096" cy="1200329"/>
          </a:xfrm>
          <a:prstGeom prst="rect">
            <a:avLst/>
          </a:prstGeom>
          <a:noFill/>
        </p:spPr>
        <p:txBody>
          <a:bodyPr wrap="square" rtlCol="0">
            <a:spAutoFit/>
          </a:bodyPr>
          <a:lstStyle/>
          <a:p>
            <a:pPr algn="ctr"/>
            <a:r>
              <a:rPr lang="it-IT" sz="3600" dirty="0">
                <a:solidFill>
                  <a:schemeClr val="bg1"/>
                </a:solidFill>
                <a:effectLst/>
                <a:latin typeface="Bahnschrift SemiCondensed" panose="020B0502040204020203" pitchFamily="34" charset="0"/>
                <a:ea typeface="Calibri" panose="020F0502020204030204" pitchFamily="34" charset="0"/>
                <a:cs typeface="Times New Roman" panose="02020603050405020304" pitchFamily="18" charset="0"/>
              </a:rPr>
              <a:t>Lo ha scelto dopo il peccato, cercandolo e trovandolo nascosto nei cespugli del giardino dell'Eden</a:t>
            </a:r>
            <a:endParaRPr lang="it-IT" sz="3600" dirty="0">
              <a:solidFill>
                <a:schemeClr val="bg1"/>
              </a:solidFill>
              <a:latin typeface="Bahnschrift SemiCondensed" panose="020B0502040204020203" pitchFamily="34" charset="0"/>
            </a:endParaRPr>
          </a:p>
        </p:txBody>
      </p:sp>
      <p:pic>
        <p:nvPicPr>
          <p:cNvPr id="15" name="Immagine 14">
            <a:extLst>
              <a:ext uri="{FF2B5EF4-FFF2-40B4-BE49-F238E27FC236}">
                <a16:creationId xmlns:a16="http://schemas.microsoft.com/office/drawing/2014/main" id="{D55A9BA2-FC9A-4645-9438-8976FACD4C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938" y="1767510"/>
            <a:ext cx="4263750" cy="2855721"/>
          </a:xfrm>
          <a:prstGeom prst="rect">
            <a:avLst/>
          </a:prstGeom>
          <a:effectLst>
            <a:softEdge rad="317500"/>
          </a:effectLst>
        </p:spPr>
      </p:pic>
    </p:spTree>
    <p:extLst>
      <p:ext uri="{BB962C8B-B14F-4D97-AF65-F5344CB8AC3E}">
        <p14:creationId xmlns:p14="http://schemas.microsoft.com/office/powerpoint/2010/main" val="10039835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48000">
              <a:schemeClr val="accent2">
                <a:lumMod val="97000"/>
                <a:lumOff val="3000"/>
              </a:schemeClr>
            </a:gs>
            <a:gs pos="85000">
              <a:schemeClr val="accent2">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4CE3712-C302-4F75-8143-6101670702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51" y="239151"/>
            <a:ext cx="11774658" cy="6400799"/>
          </a:xfrm>
          <a:prstGeom prst="rect">
            <a:avLst/>
          </a:prstGeom>
        </p:spPr>
      </p:pic>
      <p:sp>
        <p:nvSpPr>
          <p:cNvPr id="6" name="CasellaDiTesto 5">
            <a:extLst>
              <a:ext uri="{FF2B5EF4-FFF2-40B4-BE49-F238E27FC236}">
                <a16:creationId xmlns:a16="http://schemas.microsoft.com/office/drawing/2014/main" id="{922C212C-6F5D-466F-BCE5-09C377190454}"/>
              </a:ext>
            </a:extLst>
          </p:cNvPr>
          <p:cNvSpPr txBox="1"/>
          <p:nvPr/>
        </p:nvSpPr>
        <p:spPr>
          <a:xfrm>
            <a:off x="675249" y="562707"/>
            <a:ext cx="5148776" cy="5016758"/>
          </a:xfrm>
          <a:prstGeom prst="rect">
            <a:avLst/>
          </a:prstGeom>
          <a:noFill/>
        </p:spPr>
        <p:txBody>
          <a:bodyPr wrap="square" rtlCol="0">
            <a:spAutoFit/>
          </a:bodyPr>
          <a:lstStyle/>
          <a:p>
            <a:pPr algn="ctr">
              <a:spcBef>
                <a:spcPts val="1125"/>
              </a:spcBef>
              <a:spcAft>
                <a:spcPts val="0"/>
              </a:spcAft>
            </a:pPr>
            <a:r>
              <a:rPr lang="it-IT" sz="4000" dirty="0">
                <a:solidFill>
                  <a:srgbClr val="000000"/>
                </a:solidFill>
                <a:effectLst/>
                <a:latin typeface="Franklin Gothic Medium Cond" panose="020B0606030402020204" pitchFamily="34" charset="0"/>
                <a:ea typeface="Times New Roman" panose="02020603050405020304" pitchFamily="18" charset="0"/>
              </a:rPr>
              <a:t>Da questo istante tutta la storia della salvezza è una scelta perenne, costante, puntuale, senza interruzione da parte del Signore verso la creatura che è oggetto del suo divino ed eterno amore.</a:t>
            </a:r>
            <a:endParaRPr lang="it-IT" sz="4000" dirty="0">
              <a:effectLst/>
              <a:latin typeface="Franklin Gothic Medium Cond" panose="020B0606030402020204" pitchFamily="34" charset="0"/>
              <a:ea typeface="Times New Roman" panose="02020603050405020304" pitchFamily="18" charset="0"/>
            </a:endParaRPr>
          </a:p>
        </p:txBody>
      </p:sp>
    </p:spTree>
    <p:extLst>
      <p:ext uri="{BB962C8B-B14F-4D97-AF65-F5344CB8AC3E}">
        <p14:creationId xmlns:p14="http://schemas.microsoft.com/office/powerpoint/2010/main" val="4274139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0877FDE0-4B54-45CA-894A-3D624002C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Immagine 6">
            <a:extLst>
              <a:ext uri="{FF2B5EF4-FFF2-40B4-BE49-F238E27FC236}">
                <a16:creationId xmlns:a16="http://schemas.microsoft.com/office/drawing/2014/main" id="{BED321FC-7FF9-4B7B-A88D-66328062D5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4598" y="2672275"/>
            <a:ext cx="7643446" cy="3821724"/>
          </a:xfrm>
          <a:prstGeom prst="rect">
            <a:avLst/>
          </a:prstGeom>
          <a:effectLst>
            <a:softEdge rad="635000"/>
          </a:effectLst>
        </p:spPr>
      </p:pic>
      <p:sp>
        <p:nvSpPr>
          <p:cNvPr id="8" name="CasellaDiTesto 7">
            <a:extLst>
              <a:ext uri="{FF2B5EF4-FFF2-40B4-BE49-F238E27FC236}">
                <a16:creationId xmlns:a16="http://schemas.microsoft.com/office/drawing/2014/main" id="{7DA8EC47-5895-4382-A45A-9094B0C842D6}"/>
              </a:ext>
            </a:extLst>
          </p:cNvPr>
          <p:cNvSpPr txBox="1"/>
          <p:nvPr/>
        </p:nvSpPr>
        <p:spPr>
          <a:xfrm>
            <a:off x="286044" y="209628"/>
            <a:ext cx="5275384" cy="3416320"/>
          </a:xfrm>
          <a:prstGeom prst="rect">
            <a:avLst/>
          </a:prstGeom>
          <a:noFill/>
        </p:spPr>
        <p:txBody>
          <a:bodyPr wrap="square" rtlCol="0">
            <a:spAutoFit/>
          </a:bodyPr>
          <a:lstStyle/>
          <a:p>
            <a:pPr algn="ctr"/>
            <a:r>
              <a:rPr lang="it-IT" sz="3600" b="1" dirty="0">
                <a:solidFill>
                  <a:schemeClr val="bg1"/>
                </a:solidFill>
                <a:effectLst>
                  <a:outerShdw blurRad="38100" dist="38100" dir="2700000" algn="tl">
                    <a:srgbClr val="000000">
                      <a:alpha val="43137"/>
                    </a:srgbClr>
                  </a:outerShdw>
                </a:effectLst>
                <a:latin typeface="Bahnschrift SemiCondensed" panose="020B0502040204020203" pitchFamily="34" charset="0"/>
                <a:ea typeface="Calibri" panose="020F0502020204030204" pitchFamily="34" charset="0"/>
                <a:cs typeface="Times New Roman" panose="02020603050405020304" pitchFamily="18" charset="0"/>
              </a:rPr>
              <a:t>Gesù è in tutto come il Padre. Anche Lui ha scelto i suoi discepoli. Li ha scelti per farli a sua immagine e somiglianza. Anzi, più che a sua immagine e somiglianza</a:t>
            </a:r>
            <a:endParaRPr lang="it-IT" sz="3600" b="1" dirty="0">
              <a:solidFill>
                <a:schemeClr val="bg1"/>
              </a:solidFill>
              <a:effectLst>
                <a:outerShdw blurRad="38100" dist="38100" dir="2700000" algn="tl">
                  <a:srgbClr val="000000">
                    <a:alpha val="43137"/>
                  </a:srgbClr>
                </a:outerShdw>
              </a:effectLst>
              <a:latin typeface="Bahnschrift SemiCondensed" panose="020B0502040204020203" pitchFamily="34" charset="0"/>
            </a:endParaRPr>
          </a:p>
        </p:txBody>
      </p:sp>
    </p:spTree>
    <p:extLst>
      <p:ext uri="{BB962C8B-B14F-4D97-AF65-F5344CB8AC3E}">
        <p14:creationId xmlns:p14="http://schemas.microsoft.com/office/powerpoint/2010/main" val="370988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105CCFA-ADBA-441A-B129-FBFB78971F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542"/>
            <a:ext cx="12192000" cy="7160455"/>
          </a:xfrm>
          <a:prstGeom prst="rect">
            <a:avLst/>
          </a:prstGeom>
        </p:spPr>
      </p:pic>
      <p:pic>
        <p:nvPicPr>
          <p:cNvPr id="5" name="Immagine 4">
            <a:extLst>
              <a:ext uri="{FF2B5EF4-FFF2-40B4-BE49-F238E27FC236}">
                <a16:creationId xmlns:a16="http://schemas.microsoft.com/office/drawing/2014/main" id="{4C484336-F5BD-4D43-B22F-7EC56A66A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0132" y="1028843"/>
            <a:ext cx="8733967" cy="4912856"/>
          </a:xfrm>
          <a:prstGeom prst="rect">
            <a:avLst/>
          </a:prstGeom>
          <a:effectLst>
            <a:softEdge rad="635000"/>
          </a:effectLst>
        </p:spPr>
      </p:pic>
      <p:sp>
        <p:nvSpPr>
          <p:cNvPr id="6" name="CasellaDiTesto 5">
            <a:extLst>
              <a:ext uri="{FF2B5EF4-FFF2-40B4-BE49-F238E27FC236}">
                <a16:creationId xmlns:a16="http://schemas.microsoft.com/office/drawing/2014/main" id="{2872B19B-37DA-4649-A67D-FAF871B42E91}"/>
              </a:ext>
            </a:extLst>
          </p:cNvPr>
          <p:cNvSpPr txBox="1"/>
          <p:nvPr/>
        </p:nvSpPr>
        <p:spPr>
          <a:xfrm>
            <a:off x="180534" y="0"/>
            <a:ext cx="11605845" cy="1200329"/>
          </a:xfrm>
          <a:prstGeom prst="rect">
            <a:avLst/>
          </a:prstGeom>
          <a:noFill/>
        </p:spPr>
        <p:txBody>
          <a:bodyPr wrap="square" rtlCol="0">
            <a:spAutoFit/>
          </a:bodyPr>
          <a:lstStyle/>
          <a:p>
            <a:pPr algn="ctr"/>
            <a:r>
              <a:rPr lang="it-IT" sz="3600" dirty="0">
                <a:solidFill>
                  <a:schemeClr val="bg1"/>
                </a:solidFill>
                <a:effectLst>
                  <a:outerShdw blurRad="38100" dist="38100" dir="2700000" algn="tl">
                    <a:srgbClr val="000000">
                      <a:alpha val="43137"/>
                    </a:srgbClr>
                  </a:outerShdw>
                </a:effectLst>
                <a:latin typeface="Bahnschrift SemiCondensed" panose="020B0502040204020203" pitchFamily="34" charset="0"/>
                <a:ea typeface="Calibri" panose="020F0502020204030204" pitchFamily="34" charset="0"/>
                <a:cs typeface="Times New Roman" panose="02020603050405020304" pitchFamily="18" charset="0"/>
              </a:rPr>
              <a:t>Li ha scelti per farli divenire suo corpo, sua vita, sua verità, sua grazia, sua redenzione, sua salvezza in mezzo ai loro fratelli</a:t>
            </a:r>
            <a:endParaRPr lang="it-IT" sz="3600" dirty="0">
              <a:solidFill>
                <a:schemeClr val="bg1"/>
              </a:solidFill>
              <a:effectLst>
                <a:outerShdw blurRad="38100" dist="38100" dir="2700000" algn="tl">
                  <a:srgbClr val="000000">
                    <a:alpha val="43137"/>
                  </a:srgbClr>
                </a:outerShdw>
              </a:effectLst>
              <a:latin typeface="Bahnschrift SemiCondensed" panose="020B0502040204020203" pitchFamily="34" charset="0"/>
            </a:endParaRPr>
          </a:p>
        </p:txBody>
      </p:sp>
      <p:sp>
        <p:nvSpPr>
          <p:cNvPr id="7" name="CasellaDiTesto 6">
            <a:extLst>
              <a:ext uri="{FF2B5EF4-FFF2-40B4-BE49-F238E27FC236}">
                <a16:creationId xmlns:a16="http://schemas.microsoft.com/office/drawing/2014/main" id="{2A827F4B-6F39-4471-9FE6-EA131DF6623F}"/>
              </a:ext>
            </a:extLst>
          </p:cNvPr>
          <p:cNvSpPr txBox="1"/>
          <p:nvPr/>
        </p:nvSpPr>
        <p:spPr>
          <a:xfrm>
            <a:off x="293077" y="5657671"/>
            <a:ext cx="11605846" cy="1200329"/>
          </a:xfrm>
          <a:prstGeom prst="rect">
            <a:avLst/>
          </a:prstGeom>
          <a:noFill/>
        </p:spPr>
        <p:txBody>
          <a:bodyPr wrap="square" rtlCol="0">
            <a:spAutoFit/>
          </a:bodyPr>
          <a:lstStyle/>
          <a:p>
            <a:pPr algn="ctr">
              <a:spcBef>
                <a:spcPts val="1125"/>
              </a:spcBef>
              <a:spcAft>
                <a:spcPts val="0"/>
              </a:spcAft>
            </a:pPr>
            <a:r>
              <a:rPr lang="it-IT" sz="3600" dirty="0">
                <a:solidFill>
                  <a:schemeClr val="bg1"/>
                </a:solidFill>
                <a:effectLst>
                  <a:outerShdw blurRad="38100" dist="38100" dir="2700000" algn="tl">
                    <a:srgbClr val="000000">
                      <a:alpha val="43137"/>
                    </a:srgbClr>
                  </a:outerShdw>
                </a:effectLst>
                <a:latin typeface="Bahnschrift SemiCondensed" panose="020B0502040204020203" pitchFamily="34" charset="0"/>
                <a:ea typeface="Times New Roman" panose="02020603050405020304" pitchFamily="18" charset="0"/>
              </a:rPr>
              <a:t>Li ha scelti per ricolmarli del suo Santo Spirito e per fare di loro l'umanità nuova e per mezzo di loro rinnovare l'universo.</a:t>
            </a:r>
          </a:p>
        </p:txBody>
      </p:sp>
    </p:spTree>
    <p:extLst>
      <p:ext uri="{BB962C8B-B14F-4D97-AF65-F5344CB8AC3E}">
        <p14:creationId xmlns:p14="http://schemas.microsoft.com/office/powerpoint/2010/main" val="389849045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iterate type="wd">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iterate type="wd">
                                    <p:tmPct val="10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4FA8C9D-1677-4556-9EC4-F9E85F0205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8812"/>
            <a:ext cx="12192000" cy="7216725"/>
          </a:xfrm>
          <a:prstGeom prst="rect">
            <a:avLst/>
          </a:prstGeom>
        </p:spPr>
      </p:pic>
      <p:sp>
        <p:nvSpPr>
          <p:cNvPr id="4" name="CasellaDiTesto 3">
            <a:extLst>
              <a:ext uri="{FF2B5EF4-FFF2-40B4-BE49-F238E27FC236}">
                <a16:creationId xmlns:a16="http://schemas.microsoft.com/office/drawing/2014/main" id="{FD4A601F-E0F3-4E33-9090-24FD7F0562B8}"/>
              </a:ext>
            </a:extLst>
          </p:cNvPr>
          <p:cNvSpPr txBox="1"/>
          <p:nvPr/>
        </p:nvSpPr>
        <p:spPr>
          <a:xfrm>
            <a:off x="883920" y="763238"/>
            <a:ext cx="10424159" cy="4824398"/>
          </a:xfrm>
          <a:prstGeom prst="rect">
            <a:avLst/>
          </a:prstGeom>
          <a:noFill/>
        </p:spPr>
        <p:txBody>
          <a:bodyPr wrap="square" rtlCol="0">
            <a:spAutoFit/>
          </a:bodyPr>
          <a:lstStyle/>
          <a:p>
            <a:pPr algn="ctr">
              <a:spcBef>
                <a:spcPts val="1125"/>
              </a:spcBef>
              <a:spcAft>
                <a:spcPts val="0"/>
              </a:spcAft>
            </a:pPr>
            <a:r>
              <a:rPr lang="it-IT" sz="4000" b="1" dirty="0">
                <a:solidFill>
                  <a:srgbClr val="FF0000"/>
                </a:solidFill>
                <a:effectLst>
                  <a:outerShdw blurRad="38100" dist="38100" dir="2700000" algn="tl">
                    <a:srgbClr val="000000">
                      <a:alpha val="43137"/>
                    </a:srgbClr>
                  </a:outerShdw>
                </a:effectLst>
                <a:latin typeface="Franklin Gothic Medium Cond" panose="020B0606030402020204" pitchFamily="34" charset="0"/>
                <a:ea typeface="Times New Roman" panose="02020603050405020304" pitchFamily="18" charset="0"/>
              </a:rPr>
              <a:t>            La scelta di Dio è comunione di vita. </a:t>
            </a:r>
          </a:p>
          <a:p>
            <a:pPr algn="ctr">
              <a:spcBef>
                <a:spcPts val="1125"/>
              </a:spcBef>
              <a:spcAft>
                <a:spcPts val="0"/>
              </a:spcAft>
            </a:pPr>
            <a:endParaRPr lang="it-IT" sz="4000" b="1" dirty="0">
              <a:solidFill>
                <a:srgbClr val="FF0000"/>
              </a:solidFill>
              <a:effectLst>
                <a:outerShdw blurRad="38100" dist="38100" dir="2700000" algn="tl">
                  <a:srgbClr val="000000">
                    <a:alpha val="43137"/>
                  </a:srgbClr>
                </a:outerShdw>
              </a:effectLst>
              <a:latin typeface="Franklin Gothic Medium Cond" panose="020B0606030402020204" pitchFamily="34" charset="0"/>
              <a:ea typeface="Times New Roman" panose="02020603050405020304" pitchFamily="18" charset="0"/>
            </a:endParaRPr>
          </a:p>
          <a:p>
            <a:pPr algn="ctr">
              <a:spcBef>
                <a:spcPts val="1125"/>
              </a:spcBef>
              <a:spcAft>
                <a:spcPts val="0"/>
              </a:spcAft>
            </a:pPr>
            <a:endParaRPr lang="it-IT" sz="4000" b="1" dirty="0">
              <a:solidFill>
                <a:srgbClr val="FF0000"/>
              </a:solidFill>
              <a:effectLst>
                <a:outerShdw blurRad="38100" dist="38100" dir="2700000" algn="tl">
                  <a:srgbClr val="000000">
                    <a:alpha val="43137"/>
                  </a:srgbClr>
                </a:outerShdw>
              </a:effectLst>
              <a:latin typeface="Franklin Gothic Medium Cond" panose="020B0606030402020204" pitchFamily="34" charset="0"/>
              <a:ea typeface="Times New Roman" panose="02020603050405020304" pitchFamily="18" charset="0"/>
            </a:endParaRPr>
          </a:p>
          <a:p>
            <a:pPr algn="ctr">
              <a:spcBef>
                <a:spcPts val="1125"/>
              </a:spcBef>
              <a:spcAft>
                <a:spcPts val="0"/>
              </a:spcAft>
            </a:pPr>
            <a:r>
              <a:rPr lang="it-IT" sz="4000" b="1" dirty="0">
                <a:solidFill>
                  <a:srgbClr val="FF0000"/>
                </a:solidFill>
                <a:effectLst>
                  <a:outerShdw blurRad="38100" dist="38100" dir="2700000" algn="tl">
                    <a:srgbClr val="000000">
                      <a:alpha val="43137"/>
                    </a:srgbClr>
                  </a:outerShdw>
                </a:effectLst>
                <a:latin typeface="Franklin Gothic Medium Cond" panose="020B0606030402020204" pitchFamily="34" charset="0"/>
                <a:ea typeface="Times New Roman" panose="02020603050405020304" pitchFamily="18" charset="0"/>
              </a:rPr>
              <a:t>Per creazione la comunione è nella carità, nella bontà, nella misericordia, nella stessa natura divina che viene partecipata per grande amore, in Cristo, con Cristo, per Cristo, attraverso l'opera dello Spirito Santo.</a:t>
            </a:r>
          </a:p>
        </p:txBody>
      </p:sp>
      <p:pic>
        <p:nvPicPr>
          <p:cNvPr id="6" name="Immagine 5">
            <a:extLst>
              <a:ext uri="{FF2B5EF4-FFF2-40B4-BE49-F238E27FC236}">
                <a16:creationId xmlns:a16="http://schemas.microsoft.com/office/drawing/2014/main" id="{DF1B9573-FBCF-4C0E-894D-776996A2DD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824" y="26961"/>
            <a:ext cx="3402039" cy="3402039"/>
          </a:xfrm>
          <a:prstGeom prst="rect">
            <a:avLst/>
          </a:prstGeom>
          <a:effectLst>
            <a:softEdge rad="635000"/>
          </a:effectLst>
        </p:spPr>
      </p:pic>
    </p:spTree>
    <p:extLst>
      <p:ext uri="{BB962C8B-B14F-4D97-AF65-F5344CB8AC3E}">
        <p14:creationId xmlns:p14="http://schemas.microsoft.com/office/powerpoint/2010/main" val="334900860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iterate type="wd">
                                    <p:tmPct val="10000"/>
                                  </p:iterate>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A11699DF-B62E-490D-90F3-029000B703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507"/>
            <a:ext cx="12192000" cy="6963507"/>
          </a:xfrm>
          <a:prstGeom prst="rect">
            <a:avLst/>
          </a:prstGeom>
        </p:spPr>
      </p:pic>
      <p:sp>
        <p:nvSpPr>
          <p:cNvPr id="4" name="Rettangolo 3">
            <a:extLst>
              <a:ext uri="{FF2B5EF4-FFF2-40B4-BE49-F238E27FC236}">
                <a16:creationId xmlns:a16="http://schemas.microsoft.com/office/drawing/2014/main" id="{CB5DB4B7-1B48-4E47-9D98-6761C8A129A3}"/>
              </a:ext>
            </a:extLst>
          </p:cNvPr>
          <p:cNvSpPr/>
          <p:nvPr/>
        </p:nvSpPr>
        <p:spPr>
          <a:xfrm>
            <a:off x="-292815" y="2308178"/>
            <a:ext cx="7481406" cy="1323439"/>
          </a:xfrm>
          <a:prstGeom prst="rect">
            <a:avLst/>
          </a:prstGeom>
          <a:noFill/>
        </p:spPr>
        <p:txBody>
          <a:bodyPr wrap="square" lIns="91440" tIns="45720" rIns="91440" bIns="45720">
            <a:spAutoFit/>
          </a:bodyPr>
          <a:lstStyle/>
          <a:p>
            <a:pPr algn="ctr"/>
            <a:r>
              <a:rPr lang="it-IT" sz="4000" b="1" dirty="0">
                <a:ln w="0"/>
                <a:solidFill>
                  <a:schemeClr val="bg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La scelta è elevazione, rigenerazione, innalzamento</a:t>
            </a:r>
            <a:endParaRPr lang="it-IT" sz="4000" b="1" dirty="0">
              <a:ln w="0"/>
              <a:solidFill>
                <a:schemeClr val="bg1"/>
              </a:solidFill>
              <a:effectLst>
                <a:outerShdw blurRad="38100" dist="19050" dir="2700000" algn="tl" rotWithShape="0">
                  <a:schemeClr val="dk1">
                    <a:alpha val="40000"/>
                  </a:schemeClr>
                </a:outerShdw>
              </a:effectLst>
            </a:endParaRPr>
          </a:p>
        </p:txBody>
      </p:sp>
      <p:sp>
        <p:nvSpPr>
          <p:cNvPr id="5" name="CasellaDiTesto 4">
            <a:extLst>
              <a:ext uri="{FF2B5EF4-FFF2-40B4-BE49-F238E27FC236}">
                <a16:creationId xmlns:a16="http://schemas.microsoft.com/office/drawing/2014/main" id="{5E40081A-043C-4F00-B243-FBFEE2705657}"/>
              </a:ext>
            </a:extLst>
          </p:cNvPr>
          <p:cNvSpPr txBox="1"/>
          <p:nvPr/>
        </p:nvSpPr>
        <p:spPr>
          <a:xfrm>
            <a:off x="548641" y="4592025"/>
            <a:ext cx="7748691" cy="1938992"/>
          </a:xfrm>
          <a:prstGeom prst="rect">
            <a:avLst/>
          </a:prstGeom>
          <a:noFill/>
        </p:spPr>
        <p:txBody>
          <a:bodyPr wrap="square" rtlCol="0">
            <a:spAutoFit/>
          </a:bodyPr>
          <a:lstStyle/>
          <a:p>
            <a:r>
              <a:rPr lang="it-IT" sz="4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Ma prima di tutto in Dio è creazione e in Cristo Gesù è redenzione.</a:t>
            </a:r>
            <a:endParaRPr lang="it-IT" sz="4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22449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iterate type="wd">
                                    <p:tmPct val="10000"/>
                                  </p:iterate>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E69941B-96EA-46FB-9CD3-2360DF83DB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45" y="-182880"/>
            <a:ext cx="12445220" cy="7216726"/>
          </a:xfrm>
          <a:prstGeom prst="rect">
            <a:avLst/>
          </a:prstGeom>
        </p:spPr>
      </p:pic>
      <p:pic>
        <p:nvPicPr>
          <p:cNvPr id="5" name="Immagine 4">
            <a:extLst>
              <a:ext uri="{FF2B5EF4-FFF2-40B4-BE49-F238E27FC236}">
                <a16:creationId xmlns:a16="http://schemas.microsoft.com/office/drawing/2014/main" id="{5A5F0CD6-DD0A-4915-B7FF-AA194ADDC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3877994"/>
            <a:ext cx="4876800" cy="2590800"/>
          </a:xfrm>
          <a:prstGeom prst="rect">
            <a:avLst/>
          </a:prstGeom>
          <a:effectLst>
            <a:softEdge rad="317500"/>
          </a:effectLst>
        </p:spPr>
      </p:pic>
      <p:sp>
        <p:nvSpPr>
          <p:cNvPr id="6" name="CasellaDiTesto 5">
            <a:extLst>
              <a:ext uri="{FF2B5EF4-FFF2-40B4-BE49-F238E27FC236}">
                <a16:creationId xmlns:a16="http://schemas.microsoft.com/office/drawing/2014/main" id="{D55716B5-9289-495B-895C-1186A4642E5E}"/>
              </a:ext>
            </a:extLst>
          </p:cNvPr>
          <p:cNvSpPr txBox="1"/>
          <p:nvPr/>
        </p:nvSpPr>
        <p:spPr>
          <a:xfrm>
            <a:off x="583811" y="389206"/>
            <a:ext cx="11221328" cy="1938992"/>
          </a:xfrm>
          <a:prstGeom prst="rect">
            <a:avLst/>
          </a:prstGeom>
          <a:noFill/>
        </p:spPr>
        <p:txBody>
          <a:bodyPr wrap="square" rtlCol="0">
            <a:spAutoFit/>
          </a:bodyPr>
          <a:lstStyle/>
          <a:p>
            <a:pPr algn="ctr"/>
            <a:r>
              <a:rPr lang="it-IT" sz="4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Si sceglie per redimere</a:t>
            </a:r>
            <a:r>
              <a:rPr lang="it-IT"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it-IT" sz="4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 sceglie per</a:t>
            </a:r>
            <a:r>
              <a:rPr lang="it-IT"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it-IT" sz="4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creare. Si sceglie per ricolmare l'altro di tutta la nostra vita. Si sceglie l'altro per farlo divenire parte di noi stessi</a:t>
            </a:r>
            <a:endParaRPr lang="it-IT" sz="4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365896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grpId="0" nodeType="clickEffect">
                                  <p:stCondLst>
                                    <p:cond delay="0"/>
                                  </p:stCondLst>
                                  <p:iterate type="wd">
                                    <p:tmPct val="10000"/>
                                  </p:iterate>
                                  <p:childTnLst>
                                    <p:set>
                                      <p:cBhvr>
                                        <p:cTn id="13" dur="1" fill="hold">
                                          <p:stCondLst>
                                            <p:cond delay="0"/>
                                          </p:stCondLst>
                                        </p:cTn>
                                        <p:tgtEl>
                                          <p:spTgt spid="6"/>
                                        </p:tgtEl>
                                        <p:attrNameLst>
                                          <p:attrName>style.visibility</p:attrName>
                                        </p:attrNameLst>
                                      </p:cBhvr>
                                      <p:to>
                                        <p:strVal val="visible"/>
                                      </p:to>
                                    </p:set>
                                    <p:animEffect transition="in" filter="circle(out)">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3C8B83C0-A3D2-4A0A-AA51-E630445100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808"/>
            <a:ext cx="12191999" cy="6928807"/>
          </a:xfrm>
          <a:prstGeom prst="rect">
            <a:avLst/>
          </a:prstGeom>
        </p:spPr>
      </p:pic>
      <p:sp>
        <p:nvSpPr>
          <p:cNvPr id="4" name="CasellaDiTesto 3">
            <a:extLst>
              <a:ext uri="{FF2B5EF4-FFF2-40B4-BE49-F238E27FC236}">
                <a16:creationId xmlns:a16="http://schemas.microsoft.com/office/drawing/2014/main" id="{CED3CB96-48DA-47F6-A486-4845834527E2}"/>
              </a:ext>
            </a:extLst>
          </p:cNvPr>
          <p:cNvSpPr txBox="1"/>
          <p:nvPr/>
        </p:nvSpPr>
        <p:spPr>
          <a:xfrm>
            <a:off x="2715066" y="98474"/>
            <a:ext cx="9017390" cy="1323439"/>
          </a:xfrm>
          <a:prstGeom prst="rect">
            <a:avLst/>
          </a:prstGeom>
          <a:noFill/>
        </p:spPr>
        <p:txBody>
          <a:bodyPr wrap="square" rtlCol="0">
            <a:spAutoFit/>
          </a:bodyPr>
          <a:lstStyle/>
          <a:p>
            <a:pPr algn="ctr"/>
            <a:r>
              <a:rPr lang="it-IT" sz="4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Dio ci sceglie perché siamo parte di Dio. Dio ci sceglie per divinizzarci.</a:t>
            </a:r>
            <a:endParaRPr lang="it-IT" sz="4000" b="1" dirty="0">
              <a:solidFill>
                <a:schemeClr val="bg1"/>
              </a:solidFill>
              <a:effectLst>
                <a:outerShdw blurRad="38100" dist="38100" dir="2700000" algn="tl">
                  <a:srgbClr val="000000">
                    <a:alpha val="43137"/>
                  </a:srgbClr>
                </a:outerShdw>
              </a:effectLst>
            </a:endParaRPr>
          </a:p>
        </p:txBody>
      </p:sp>
      <p:sp>
        <p:nvSpPr>
          <p:cNvPr id="5" name="CasellaDiTesto 4">
            <a:extLst>
              <a:ext uri="{FF2B5EF4-FFF2-40B4-BE49-F238E27FC236}">
                <a16:creationId xmlns:a16="http://schemas.microsoft.com/office/drawing/2014/main" id="{560F8E37-BAE8-4A77-BB53-1D1B473BB141}"/>
              </a:ext>
            </a:extLst>
          </p:cNvPr>
          <p:cNvSpPr txBox="1"/>
          <p:nvPr/>
        </p:nvSpPr>
        <p:spPr>
          <a:xfrm>
            <a:off x="1814732" y="5078437"/>
            <a:ext cx="9566031" cy="1323439"/>
          </a:xfrm>
          <a:prstGeom prst="rect">
            <a:avLst/>
          </a:prstGeom>
          <a:noFill/>
        </p:spPr>
        <p:txBody>
          <a:bodyPr wrap="square" rtlCol="0">
            <a:spAutoFit/>
          </a:bodyPr>
          <a:lstStyle/>
          <a:p>
            <a:pPr algn="just">
              <a:spcBef>
                <a:spcPts val="1125"/>
              </a:spcBef>
              <a:spcAft>
                <a:spcPts val="0"/>
              </a:spcAft>
            </a:pPr>
            <a:r>
              <a:rPr lang="it-IT" sz="4000" b="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Questo è l'infinito amore della scelta del Padre e di Cristo Gesù nello Spirito Santo.</a:t>
            </a:r>
          </a:p>
        </p:txBody>
      </p:sp>
    </p:spTree>
    <p:extLst>
      <p:ext uri="{BB962C8B-B14F-4D97-AF65-F5344CB8AC3E}">
        <p14:creationId xmlns:p14="http://schemas.microsoft.com/office/powerpoint/2010/main" val="2615945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19AC00F8-AD8F-4789-BD27-7C95818EB4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
        <p:nvSpPr>
          <p:cNvPr id="4" name="CasellaDiTesto 3">
            <a:extLst>
              <a:ext uri="{FF2B5EF4-FFF2-40B4-BE49-F238E27FC236}">
                <a16:creationId xmlns:a16="http://schemas.microsoft.com/office/drawing/2014/main" id="{08BED993-5EAE-4BFA-B9B1-943EF8FE4ECC}"/>
              </a:ext>
            </a:extLst>
          </p:cNvPr>
          <p:cNvSpPr txBox="1"/>
          <p:nvPr/>
        </p:nvSpPr>
        <p:spPr>
          <a:xfrm>
            <a:off x="1055077" y="4050236"/>
            <a:ext cx="10677379" cy="2554545"/>
          </a:xfrm>
          <a:prstGeom prst="rect">
            <a:avLst/>
          </a:prstGeom>
          <a:noFill/>
        </p:spPr>
        <p:txBody>
          <a:bodyPr wrap="square" rtlCol="0">
            <a:spAutoFit/>
          </a:bodyPr>
          <a:lstStyle/>
          <a:p>
            <a:pPr algn="ctr"/>
            <a:r>
              <a:rPr lang="it-IT" sz="4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Nella creazione la scelta di Dio avviene senza la volontà dell'uomo, così come avviene senza la volontà del generato, ma solo del generante, per chiunque viene alla luce sulla nostra terra</a:t>
            </a:r>
            <a:endParaRPr lang="it-IT" sz="4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0782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EE6D5D25-8814-432F-86D4-030A89CFBD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188591"/>
          </a:xfrm>
          <a:prstGeom prst="rect">
            <a:avLst/>
          </a:prstGeom>
        </p:spPr>
      </p:pic>
      <p:sp>
        <p:nvSpPr>
          <p:cNvPr id="5" name="CasellaDiTesto 4">
            <a:extLst>
              <a:ext uri="{FF2B5EF4-FFF2-40B4-BE49-F238E27FC236}">
                <a16:creationId xmlns:a16="http://schemas.microsoft.com/office/drawing/2014/main" id="{62EF31BB-A453-4716-BF03-E00708AB2B3A}"/>
              </a:ext>
            </a:extLst>
          </p:cNvPr>
          <p:cNvSpPr txBox="1"/>
          <p:nvPr/>
        </p:nvSpPr>
        <p:spPr>
          <a:xfrm>
            <a:off x="180535" y="16601"/>
            <a:ext cx="11099410" cy="2554545"/>
          </a:xfrm>
          <a:prstGeom prst="rect">
            <a:avLst/>
          </a:prstGeom>
          <a:solidFill>
            <a:srgbClr val="FFC000">
              <a:alpha val="15000"/>
            </a:srgbClr>
          </a:solidFill>
        </p:spPr>
        <p:txBody>
          <a:bodyPr wrap="square" rtlCol="0">
            <a:spAutoFit/>
          </a:bodyPr>
          <a:lstStyle/>
          <a:p>
            <a:pPr algn="ctr">
              <a:spcBef>
                <a:spcPts val="1125"/>
              </a:spcBef>
              <a:spcAft>
                <a:spcPts val="0"/>
              </a:spcAft>
            </a:pPr>
            <a:r>
              <a:rPr lang="it-IT" sz="4000" b="1" dirty="0">
                <a:solidFill>
                  <a:schemeClr val="bg1"/>
                </a:solidFill>
                <a:effectLst/>
                <a:latin typeface="Times New Roman" panose="02020603050405020304" pitchFamily="18" charset="0"/>
                <a:ea typeface="Times New Roman" panose="02020603050405020304" pitchFamily="18" charset="0"/>
              </a:rPr>
              <a:t>Chi è scelto da Dio, da Cristo Gesù, nello Spirito Santo, si deve lasciare scegliere. Chi è chiamato si deve lasciare chiamare. Chi è amato si deve lasciare amare.</a:t>
            </a:r>
          </a:p>
        </p:txBody>
      </p:sp>
    </p:spTree>
    <p:extLst>
      <p:ext uri="{BB962C8B-B14F-4D97-AF65-F5344CB8AC3E}">
        <p14:creationId xmlns:p14="http://schemas.microsoft.com/office/powerpoint/2010/main" val="11645491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3D6C4529-9195-41E6-93EA-5BFE24639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309230" cy="6858000"/>
          </a:xfrm>
          <a:prstGeom prst="rect">
            <a:avLst/>
          </a:prstGeom>
        </p:spPr>
      </p:pic>
      <p:sp>
        <p:nvSpPr>
          <p:cNvPr id="4" name="CasellaDiTesto 3">
            <a:extLst>
              <a:ext uri="{FF2B5EF4-FFF2-40B4-BE49-F238E27FC236}">
                <a16:creationId xmlns:a16="http://schemas.microsoft.com/office/drawing/2014/main" id="{54368274-9120-4689-A0B7-03B11BDF2295}"/>
              </a:ext>
            </a:extLst>
          </p:cNvPr>
          <p:cNvSpPr txBox="1"/>
          <p:nvPr/>
        </p:nvSpPr>
        <p:spPr>
          <a:xfrm>
            <a:off x="731520" y="211015"/>
            <a:ext cx="11296357" cy="1323439"/>
          </a:xfrm>
          <a:prstGeom prst="rect">
            <a:avLst/>
          </a:prstGeom>
          <a:noFill/>
        </p:spPr>
        <p:txBody>
          <a:bodyPr wrap="square" rtlCol="0">
            <a:spAutoFit/>
          </a:bodyPr>
          <a:lstStyle/>
          <a:p>
            <a:pPr algn="ctr"/>
            <a:r>
              <a:rPr lang="it-IT" sz="4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È questa la grande contraddizione del mondo religioso attuale </a:t>
            </a:r>
            <a:endParaRPr lang="it-IT" sz="4000" b="1" dirty="0">
              <a:solidFill>
                <a:schemeClr val="bg1"/>
              </a:solidFill>
              <a:effectLst>
                <a:outerShdw blurRad="38100" dist="38100" dir="2700000" algn="tl">
                  <a:srgbClr val="000000">
                    <a:alpha val="43137"/>
                  </a:srgbClr>
                </a:outerShdw>
              </a:effectLst>
            </a:endParaRPr>
          </a:p>
        </p:txBody>
      </p:sp>
      <p:sp>
        <p:nvSpPr>
          <p:cNvPr id="5" name="CasellaDiTesto 4">
            <a:extLst>
              <a:ext uri="{FF2B5EF4-FFF2-40B4-BE49-F238E27FC236}">
                <a16:creationId xmlns:a16="http://schemas.microsoft.com/office/drawing/2014/main" id="{D0E7EDAE-2461-4261-863C-FF6A9525C3C2}"/>
              </a:ext>
            </a:extLst>
          </p:cNvPr>
          <p:cNvSpPr txBox="1"/>
          <p:nvPr/>
        </p:nvSpPr>
        <p:spPr>
          <a:xfrm>
            <a:off x="314178" y="4611231"/>
            <a:ext cx="11563643" cy="2246769"/>
          </a:xfrm>
          <a:prstGeom prst="rect">
            <a:avLst/>
          </a:prstGeom>
          <a:solidFill>
            <a:schemeClr val="accent3">
              <a:lumMod val="75000"/>
              <a:alpha val="27000"/>
            </a:schemeClr>
          </a:solidFill>
        </p:spPr>
        <p:txBody>
          <a:bodyPr wrap="square" rtlCol="0">
            <a:spAutoFit/>
          </a:bodyPr>
          <a:lstStyle/>
          <a:p>
            <a:pPr algn="ctr">
              <a:spcBef>
                <a:spcPts val="1125"/>
              </a:spcBef>
              <a:spcAft>
                <a:spcPts val="0"/>
              </a:spcAft>
            </a:pPr>
            <a:r>
              <a:rPr lang="it-IT" sz="2800" b="1" dirty="0">
                <a:solidFill>
                  <a:schemeClr val="bg1"/>
                </a:solidFill>
                <a:effectLst/>
                <a:latin typeface="Times New Roman" panose="02020603050405020304" pitchFamily="18" charset="0"/>
                <a:ea typeface="Times New Roman" panose="02020603050405020304" pitchFamily="18" charset="0"/>
              </a:rPr>
              <a:t>Ci si rifiuta oggi di lasciarci scegliere da Dio e da Cristo e si insegna che il Paradiso, che è il frutto della scelta di Dio e della risposta dell'uomo, è per tutti, per chi si è lasciato scegliere ed ha consumato la sua vita nell'amore e per chi non si è lasciato scegliere ed ha sciupato i suoi giorni nell'egoismo e nella chiusura alla verità e alla grazia.</a:t>
            </a:r>
          </a:p>
        </p:txBody>
      </p:sp>
    </p:spTree>
    <p:extLst>
      <p:ext uri="{BB962C8B-B14F-4D97-AF65-F5344CB8AC3E}">
        <p14:creationId xmlns:p14="http://schemas.microsoft.com/office/powerpoint/2010/main" val="58795701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iterate type="wd">
                                    <p:tmPct val="10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E204CDC-EC3B-4CA9-B861-2016DB721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019778"/>
          </a:xfrm>
          <a:prstGeom prst="rect">
            <a:avLst/>
          </a:prstGeom>
        </p:spPr>
      </p:pic>
      <p:sp>
        <p:nvSpPr>
          <p:cNvPr id="5" name="Rettangolo 4">
            <a:extLst>
              <a:ext uri="{FF2B5EF4-FFF2-40B4-BE49-F238E27FC236}">
                <a16:creationId xmlns:a16="http://schemas.microsoft.com/office/drawing/2014/main" id="{D53ACA6E-C2AC-44D7-8068-EE18276343AC}"/>
              </a:ext>
            </a:extLst>
          </p:cNvPr>
          <p:cNvSpPr/>
          <p:nvPr/>
        </p:nvSpPr>
        <p:spPr>
          <a:xfrm>
            <a:off x="6635261" y="237928"/>
            <a:ext cx="5298831" cy="1754326"/>
          </a:xfrm>
          <a:prstGeom prst="rect">
            <a:avLst/>
          </a:prstGeom>
          <a:noFill/>
        </p:spPr>
        <p:txBody>
          <a:bodyPr wrap="square" lIns="91440" tIns="45720" rIns="91440" bIns="45720">
            <a:spAutoFit/>
          </a:bodyPr>
          <a:lstStyle/>
          <a:p>
            <a:pPr algn="ctr"/>
            <a:r>
              <a:rPr lang="it-IT"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Oggi viviamo una grande guerra di ignoranza</a:t>
            </a:r>
          </a:p>
        </p:txBody>
      </p:sp>
      <p:sp>
        <p:nvSpPr>
          <p:cNvPr id="6" name="CasellaDiTesto 5">
            <a:extLst>
              <a:ext uri="{FF2B5EF4-FFF2-40B4-BE49-F238E27FC236}">
                <a16:creationId xmlns:a16="http://schemas.microsoft.com/office/drawing/2014/main" id="{CA08B49D-B06C-4B63-BEF4-08F3E7F47261}"/>
              </a:ext>
            </a:extLst>
          </p:cNvPr>
          <p:cNvSpPr txBox="1"/>
          <p:nvPr/>
        </p:nvSpPr>
        <p:spPr>
          <a:xfrm>
            <a:off x="257907" y="5296633"/>
            <a:ext cx="11676185" cy="1323439"/>
          </a:xfrm>
          <a:prstGeom prst="rect">
            <a:avLst/>
          </a:prstGeom>
          <a:noFill/>
        </p:spPr>
        <p:txBody>
          <a:bodyPr wrap="square" rtlCol="0">
            <a:spAutoFit/>
          </a:bodyPr>
          <a:lstStyle/>
          <a:p>
            <a:pPr algn="ctr"/>
            <a:r>
              <a:rPr lang="it-IT" sz="40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Non conosciamo Dio secondo verità. Lo conosciamo secondo menzogna e falsità</a:t>
            </a:r>
            <a:endParaRPr lang="it-IT" sz="4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037474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8)">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iterate type="wd">
                                    <p:tmPct val="10000"/>
                                  </p:iterate>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0D58107-13CD-4E55-84FE-E05A36A944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516" y="312323"/>
            <a:ext cx="3818520" cy="2961933"/>
          </a:xfrm>
          <a:prstGeom prst="rect">
            <a:avLst/>
          </a:prstGeom>
        </p:spPr>
      </p:pic>
      <p:pic>
        <p:nvPicPr>
          <p:cNvPr id="5" name="Immagine 4">
            <a:extLst>
              <a:ext uri="{FF2B5EF4-FFF2-40B4-BE49-F238E27FC236}">
                <a16:creationId xmlns:a16="http://schemas.microsoft.com/office/drawing/2014/main" id="{56031B31-04BE-4B0B-8C7B-A1B8B30F39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533433"/>
            <a:ext cx="5076825" cy="2857500"/>
          </a:xfrm>
          <a:prstGeom prst="rect">
            <a:avLst/>
          </a:prstGeom>
          <a:ln w="228600" cap="sq" cmpd="thickThin">
            <a:solidFill>
              <a:schemeClr val="accent2">
                <a:lumMod val="75000"/>
              </a:schemeClr>
            </a:solidFill>
            <a:prstDash val="solid"/>
            <a:miter lim="800000"/>
          </a:ln>
          <a:effectLst>
            <a:innerShdw blurRad="76200">
              <a:srgbClr val="000000"/>
            </a:innerShdw>
          </a:effectLst>
        </p:spPr>
      </p:pic>
      <p:sp>
        <p:nvSpPr>
          <p:cNvPr id="6" name="CasellaDiTesto 5">
            <a:extLst>
              <a:ext uri="{FF2B5EF4-FFF2-40B4-BE49-F238E27FC236}">
                <a16:creationId xmlns:a16="http://schemas.microsoft.com/office/drawing/2014/main" id="{46D989AA-B7D2-4D87-AE92-346384D2ABB8}"/>
              </a:ext>
            </a:extLst>
          </p:cNvPr>
          <p:cNvSpPr txBox="1"/>
          <p:nvPr/>
        </p:nvSpPr>
        <p:spPr>
          <a:xfrm>
            <a:off x="5387728" y="467067"/>
            <a:ext cx="6288455" cy="2554545"/>
          </a:xfrm>
          <a:prstGeom prst="rect">
            <a:avLst/>
          </a:prstGeom>
          <a:noFill/>
          <a:ln>
            <a:solidFill>
              <a:schemeClr val="accent5"/>
            </a:solidFill>
          </a:ln>
        </p:spPr>
        <p:txBody>
          <a:bodyPr wrap="square" rtlCol="0">
            <a:spAutoFit/>
          </a:bodyPr>
          <a:lstStyle/>
          <a:p>
            <a:r>
              <a:rPr lang="it-IT" sz="3200" b="1" dirty="0">
                <a:solidFill>
                  <a:srgbClr val="0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Dall'ignoranza di Dio nasce un uomo falso, arrogante, prepotente, guerrafondaio, litigioso, pieno di odio e di astio, idolatra e menzognero, bugiardo e accidioso</a:t>
            </a:r>
            <a:endParaRPr lang="it-IT" sz="3200" b="1" dirty="0">
              <a:effectLst>
                <a:outerShdw blurRad="38100" dist="38100" dir="2700000" algn="tl">
                  <a:srgbClr val="000000">
                    <a:alpha val="43137"/>
                  </a:srgbClr>
                </a:outerShdw>
              </a:effectLst>
            </a:endParaRPr>
          </a:p>
        </p:txBody>
      </p:sp>
      <p:pic>
        <p:nvPicPr>
          <p:cNvPr id="8" name="Immagine 7">
            <a:extLst>
              <a:ext uri="{FF2B5EF4-FFF2-40B4-BE49-F238E27FC236}">
                <a16:creationId xmlns:a16="http://schemas.microsoft.com/office/drawing/2014/main" id="{5E28006D-216D-42ED-B3D1-1512CC582E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4227" y="3533433"/>
            <a:ext cx="3818520" cy="311209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05888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7D9FB55-9AB5-4965-A3A2-AE3CE4AE19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 y="0"/>
            <a:ext cx="12374880" cy="6963456"/>
          </a:xfrm>
          <a:prstGeom prst="rect">
            <a:avLst/>
          </a:prstGeom>
        </p:spPr>
      </p:pic>
      <p:pic>
        <p:nvPicPr>
          <p:cNvPr id="6" name="Immagine 5">
            <a:extLst>
              <a:ext uri="{FF2B5EF4-FFF2-40B4-BE49-F238E27FC236}">
                <a16:creationId xmlns:a16="http://schemas.microsoft.com/office/drawing/2014/main" id="{F52A7878-8334-4F60-891C-570064C4B5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8336"/>
            <a:ext cx="4957176" cy="3254163"/>
          </a:xfrm>
          <a:prstGeom prst="rect">
            <a:avLst/>
          </a:prstGeom>
          <a:effectLst>
            <a:softEdge rad="635000"/>
          </a:effectLst>
        </p:spPr>
      </p:pic>
      <p:sp>
        <p:nvSpPr>
          <p:cNvPr id="7" name="CasellaDiTesto 6">
            <a:extLst>
              <a:ext uri="{FF2B5EF4-FFF2-40B4-BE49-F238E27FC236}">
                <a16:creationId xmlns:a16="http://schemas.microsoft.com/office/drawing/2014/main" id="{7B14E964-DD53-4C92-A61F-198066EDF78C}"/>
              </a:ext>
            </a:extLst>
          </p:cNvPr>
          <p:cNvSpPr txBox="1"/>
          <p:nvPr/>
        </p:nvSpPr>
        <p:spPr>
          <a:xfrm>
            <a:off x="4957176" y="105456"/>
            <a:ext cx="6901889" cy="4490973"/>
          </a:xfrm>
          <a:prstGeom prst="rect">
            <a:avLst/>
          </a:prstGeom>
          <a:noFill/>
        </p:spPr>
        <p:txBody>
          <a:bodyPr wrap="square" rtlCol="0">
            <a:spAutoFit/>
          </a:bodyPr>
          <a:lstStyle/>
          <a:p>
            <a:pPr>
              <a:spcBef>
                <a:spcPts val="1125"/>
              </a:spcBef>
              <a:spcAft>
                <a:spcPts val="0"/>
              </a:spcAft>
            </a:pPr>
            <a:r>
              <a:rPr lang="it-IT" sz="4000" dirty="0">
                <a:solidFill>
                  <a:srgbClr val="000000"/>
                </a:solidFill>
                <a:effectLst/>
                <a:latin typeface="Times New Roman" panose="02020603050405020304" pitchFamily="18" charset="0"/>
                <a:ea typeface="Times New Roman" panose="02020603050405020304" pitchFamily="18" charset="0"/>
              </a:rPr>
              <a:t>Dalla vera conoscenza di Dio</a:t>
            </a:r>
          </a:p>
          <a:p>
            <a:pPr>
              <a:spcBef>
                <a:spcPts val="1125"/>
              </a:spcBef>
              <a:spcAft>
                <a:spcPts val="0"/>
              </a:spcAft>
            </a:pPr>
            <a:r>
              <a:rPr lang="it-IT" sz="4000" dirty="0">
                <a:solidFill>
                  <a:srgbClr val="000000"/>
                </a:solidFill>
                <a:effectLst/>
                <a:latin typeface="Times New Roman" panose="02020603050405020304" pitchFamily="18" charset="0"/>
                <a:ea typeface="Times New Roman" panose="02020603050405020304" pitchFamily="18" charset="0"/>
              </a:rPr>
              <a:t> nasce l'uomo nuovo, tutto</a:t>
            </a:r>
          </a:p>
          <a:p>
            <a:pPr>
              <a:spcBef>
                <a:spcPts val="1125"/>
              </a:spcBef>
              <a:spcAft>
                <a:spcPts val="0"/>
              </a:spcAft>
            </a:pPr>
            <a:r>
              <a:rPr lang="it-IT" sz="4000" dirty="0">
                <a:solidFill>
                  <a:srgbClr val="000000"/>
                </a:solidFill>
                <a:effectLst/>
                <a:latin typeface="Times New Roman" panose="02020603050405020304" pitchFamily="18" charset="0"/>
                <a:ea typeface="Times New Roman" panose="02020603050405020304" pitchFamily="18" charset="0"/>
              </a:rPr>
              <a:t> pervaso di carità,            bontà,</a:t>
            </a:r>
          </a:p>
          <a:p>
            <a:pPr>
              <a:spcBef>
                <a:spcPts val="1125"/>
              </a:spcBef>
              <a:spcAft>
                <a:spcPts val="0"/>
              </a:spcAft>
            </a:pPr>
            <a:endParaRPr lang="it-IT" sz="4000" dirty="0">
              <a:solidFill>
                <a:srgbClr val="000000"/>
              </a:solidFill>
              <a:effectLst/>
              <a:latin typeface="Times New Roman" panose="02020603050405020304" pitchFamily="18" charset="0"/>
              <a:ea typeface="Times New Roman" panose="02020603050405020304" pitchFamily="18" charset="0"/>
            </a:endParaRPr>
          </a:p>
          <a:p>
            <a:pPr>
              <a:spcBef>
                <a:spcPts val="1125"/>
              </a:spcBef>
              <a:spcAft>
                <a:spcPts val="0"/>
              </a:spcAft>
            </a:pPr>
            <a:r>
              <a:rPr lang="it-IT" sz="4000" dirty="0">
                <a:solidFill>
                  <a:srgbClr val="000000"/>
                </a:solidFill>
                <a:effectLst/>
                <a:latin typeface="Times New Roman" panose="02020603050405020304" pitchFamily="18" charset="0"/>
                <a:ea typeface="Times New Roman" panose="02020603050405020304" pitchFamily="18" charset="0"/>
              </a:rPr>
              <a:t> misericordia,         compassione, </a:t>
            </a:r>
          </a:p>
          <a:p>
            <a:pPr>
              <a:spcBef>
                <a:spcPts val="1125"/>
              </a:spcBef>
              <a:spcAft>
                <a:spcPts val="0"/>
              </a:spcAft>
            </a:pPr>
            <a:r>
              <a:rPr lang="it-IT" sz="4000" dirty="0">
                <a:solidFill>
                  <a:srgbClr val="000000"/>
                </a:solidFill>
                <a:effectLst/>
                <a:latin typeface="Times New Roman" panose="02020603050405020304" pitchFamily="18" charset="0"/>
                <a:ea typeface="Times New Roman" panose="02020603050405020304" pitchFamily="18" charset="0"/>
              </a:rPr>
              <a:t>perdono,                 santità.</a:t>
            </a:r>
            <a:endParaRPr lang="it-IT"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816441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6F6A3A8D-B487-4D7F-99A9-4013702E96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75" y="182881"/>
            <a:ext cx="2514842" cy="38528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tangolo 3">
            <a:extLst>
              <a:ext uri="{FF2B5EF4-FFF2-40B4-BE49-F238E27FC236}">
                <a16:creationId xmlns:a16="http://schemas.microsoft.com/office/drawing/2014/main" id="{CE473B14-2340-424E-8C88-A8ACC3AF2138}"/>
              </a:ext>
            </a:extLst>
          </p:cNvPr>
          <p:cNvSpPr/>
          <p:nvPr/>
        </p:nvSpPr>
        <p:spPr>
          <a:xfrm>
            <a:off x="1123034" y="1561448"/>
            <a:ext cx="1308371" cy="646331"/>
          </a:xfrm>
          <a:prstGeom prst="rect">
            <a:avLst/>
          </a:prstGeom>
          <a:noFill/>
        </p:spPr>
        <p:txBody>
          <a:bodyPr wrap="none" lIns="91440" tIns="45720" rIns="91440" bIns="45720">
            <a:spAutoFit/>
          </a:bodyPr>
          <a:lstStyle/>
          <a:p>
            <a:pPr algn="ctr"/>
            <a:r>
              <a:rPr lang="it-IT"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 </a:t>
            </a:r>
            <a:r>
              <a:rPr lang="it-IT"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46</a:t>
            </a:r>
          </a:p>
        </p:txBody>
      </p:sp>
      <p:sp>
        <p:nvSpPr>
          <p:cNvPr id="5" name="Rettangolo 4">
            <a:extLst>
              <a:ext uri="{FF2B5EF4-FFF2-40B4-BE49-F238E27FC236}">
                <a16:creationId xmlns:a16="http://schemas.microsoft.com/office/drawing/2014/main" id="{E8C5074F-0F12-4617-B30A-3E40A8BBDB72}"/>
              </a:ext>
            </a:extLst>
          </p:cNvPr>
          <p:cNvSpPr/>
          <p:nvPr/>
        </p:nvSpPr>
        <p:spPr>
          <a:xfrm>
            <a:off x="3516924" y="105475"/>
            <a:ext cx="5432898" cy="707886"/>
          </a:xfrm>
          <a:prstGeom prst="rect">
            <a:avLst/>
          </a:prstGeom>
          <a:noFill/>
        </p:spPr>
        <p:txBody>
          <a:bodyPr wrap="none" lIns="91440" tIns="45720" rIns="91440" bIns="45720">
            <a:spAutoFit/>
          </a:bodyPr>
          <a:lstStyle/>
          <a:p>
            <a:pPr algn="ctr"/>
            <a:r>
              <a:rPr lang="it-IT"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La parola della Chiesa</a:t>
            </a:r>
          </a:p>
        </p:txBody>
      </p:sp>
      <p:sp>
        <p:nvSpPr>
          <p:cNvPr id="6" name="CasellaDiTesto 5">
            <a:extLst>
              <a:ext uri="{FF2B5EF4-FFF2-40B4-BE49-F238E27FC236}">
                <a16:creationId xmlns:a16="http://schemas.microsoft.com/office/drawing/2014/main" id="{DC766DF1-CE56-4E98-A4A4-0ABEA47359E7}"/>
              </a:ext>
            </a:extLst>
          </p:cNvPr>
          <p:cNvSpPr txBox="1"/>
          <p:nvPr/>
        </p:nvSpPr>
        <p:spPr>
          <a:xfrm>
            <a:off x="2515811" y="993674"/>
            <a:ext cx="9413592" cy="2554545"/>
          </a:xfrm>
          <a:prstGeom prst="rect">
            <a:avLst/>
          </a:prstGeom>
          <a:noFill/>
        </p:spPr>
        <p:txBody>
          <a:bodyPr wrap="square" rtlCol="0">
            <a:spAutoFit/>
          </a:bodyPr>
          <a:lstStyle/>
          <a:p>
            <a:pPr algn="ctr"/>
            <a:r>
              <a:rPr lang="it-IT" sz="3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Tutti infine abbiano ben chiaro che la professione dei consigli evangelici, quantunque comporti la rinunzia di beni certamente molto apprezzabili, non si oppone al vero progresso della persona umana, ma al contrario per sua natura le è di grandissimo profitto</a:t>
            </a:r>
            <a:endParaRPr lang="it-IT" sz="3200" dirty="0"/>
          </a:p>
        </p:txBody>
      </p:sp>
      <p:pic>
        <p:nvPicPr>
          <p:cNvPr id="10" name="Immagine 9">
            <a:extLst>
              <a:ext uri="{FF2B5EF4-FFF2-40B4-BE49-F238E27FC236}">
                <a16:creationId xmlns:a16="http://schemas.microsoft.com/office/drawing/2014/main" id="{79E18597-4E72-45F3-BFF9-FDC74583C5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770" y="3334134"/>
            <a:ext cx="9413592" cy="3924836"/>
          </a:xfrm>
          <a:prstGeom prst="rect">
            <a:avLst/>
          </a:prstGeom>
          <a:effectLst>
            <a:softEdge rad="635000"/>
          </a:effectLst>
        </p:spPr>
      </p:pic>
      <p:pic>
        <p:nvPicPr>
          <p:cNvPr id="11" name="Immagine 10">
            <a:extLst>
              <a:ext uri="{FF2B5EF4-FFF2-40B4-BE49-F238E27FC236}">
                <a16:creationId xmlns:a16="http://schemas.microsoft.com/office/drawing/2014/main" id="{1039F6B1-F411-40A3-9B9A-5D6D489EE6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2446" y="3505670"/>
            <a:ext cx="5671363" cy="3246855"/>
          </a:xfrm>
          <a:prstGeom prst="rect">
            <a:avLst/>
          </a:prstGeom>
          <a:effectLst>
            <a:softEdge rad="317500"/>
          </a:effectLst>
        </p:spPr>
      </p:pic>
    </p:spTree>
    <p:extLst>
      <p:ext uri="{BB962C8B-B14F-4D97-AF65-F5344CB8AC3E}">
        <p14:creationId xmlns:p14="http://schemas.microsoft.com/office/powerpoint/2010/main" val="15574885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24AA7BF-56E1-477B-B94E-DE08888CA4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247" y="385397"/>
            <a:ext cx="2385411" cy="3654554"/>
          </a:xfrm>
          <a:prstGeom prst="rect">
            <a:avLst/>
          </a:prstGeom>
          <a:ln>
            <a:noFill/>
          </a:ln>
          <a:effectLst>
            <a:outerShdw blurRad="292100" dist="139700" dir="2700000" algn="tl" rotWithShape="0">
              <a:srgbClr val="333333">
                <a:alpha val="65000"/>
              </a:srgbClr>
            </a:outerShdw>
          </a:effectLst>
        </p:spPr>
      </p:pic>
      <p:sp>
        <p:nvSpPr>
          <p:cNvPr id="4" name="Rettangolo 3">
            <a:extLst>
              <a:ext uri="{FF2B5EF4-FFF2-40B4-BE49-F238E27FC236}">
                <a16:creationId xmlns:a16="http://schemas.microsoft.com/office/drawing/2014/main" id="{463F1B3F-18A1-4729-A0AB-68C6AEBD6C6F}"/>
              </a:ext>
            </a:extLst>
          </p:cNvPr>
          <p:cNvSpPr/>
          <p:nvPr/>
        </p:nvSpPr>
        <p:spPr>
          <a:xfrm>
            <a:off x="1080831" y="1674106"/>
            <a:ext cx="1308371" cy="646331"/>
          </a:xfrm>
          <a:prstGeom prst="rect">
            <a:avLst/>
          </a:prstGeom>
          <a:noFill/>
        </p:spPr>
        <p:txBody>
          <a:bodyPr wrap="none" lIns="91440" tIns="45720" rIns="91440" bIns="45720">
            <a:spAutoFit/>
          </a:bodyPr>
          <a:lstStyle/>
          <a:p>
            <a:pPr algn="ctr"/>
            <a:r>
              <a:rPr lang="it-IT"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 </a:t>
            </a:r>
            <a:r>
              <a:rPr lang="it-IT"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46</a:t>
            </a:r>
          </a:p>
        </p:txBody>
      </p:sp>
      <p:sp>
        <p:nvSpPr>
          <p:cNvPr id="5" name="CasellaDiTesto 4">
            <a:extLst>
              <a:ext uri="{FF2B5EF4-FFF2-40B4-BE49-F238E27FC236}">
                <a16:creationId xmlns:a16="http://schemas.microsoft.com/office/drawing/2014/main" id="{26679F5E-7D0F-4140-B42F-5E7294BCA5D6}"/>
              </a:ext>
            </a:extLst>
          </p:cNvPr>
          <p:cNvSpPr txBox="1"/>
          <p:nvPr/>
        </p:nvSpPr>
        <p:spPr>
          <a:xfrm>
            <a:off x="2771337" y="385397"/>
            <a:ext cx="9420663" cy="3539430"/>
          </a:xfrm>
          <a:prstGeom prst="rect">
            <a:avLst/>
          </a:prstGeom>
          <a:noFill/>
        </p:spPr>
        <p:txBody>
          <a:bodyPr wrap="square" rtlCol="0">
            <a:spAutoFit/>
          </a:bodyPr>
          <a:lstStyle/>
          <a:p>
            <a:pPr algn="ctr"/>
            <a:r>
              <a:rPr lang="it-IT"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Infatti i consigli, volontariamente abbracciati secondo la personale vocazione di ognuno, contribuiscono considerevolmente alla purificazione del cuore e alla libertà spirituale, stimolano in permanenza il fervore della carità e soprattutto come è comprovato dall'esempio di tanti santi fondatori, sono capaci di assicurare al cristiano una conformità più grande col genere di vita verginale e povera che Cristo Signore si scelse per sé e che la vergine Madre sua abbracciò</a:t>
            </a:r>
            <a:endParaRPr lang="it-IT" sz="2800" dirty="0"/>
          </a:p>
        </p:txBody>
      </p:sp>
      <p:pic>
        <p:nvPicPr>
          <p:cNvPr id="7" name="Immagine 6">
            <a:extLst>
              <a:ext uri="{FF2B5EF4-FFF2-40B4-BE49-F238E27FC236}">
                <a16:creationId xmlns:a16="http://schemas.microsoft.com/office/drawing/2014/main" id="{60F4136C-AAB4-4B7D-B0C9-D74589B9C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127" y="4131652"/>
            <a:ext cx="3810000" cy="2533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Immagine 8">
            <a:extLst>
              <a:ext uri="{FF2B5EF4-FFF2-40B4-BE49-F238E27FC236}">
                <a16:creationId xmlns:a16="http://schemas.microsoft.com/office/drawing/2014/main" id="{1F72F881-9049-4266-A1C4-93BB952E80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8536" y="4035303"/>
            <a:ext cx="3831624" cy="2726348"/>
          </a:xfrm>
          <a:prstGeom prst="rect">
            <a:avLst/>
          </a:prstGeom>
          <a:ln>
            <a:noFill/>
          </a:ln>
          <a:effectLst>
            <a:softEdge rad="112500"/>
          </a:effectLst>
        </p:spPr>
      </p:pic>
    </p:spTree>
    <p:extLst>
      <p:ext uri="{BB962C8B-B14F-4D97-AF65-F5344CB8AC3E}">
        <p14:creationId xmlns:p14="http://schemas.microsoft.com/office/powerpoint/2010/main" val="40701832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EB3C335-2887-465F-8154-8EBDAD154E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247" y="220072"/>
            <a:ext cx="2526090" cy="3870080"/>
          </a:xfrm>
          <a:prstGeom prst="rect">
            <a:avLst/>
          </a:prstGeom>
          <a:ln>
            <a:noFill/>
          </a:ln>
          <a:effectLst>
            <a:outerShdw blurRad="292100" dist="139700" dir="2700000" algn="tl" rotWithShape="0">
              <a:srgbClr val="333333">
                <a:alpha val="65000"/>
              </a:srgbClr>
            </a:outerShdw>
          </a:effectLst>
        </p:spPr>
      </p:pic>
      <p:sp>
        <p:nvSpPr>
          <p:cNvPr id="4" name="Rettangolo 3">
            <a:extLst>
              <a:ext uri="{FF2B5EF4-FFF2-40B4-BE49-F238E27FC236}">
                <a16:creationId xmlns:a16="http://schemas.microsoft.com/office/drawing/2014/main" id="{5364767E-906E-4EDE-9CFA-61782CB3C35A}"/>
              </a:ext>
            </a:extLst>
          </p:cNvPr>
          <p:cNvSpPr/>
          <p:nvPr/>
        </p:nvSpPr>
        <p:spPr>
          <a:xfrm>
            <a:off x="1080831" y="1674106"/>
            <a:ext cx="1308371" cy="646331"/>
          </a:xfrm>
          <a:prstGeom prst="rect">
            <a:avLst/>
          </a:prstGeom>
          <a:noFill/>
        </p:spPr>
        <p:txBody>
          <a:bodyPr wrap="none" lIns="91440" tIns="45720" rIns="91440" bIns="45720">
            <a:spAutoFit/>
          </a:bodyPr>
          <a:lstStyle/>
          <a:p>
            <a:pPr algn="ctr"/>
            <a:r>
              <a:rPr lang="it-IT" sz="3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n. </a:t>
            </a:r>
            <a:r>
              <a:rPr lang="it-IT"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46</a:t>
            </a:r>
          </a:p>
        </p:txBody>
      </p:sp>
      <p:sp>
        <p:nvSpPr>
          <p:cNvPr id="5" name="CasellaDiTesto 4">
            <a:extLst>
              <a:ext uri="{FF2B5EF4-FFF2-40B4-BE49-F238E27FC236}">
                <a16:creationId xmlns:a16="http://schemas.microsoft.com/office/drawing/2014/main" id="{F4EEA402-9CA1-4638-A266-104F0BCF4EB6}"/>
              </a:ext>
            </a:extLst>
          </p:cNvPr>
          <p:cNvSpPr txBox="1"/>
          <p:nvPr/>
        </p:nvSpPr>
        <p:spPr>
          <a:xfrm>
            <a:off x="2897946" y="385397"/>
            <a:ext cx="9048807" cy="3539430"/>
          </a:xfrm>
          <a:prstGeom prst="rect">
            <a:avLst/>
          </a:prstGeom>
          <a:noFill/>
        </p:spPr>
        <p:txBody>
          <a:bodyPr wrap="square" rtlCol="0">
            <a:spAutoFit/>
          </a:bodyPr>
          <a:lstStyle/>
          <a:p>
            <a:pPr algn="ctr">
              <a:spcAft>
                <a:spcPts val="750"/>
              </a:spcAft>
            </a:pPr>
            <a:r>
              <a:rPr lang="it-IT" sz="2800" dirty="0">
                <a:solidFill>
                  <a:srgbClr val="000000"/>
                </a:solidFill>
                <a:effectLst/>
                <a:latin typeface="Times New Roman" panose="02020603050405020304" pitchFamily="18" charset="0"/>
                <a:ea typeface="Times New Roman" panose="02020603050405020304" pitchFamily="18" charset="0"/>
              </a:rPr>
              <a:t>Né pensi alcuno che i religiosi con la loro consacrazione diventino estranei agli uomini o inutili nella città terrestre. Poiché, se anche talora non sono direttamente presenti a fianco dei loro contemporanei, li tengono tuttavia presenti in modo più profondo con la tenerezza di Cristo, e con essi collaborano spiritualmente, affinché la edificazione della città terrena sia sempre fondata nel Signore, e a lui diretta, né avvenga che lavorino invano quelli che la stanno edificando.</a:t>
            </a:r>
            <a:endParaRPr lang="it-IT" sz="2800" dirty="0">
              <a:effectLst/>
              <a:latin typeface="Times New Roman" panose="02020603050405020304" pitchFamily="18" charset="0"/>
              <a:ea typeface="Times New Roman" panose="02020603050405020304" pitchFamily="18" charset="0"/>
            </a:endParaRPr>
          </a:p>
        </p:txBody>
      </p:sp>
      <p:pic>
        <p:nvPicPr>
          <p:cNvPr id="7" name="Immagine 6">
            <a:extLst>
              <a:ext uri="{FF2B5EF4-FFF2-40B4-BE49-F238E27FC236}">
                <a16:creationId xmlns:a16="http://schemas.microsoft.com/office/drawing/2014/main" id="{71BEB7CA-C2A6-49E6-856A-CBCB750688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773" y="3924827"/>
            <a:ext cx="6260123" cy="2665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Immagine 8">
            <a:extLst>
              <a:ext uri="{FF2B5EF4-FFF2-40B4-BE49-F238E27FC236}">
                <a16:creationId xmlns:a16="http://schemas.microsoft.com/office/drawing/2014/main" id="{4635DF4C-D07C-4485-962E-36B5B90780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511" y="4398527"/>
            <a:ext cx="3981157" cy="2239401"/>
          </a:xfrm>
          <a:prstGeom prst="rect">
            <a:avLst/>
          </a:prstGeom>
        </p:spPr>
      </p:pic>
    </p:spTree>
    <p:extLst>
      <p:ext uri="{BB962C8B-B14F-4D97-AF65-F5344CB8AC3E}">
        <p14:creationId xmlns:p14="http://schemas.microsoft.com/office/powerpoint/2010/main" val="11765145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6EF39B8-00B2-4214-B29C-53E5E2888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78" y="528124"/>
            <a:ext cx="2885921" cy="3238500"/>
          </a:xfrm>
          <a:prstGeom prst="rect">
            <a:avLst/>
          </a:prstGeom>
          <a:ln w="228600" cap="sq" cmpd="thickThin">
            <a:solidFill>
              <a:schemeClr val="accent4"/>
            </a:solidFill>
            <a:prstDash val="solid"/>
            <a:miter lim="800000"/>
          </a:ln>
          <a:effectLst>
            <a:innerShdw blurRad="76200">
              <a:srgbClr val="000000"/>
            </a:innerShdw>
          </a:effectLst>
        </p:spPr>
      </p:pic>
      <p:sp>
        <p:nvSpPr>
          <p:cNvPr id="6" name="Rettangolo 5">
            <a:extLst>
              <a:ext uri="{FF2B5EF4-FFF2-40B4-BE49-F238E27FC236}">
                <a16:creationId xmlns:a16="http://schemas.microsoft.com/office/drawing/2014/main" id="{063F07B0-F573-48AE-BD2E-8051CA8753D5}"/>
              </a:ext>
            </a:extLst>
          </p:cNvPr>
          <p:cNvSpPr/>
          <p:nvPr/>
        </p:nvSpPr>
        <p:spPr>
          <a:xfrm>
            <a:off x="1073540" y="3429000"/>
            <a:ext cx="1428596" cy="584775"/>
          </a:xfrm>
          <a:prstGeom prst="rect">
            <a:avLst/>
          </a:prstGeom>
          <a:noFill/>
        </p:spPr>
        <p:txBody>
          <a:bodyPr wrap="none" lIns="91440" tIns="45720" rIns="91440" bIns="45720">
            <a:spAutoFit/>
          </a:bodyPr>
          <a:lstStyle/>
          <a:p>
            <a:pPr algn="ctr"/>
            <a:r>
              <a:rPr lang="it-IT" sz="3200" b="1" cap="none" spc="0" dirty="0">
                <a:ln w="9525">
                  <a:solidFill>
                    <a:schemeClr val="bg1"/>
                  </a:solidFill>
                  <a:prstDash val="solid"/>
                </a:ln>
                <a:solidFill>
                  <a:schemeClr val="tx1"/>
                </a:solidFill>
              </a:rPr>
              <a:t>n 2 -3 </a:t>
            </a:r>
          </a:p>
        </p:txBody>
      </p:sp>
      <p:sp>
        <p:nvSpPr>
          <p:cNvPr id="7" name="CasellaDiTesto 6">
            <a:extLst>
              <a:ext uri="{FF2B5EF4-FFF2-40B4-BE49-F238E27FC236}">
                <a16:creationId xmlns:a16="http://schemas.microsoft.com/office/drawing/2014/main" id="{DA65F83E-4A9B-4682-97F3-2453F6FCDFD9}"/>
              </a:ext>
            </a:extLst>
          </p:cNvPr>
          <p:cNvSpPr txBox="1"/>
          <p:nvPr/>
        </p:nvSpPr>
        <p:spPr>
          <a:xfrm>
            <a:off x="3629464" y="350304"/>
            <a:ext cx="8020710" cy="3416320"/>
          </a:xfrm>
          <a:prstGeom prst="rect">
            <a:avLst/>
          </a:prstGeom>
          <a:noFill/>
        </p:spPr>
        <p:txBody>
          <a:bodyPr wrap="square" rtlCol="0">
            <a:spAutoFit/>
          </a:bodyPr>
          <a:lstStyle/>
          <a:p>
            <a:pPr algn="ctr"/>
            <a:r>
              <a:rPr lang="it-IT" sz="3600" dirty="0">
                <a:solidFill>
                  <a:srgbClr val="000000"/>
                </a:solidFill>
                <a:effectLst/>
                <a:latin typeface="Times New Roman" panose="02020603050405020304" pitchFamily="18" charset="0"/>
                <a:ea typeface="Times New Roman" panose="02020603050405020304" pitchFamily="18" charset="0"/>
              </a:rPr>
              <a:t>Il grande rischio del mondo attuale, con la sua molteplice ed opprimente offerta di consumo, è una tristezza individualista che scaturisce dal cuore comodo e avaro, dalla ricerca malata di piaceri superficiali, dalla coscienza isolata</a:t>
            </a:r>
            <a:endParaRPr lang="it-IT" sz="3600" dirty="0"/>
          </a:p>
        </p:txBody>
      </p:sp>
      <p:pic>
        <p:nvPicPr>
          <p:cNvPr id="9" name="Immagine 8">
            <a:extLst>
              <a:ext uri="{FF2B5EF4-FFF2-40B4-BE49-F238E27FC236}">
                <a16:creationId xmlns:a16="http://schemas.microsoft.com/office/drawing/2014/main" id="{7D5F89D3-D769-4233-AE75-D4BBA01DD0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9487" y="3823771"/>
            <a:ext cx="4525684" cy="29492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Immagine 10">
            <a:extLst>
              <a:ext uri="{FF2B5EF4-FFF2-40B4-BE49-F238E27FC236}">
                <a16:creationId xmlns:a16="http://schemas.microsoft.com/office/drawing/2014/main" id="{65424C91-251C-42EA-87A2-DEF2CD7B1A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8032" y="3154602"/>
            <a:ext cx="3077968" cy="3473963"/>
          </a:xfrm>
          <a:prstGeom prst="rect">
            <a:avLst/>
          </a:prstGeom>
          <a:effectLst>
            <a:softEdge rad="317500"/>
          </a:effectLst>
        </p:spPr>
      </p:pic>
    </p:spTree>
    <p:extLst>
      <p:ext uri="{BB962C8B-B14F-4D97-AF65-F5344CB8AC3E}">
        <p14:creationId xmlns:p14="http://schemas.microsoft.com/office/powerpoint/2010/main" val="8751305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042C75D-A9F2-438D-BAE0-2D0210051F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78" y="528124"/>
            <a:ext cx="2885921" cy="3238500"/>
          </a:xfrm>
          <a:prstGeom prst="rect">
            <a:avLst/>
          </a:prstGeom>
          <a:ln w="228600" cap="sq" cmpd="thickThin">
            <a:solidFill>
              <a:schemeClr val="accent4"/>
            </a:solidFill>
            <a:prstDash val="solid"/>
            <a:miter lim="800000"/>
          </a:ln>
          <a:effectLst>
            <a:innerShdw blurRad="76200">
              <a:srgbClr val="000000"/>
            </a:innerShdw>
          </a:effectLst>
        </p:spPr>
      </p:pic>
      <p:sp>
        <p:nvSpPr>
          <p:cNvPr id="3" name="Rettangolo 2">
            <a:extLst>
              <a:ext uri="{FF2B5EF4-FFF2-40B4-BE49-F238E27FC236}">
                <a16:creationId xmlns:a16="http://schemas.microsoft.com/office/drawing/2014/main" id="{C187A7D3-42AB-43BF-B107-64BCCB8B623F}"/>
              </a:ext>
            </a:extLst>
          </p:cNvPr>
          <p:cNvSpPr/>
          <p:nvPr/>
        </p:nvSpPr>
        <p:spPr>
          <a:xfrm>
            <a:off x="1073540" y="3429000"/>
            <a:ext cx="1428596" cy="584775"/>
          </a:xfrm>
          <a:prstGeom prst="rect">
            <a:avLst/>
          </a:prstGeom>
          <a:noFill/>
        </p:spPr>
        <p:txBody>
          <a:bodyPr wrap="none" lIns="91440" tIns="45720" rIns="91440" bIns="45720">
            <a:spAutoFit/>
          </a:bodyPr>
          <a:lstStyle/>
          <a:p>
            <a:pPr algn="ctr"/>
            <a:r>
              <a:rPr lang="it-IT" sz="3200" b="1" cap="none" spc="0" dirty="0">
                <a:ln w="9525">
                  <a:solidFill>
                    <a:schemeClr val="bg1"/>
                  </a:solidFill>
                  <a:prstDash val="solid"/>
                </a:ln>
                <a:solidFill>
                  <a:schemeClr val="tx1"/>
                </a:solidFill>
              </a:rPr>
              <a:t>n 2 -3 </a:t>
            </a:r>
          </a:p>
        </p:txBody>
      </p:sp>
      <p:sp>
        <p:nvSpPr>
          <p:cNvPr id="4" name="CasellaDiTesto 3">
            <a:extLst>
              <a:ext uri="{FF2B5EF4-FFF2-40B4-BE49-F238E27FC236}">
                <a16:creationId xmlns:a16="http://schemas.microsoft.com/office/drawing/2014/main" id="{CFF517F7-AA6D-47D6-9D13-F78ACDA0B1FF}"/>
              </a:ext>
            </a:extLst>
          </p:cNvPr>
          <p:cNvSpPr txBox="1"/>
          <p:nvPr/>
        </p:nvSpPr>
        <p:spPr>
          <a:xfrm>
            <a:off x="3770142" y="227194"/>
            <a:ext cx="7640882" cy="3539430"/>
          </a:xfrm>
          <a:prstGeom prst="rect">
            <a:avLst/>
          </a:prstGeom>
          <a:noFill/>
        </p:spPr>
        <p:txBody>
          <a:bodyPr wrap="square" rtlCol="0">
            <a:spAutoFit/>
          </a:bodyPr>
          <a:lstStyle/>
          <a:p>
            <a:pPr algn="ctr"/>
            <a:r>
              <a:rPr lang="it-IT" sz="3200" dirty="0">
                <a:solidFill>
                  <a:srgbClr val="000000"/>
                </a:solidFill>
                <a:effectLst/>
                <a:latin typeface="Times New Roman" panose="02020603050405020304" pitchFamily="18" charset="0"/>
                <a:ea typeface="Times New Roman" panose="02020603050405020304" pitchFamily="18" charset="0"/>
              </a:rPr>
              <a:t>Quando la vita interiore si chiude nei propri interessi non vi è più spazio per gli altri, non entrano più i poveri, non si ascolta più la voce di Dio, non si gode più della dolce gioia del suo amore, non palpita l’entusiasmo di fare il bene. Anche i credenti corrono questo rischio, certo e permanente. </a:t>
            </a:r>
            <a:endParaRPr lang="it-IT" sz="3200" dirty="0"/>
          </a:p>
        </p:txBody>
      </p:sp>
      <p:pic>
        <p:nvPicPr>
          <p:cNvPr id="6" name="Immagine 5">
            <a:extLst>
              <a:ext uri="{FF2B5EF4-FFF2-40B4-BE49-F238E27FC236}">
                <a16:creationId xmlns:a16="http://schemas.microsoft.com/office/drawing/2014/main" id="{8BED637E-55AF-4D03-BE11-2C0912060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119" y="3251615"/>
            <a:ext cx="3352881" cy="3807509"/>
          </a:xfrm>
          <a:prstGeom prst="rect">
            <a:avLst/>
          </a:prstGeom>
          <a:effectLst>
            <a:softEdge rad="635000"/>
          </a:effectLst>
        </p:spPr>
      </p:pic>
      <p:pic>
        <p:nvPicPr>
          <p:cNvPr id="8" name="Immagine 7">
            <a:extLst>
              <a:ext uri="{FF2B5EF4-FFF2-40B4-BE49-F238E27FC236}">
                <a16:creationId xmlns:a16="http://schemas.microsoft.com/office/drawing/2014/main" id="{F194B5EB-00F2-46CB-AC7D-543D11F382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0666" y="3929809"/>
            <a:ext cx="3661415" cy="27009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330312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47CF6392-661A-4B60-9483-7D3A72F29C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242" y="301781"/>
            <a:ext cx="2885921" cy="3238500"/>
          </a:xfrm>
          <a:prstGeom prst="rect">
            <a:avLst/>
          </a:prstGeom>
          <a:ln w="228600" cap="sq" cmpd="thickThin">
            <a:solidFill>
              <a:schemeClr val="accent4"/>
            </a:solidFill>
            <a:prstDash val="solid"/>
            <a:miter lim="800000"/>
          </a:ln>
          <a:effectLst>
            <a:innerShdw blurRad="76200">
              <a:srgbClr val="000000"/>
            </a:innerShdw>
          </a:effectLst>
        </p:spPr>
      </p:pic>
      <p:sp>
        <p:nvSpPr>
          <p:cNvPr id="3" name="Rettangolo 2">
            <a:extLst>
              <a:ext uri="{FF2B5EF4-FFF2-40B4-BE49-F238E27FC236}">
                <a16:creationId xmlns:a16="http://schemas.microsoft.com/office/drawing/2014/main" id="{8B7CD8EF-B2AA-4E7D-AEDC-0678C881DAE3}"/>
              </a:ext>
            </a:extLst>
          </p:cNvPr>
          <p:cNvSpPr/>
          <p:nvPr/>
        </p:nvSpPr>
        <p:spPr>
          <a:xfrm>
            <a:off x="1087904" y="3105766"/>
            <a:ext cx="1428596" cy="584775"/>
          </a:xfrm>
          <a:prstGeom prst="rect">
            <a:avLst/>
          </a:prstGeom>
          <a:noFill/>
        </p:spPr>
        <p:txBody>
          <a:bodyPr wrap="none" lIns="91440" tIns="45720" rIns="91440" bIns="45720">
            <a:spAutoFit/>
          </a:bodyPr>
          <a:lstStyle/>
          <a:p>
            <a:pPr algn="ctr"/>
            <a:r>
              <a:rPr lang="it-IT" sz="3200" b="1" cap="none" spc="0" dirty="0">
                <a:ln w="9525">
                  <a:solidFill>
                    <a:schemeClr val="bg1"/>
                  </a:solidFill>
                  <a:prstDash val="solid"/>
                </a:ln>
                <a:solidFill>
                  <a:schemeClr val="tx1"/>
                </a:solidFill>
              </a:rPr>
              <a:t>n 2 -3 </a:t>
            </a:r>
          </a:p>
        </p:txBody>
      </p:sp>
      <p:sp>
        <p:nvSpPr>
          <p:cNvPr id="4" name="CasellaDiTesto 3">
            <a:extLst>
              <a:ext uri="{FF2B5EF4-FFF2-40B4-BE49-F238E27FC236}">
                <a16:creationId xmlns:a16="http://schemas.microsoft.com/office/drawing/2014/main" id="{052E81BF-B5E5-4159-8DBF-F64BE2626BD3}"/>
              </a:ext>
            </a:extLst>
          </p:cNvPr>
          <p:cNvSpPr txBox="1"/>
          <p:nvPr/>
        </p:nvSpPr>
        <p:spPr>
          <a:xfrm>
            <a:off x="3545058" y="151431"/>
            <a:ext cx="8482820" cy="2954335"/>
          </a:xfrm>
          <a:prstGeom prst="rect">
            <a:avLst/>
          </a:prstGeom>
          <a:noFill/>
        </p:spPr>
        <p:txBody>
          <a:bodyPr wrap="square" rtlCol="0">
            <a:spAutoFit/>
          </a:bodyPr>
          <a:lstStyle/>
          <a:p>
            <a:pPr algn="ctr">
              <a:lnSpc>
                <a:spcPct val="115000"/>
              </a:lnSpc>
              <a:spcAft>
                <a:spcPts val="1000"/>
              </a:spcAft>
            </a:pPr>
            <a:r>
              <a:rPr lang="it-IT"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Molti vi cadono e si trasformano in persone risentite, scontente, senza vita. Questa non è la scelta di una vita degna e piena, questo non è il desiderio di Dio per noi, questa non è la vita nello Spirito che sgorga dal cuore di Cristo risorto</a:t>
            </a:r>
            <a:r>
              <a:rPr lang="it-IT"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it-IT" sz="3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magine 5">
            <a:extLst>
              <a:ext uri="{FF2B5EF4-FFF2-40B4-BE49-F238E27FC236}">
                <a16:creationId xmlns:a16="http://schemas.microsoft.com/office/drawing/2014/main" id="{DDE6B7DC-5AF0-497D-8A1E-75D83A317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996" y="4428876"/>
            <a:ext cx="3949036" cy="2065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magine 7">
            <a:extLst>
              <a:ext uri="{FF2B5EF4-FFF2-40B4-BE49-F238E27FC236}">
                <a16:creationId xmlns:a16="http://schemas.microsoft.com/office/drawing/2014/main" id="{B25BAEA2-7B22-4238-B2D7-E4DF8B320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5694" y="3256026"/>
            <a:ext cx="6212866" cy="3238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32020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E16A3A0B-5AA8-4585-B335-EAC9888AA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78" y="528124"/>
            <a:ext cx="2885921" cy="3238500"/>
          </a:xfrm>
          <a:prstGeom prst="rect">
            <a:avLst/>
          </a:prstGeom>
          <a:ln w="228600" cap="sq" cmpd="thickThin">
            <a:solidFill>
              <a:schemeClr val="accent4"/>
            </a:solidFill>
            <a:prstDash val="solid"/>
            <a:miter lim="800000"/>
          </a:ln>
          <a:effectLst>
            <a:innerShdw blurRad="76200">
              <a:srgbClr val="000000"/>
            </a:innerShdw>
          </a:effectLst>
        </p:spPr>
      </p:pic>
      <p:sp>
        <p:nvSpPr>
          <p:cNvPr id="3" name="Rettangolo 2">
            <a:extLst>
              <a:ext uri="{FF2B5EF4-FFF2-40B4-BE49-F238E27FC236}">
                <a16:creationId xmlns:a16="http://schemas.microsoft.com/office/drawing/2014/main" id="{EEACCE38-BBB1-4EB7-9F13-2F05604346EF}"/>
              </a:ext>
            </a:extLst>
          </p:cNvPr>
          <p:cNvSpPr/>
          <p:nvPr/>
        </p:nvSpPr>
        <p:spPr>
          <a:xfrm>
            <a:off x="1073540" y="3429000"/>
            <a:ext cx="1428596" cy="584775"/>
          </a:xfrm>
          <a:prstGeom prst="rect">
            <a:avLst/>
          </a:prstGeom>
          <a:noFill/>
        </p:spPr>
        <p:txBody>
          <a:bodyPr wrap="none" lIns="91440" tIns="45720" rIns="91440" bIns="45720">
            <a:spAutoFit/>
          </a:bodyPr>
          <a:lstStyle/>
          <a:p>
            <a:pPr algn="ctr"/>
            <a:r>
              <a:rPr lang="it-IT" sz="3200" b="1" cap="none" spc="0" dirty="0">
                <a:ln w="9525">
                  <a:solidFill>
                    <a:schemeClr val="bg1"/>
                  </a:solidFill>
                  <a:prstDash val="solid"/>
                </a:ln>
                <a:solidFill>
                  <a:schemeClr val="tx1"/>
                </a:solidFill>
              </a:rPr>
              <a:t>n 2 -3 </a:t>
            </a:r>
          </a:p>
        </p:txBody>
      </p:sp>
      <p:sp>
        <p:nvSpPr>
          <p:cNvPr id="4" name="CasellaDiTesto 3">
            <a:extLst>
              <a:ext uri="{FF2B5EF4-FFF2-40B4-BE49-F238E27FC236}">
                <a16:creationId xmlns:a16="http://schemas.microsoft.com/office/drawing/2014/main" id="{A628DAB6-9C8F-4A27-9400-A24A629104C3}"/>
              </a:ext>
            </a:extLst>
          </p:cNvPr>
          <p:cNvSpPr txBox="1"/>
          <p:nvPr/>
        </p:nvSpPr>
        <p:spPr>
          <a:xfrm>
            <a:off x="3545058" y="253219"/>
            <a:ext cx="8426548" cy="3108543"/>
          </a:xfrm>
          <a:prstGeom prst="rect">
            <a:avLst/>
          </a:prstGeom>
          <a:noFill/>
        </p:spPr>
        <p:txBody>
          <a:bodyPr wrap="square" rtlCol="0">
            <a:spAutoFit/>
          </a:bodyPr>
          <a:lstStyle/>
          <a:p>
            <a:pPr algn="ctr"/>
            <a:r>
              <a:rPr lang="it-IT" sz="2800" dirty="0">
                <a:solidFill>
                  <a:srgbClr val="000000"/>
                </a:solidFill>
                <a:effectLst/>
                <a:latin typeface="Times New Roman" panose="02020603050405020304" pitchFamily="18" charset="0"/>
                <a:ea typeface="Times New Roman" panose="02020603050405020304" pitchFamily="18" charset="0"/>
              </a:rPr>
              <a:t>Invito ogni cristiano, in qualsiasi luogo e situazione si trovi, a rinnovare oggi stesso il suo incontro personale con Gesù Cristo o, almeno, a prendere la decisione di lasciarsi incontrare da Lui, di cercarlo ogni giorno senza sosta. Non c’è motivo per cui qualcuno possa pensare che questo invito non è per lui, perché «nessuno è escluso dalla gioia portata dal Signore».</a:t>
            </a:r>
            <a:endParaRPr lang="it-IT" sz="2800" dirty="0"/>
          </a:p>
        </p:txBody>
      </p:sp>
      <p:pic>
        <p:nvPicPr>
          <p:cNvPr id="6" name="Immagine 5">
            <a:extLst>
              <a:ext uri="{FF2B5EF4-FFF2-40B4-BE49-F238E27FC236}">
                <a16:creationId xmlns:a16="http://schemas.microsoft.com/office/drawing/2014/main" id="{1892FFD8-979D-4904-A323-AC90B02BFD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8115" y="3343422"/>
            <a:ext cx="4920154" cy="32613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magine 7">
            <a:extLst>
              <a:ext uri="{FF2B5EF4-FFF2-40B4-BE49-F238E27FC236}">
                <a16:creationId xmlns:a16="http://schemas.microsoft.com/office/drawing/2014/main" id="{60E3FDEF-0FBD-4594-A8E8-D046840471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3731" y="4204216"/>
            <a:ext cx="3204878" cy="24005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506788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C6D8BDE-E655-4FB5-B1E5-1814D2FCCA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161" y="408979"/>
            <a:ext cx="2817494" cy="3161713"/>
          </a:xfrm>
          <a:prstGeom prst="rect">
            <a:avLst/>
          </a:prstGeom>
          <a:ln w="228600" cap="sq" cmpd="thickThin">
            <a:solidFill>
              <a:schemeClr val="accent4"/>
            </a:solidFill>
            <a:prstDash val="solid"/>
            <a:miter lim="800000"/>
          </a:ln>
          <a:effectLst>
            <a:innerShdw blurRad="76200">
              <a:srgbClr val="000000"/>
            </a:innerShdw>
          </a:effectLst>
        </p:spPr>
      </p:pic>
      <p:sp>
        <p:nvSpPr>
          <p:cNvPr id="3" name="Rettangolo 2">
            <a:extLst>
              <a:ext uri="{FF2B5EF4-FFF2-40B4-BE49-F238E27FC236}">
                <a16:creationId xmlns:a16="http://schemas.microsoft.com/office/drawing/2014/main" id="{7516E0A2-8D41-4B5F-9D7D-1BBAF78F305E}"/>
              </a:ext>
            </a:extLst>
          </p:cNvPr>
          <p:cNvSpPr/>
          <p:nvPr/>
        </p:nvSpPr>
        <p:spPr>
          <a:xfrm>
            <a:off x="1080610" y="3136610"/>
            <a:ext cx="1428596" cy="584775"/>
          </a:xfrm>
          <a:prstGeom prst="rect">
            <a:avLst/>
          </a:prstGeom>
          <a:noFill/>
        </p:spPr>
        <p:txBody>
          <a:bodyPr wrap="none" lIns="91440" tIns="45720" rIns="91440" bIns="45720">
            <a:spAutoFit/>
          </a:bodyPr>
          <a:lstStyle/>
          <a:p>
            <a:pPr algn="ctr"/>
            <a:r>
              <a:rPr lang="it-IT" sz="3200" b="1" cap="none" spc="0" dirty="0">
                <a:ln w="9525">
                  <a:solidFill>
                    <a:schemeClr val="bg1"/>
                  </a:solidFill>
                  <a:prstDash val="solid"/>
                </a:ln>
                <a:solidFill>
                  <a:schemeClr val="tx1"/>
                </a:solidFill>
              </a:rPr>
              <a:t>n 2 -3 </a:t>
            </a:r>
          </a:p>
        </p:txBody>
      </p:sp>
      <p:sp>
        <p:nvSpPr>
          <p:cNvPr id="4" name="CasellaDiTesto 3">
            <a:extLst>
              <a:ext uri="{FF2B5EF4-FFF2-40B4-BE49-F238E27FC236}">
                <a16:creationId xmlns:a16="http://schemas.microsoft.com/office/drawing/2014/main" id="{5EC3F750-84FD-4B76-9BF0-EDCF5D2DB8DD}"/>
              </a:ext>
            </a:extLst>
          </p:cNvPr>
          <p:cNvSpPr txBox="1"/>
          <p:nvPr/>
        </p:nvSpPr>
        <p:spPr>
          <a:xfrm>
            <a:off x="3516923" y="56272"/>
            <a:ext cx="8288915" cy="2042995"/>
          </a:xfrm>
          <a:prstGeom prst="rect">
            <a:avLst/>
          </a:prstGeom>
          <a:noFill/>
        </p:spPr>
        <p:txBody>
          <a:bodyPr wrap="square" rtlCol="0">
            <a:spAutoFit/>
          </a:bodyPr>
          <a:lstStyle/>
          <a:p>
            <a:pPr>
              <a:lnSpc>
                <a:spcPct val="115000"/>
              </a:lnSpc>
              <a:spcAft>
                <a:spcPts val="1000"/>
              </a:spcAft>
            </a:pPr>
            <a:r>
              <a:rPr lang="it-IT"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Chi rischia, il Signore non lo delude, e quando qualcuno fa un piccolo passo verso Gesù, scopre che Lui già aspettava il suo arrivo a braccia aperte. Questo è il momento per dire a Gesù Cristo:</a:t>
            </a:r>
            <a:endParaRPr lang="it-IT"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magine 5">
            <a:extLst>
              <a:ext uri="{FF2B5EF4-FFF2-40B4-BE49-F238E27FC236}">
                <a16:creationId xmlns:a16="http://schemas.microsoft.com/office/drawing/2014/main" id="{593F95D3-CF44-4953-A0C1-6ACFC1427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9207" y="2113408"/>
            <a:ext cx="4658280" cy="27519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asellaDiTesto 7">
            <a:extLst>
              <a:ext uri="{FF2B5EF4-FFF2-40B4-BE49-F238E27FC236}">
                <a16:creationId xmlns:a16="http://schemas.microsoft.com/office/drawing/2014/main" id="{3B96331B-7893-4B78-9101-7742721A76C4}"/>
              </a:ext>
            </a:extLst>
          </p:cNvPr>
          <p:cNvSpPr txBox="1"/>
          <p:nvPr/>
        </p:nvSpPr>
        <p:spPr>
          <a:xfrm>
            <a:off x="534683" y="4960833"/>
            <a:ext cx="11122634" cy="1815882"/>
          </a:xfrm>
          <a:prstGeom prst="rect">
            <a:avLst/>
          </a:prstGeom>
          <a:noFill/>
        </p:spPr>
        <p:txBody>
          <a:bodyPr wrap="square">
            <a:spAutoFit/>
          </a:bodyPr>
          <a:lstStyle/>
          <a:p>
            <a:r>
              <a:rPr lang="it-IT"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«Signore, mi sono lasciato ingannare, in mille maniere sono fuggito dal tuo amore, però sono qui un’altra volta per rinnovare la mia alleanza con te. Ho bisogno di te. Riscattami di nuovo Signore, accettami ancora una volta fra le tue braccia redentrici».</a:t>
            </a:r>
            <a:endParaRPr lang="it-IT" sz="2800" dirty="0"/>
          </a:p>
        </p:txBody>
      </p:sp>
      <p:pic>
        <p:nvPicPr>
          <p:cNvPr id="10" name="Immagine 9">
            <a:extLst>
              <a:ext uri="{FF2B5EF4-FFF2-40B4-BE49-F238E27FC236}">
                <a16:creationId xmlns:a16="http://schemas.microsoft.com/office/drawing/2014/main" id="{FEECDAF0-B180-4474-8AB5-A598204AB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8870" y="2301366"/>
            <a:ext cx="1939876" cy="2586501"/>
          </a:xfrm>
          <a:prstGeom prst="rect">
            <a:avLst/>
          </a:prstGeom>
          <a:effectLst>
            <a:softEdge rad="127000"/>
          </a:effectLst>
        </p:spPr>
      </p:pic>
    </p:spTree>
    <p:extLst>
      <p:ext uri="{BB962C8B-B14F-4D97-AF65-F5344CB8AC3E}">
        <p14:creationId xmlns:p14="http://schemas.microsoft.com/office/powerpoint/2010/main" val="19184004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B164B3F-F067-4724-9F4C-3E86593DC6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292240" cy="3318243"/>
          </a:xfrm>
          <a:prstGeom prst="rect">
            <a:avLst/>
          </a:prstGeom>
          <a:effectLst>
            <a:softEdge rad="317500"/>
          </a:effectLst>
        </p:spPr>
      </p:pic>
      <p:sp>
        <p:nvSpPr>
          <p:cNvPr id="4" name="Rettangolo 3">
            <a:extLst>
              <a:ext uri="{FF2B5EF4-FFF2-40B4-BE49-F238E27FC236}">
                <a16:creationId xmlns:a16="http://schemas.microsoft.com/office/drawing/2014/main" id="{C1926CFA-61C7-4EAA-9ADA-8E8B9A71AB8E}"/>
              </a:ext>
            </a:extLst>
          </p:cNvPr>
          <p:cNvSpPr/>
          <p:nvPr/>
        </p:nvSpPr>
        <p:spPr>
          <a:xfrm>
            <a:off x="2062390" y="1732"/>
            <a:ext cx="4012637" cy="769441"/>
          </a:xfrm>
          <a:prstGeom prst="rect">
            <a:avLst/>
          </a:prstGeom>
          <a:noFill/>
        </p:spPr>
        <p:txBody>
          <a:bodyPr wrap="none" lIns="91440" tIns="45720" rIns="91440" bIns="45720">
            <a:spAutoFit/>
          </a:bodyPr>
          <a:lstStyle/>
          <a:p>
            <a:pPr algn="ctr"/>
            <a:r>
              <a:rPr lang="it-IT" sz="2800" b="1" cap="none" spc="0" dirty="0">
                <a:ln w="9525">
                  <a:solidFill>
                    <a:schemeClr val="bg1"/>
                  </a:solidFill>
                  <a:prstDash val="solid"/>
                </a:ln>
                <a:solidFill>
                  <a:schemeClr val="accent4"/>
                </a:solidFill>
                <a:effectLst>
                  <a:outerShdw blurRad="12700" dist="38100" dir="2700000" algn="tl" rotWithShape="0">
                    <a:schemeClr val="bg1">
                      <a:lumMod val="50000"/>
                    </a:schemeClr>
                  </a:outerShdw>
                </a:effectLst>
              </a:rPr>
              <a:t>La parola di d. Orione</a:t>
            </a:r>
            <a:r>
              <a:rPr lang="it-IT" sz="2800" b="1"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  </a:t>
            </a:r>
          </a:p>
          <a:p>
            <a:pPr algn="ctr"/>
            <a:r>
              <a:rPr lang="it-IT" sz="1600" b="1" dirty="0">
                <a:effectLst/>
                <a:latin typeface="Calibri" panose="020F0502020204030204" pitchFamily="34" charset="0"/>
                <a:ea typeface="Calibri" panose="020F0502020204030204" pitchFamily="34" charset="0"/>
                <a:cs typeface="Times New Roman" panose="02020603050405020304" pitchFamily="18" charset="0"/>
              </a:rPr>
              <a:t>13 settembre 1919 (alle religiose)</a:t>
            </a:r>
            <a:r>
              <a:rPr lang="it-IT" sz="1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p>
        </p:txBody>
      </p:sp>
      <p:sp>
        <p:nvSpPr>
          <p:cNvPr id="5" name="CasellaDiTesto 4">
            <a:extLst>
              <a:ext uri="{FF2B5EF4-FFF2-40B4-BE49-F238E27FC236}">
                <a16:creationId xmlns:a16="http://schemas.microsoft.com/office/drawing/2014/main" id="{D49DB7B9-9043-46EB-8B0F-B1322A153A64}"/>
              </a:ext>
            </a:extLst>
          </p:cNvPr>
          <p:cNvSpPr txBox="1"/>
          <p:nvPr/>
        </p:nvSpPr>
        <p:spPr>
          <a:xfrm>
            <a:off x="1956882" y="734944"/>
            <a:ext cx="9937352" cy="2062103"/>
          </a:xfrm>
          <a:prstGeom prst="rect">
            <a:avLst/>
          </a:prstGeom>
          <a:noFill/>
        </p:spPr>
        <p:txBody>
          <a:bodyPr wrap="square" rtlCol="0">
            <a:spAutoFit/>
          </a:bodyPr>
          <a:lstStyle/>
          <a:p>
            <a:pPr algn="just">
              <a:spcAft>
                <a:spcPts val="750"/>
              </a:spcAft>
            </a:pPr>
            <a:r>
              <a:rPr lang="it-IT" sz="3200" dirty="0">
                <a:solidFill>
                  <a:srgbClr val="000000"/>
                </a:solidFill>
                <a:effectLst/>
                <a:latin typeface="Times New Roman" panose="02020603050405020304" pitchFamily="18" charset="0"/>
                <a:ea typeface="Times New Roman" panose="02020603050405020304" pitchFamily="18" charset="0"/>
              </a:rPr>
              <a:t>La vocazione è la chiamata che il Signore fa sentire a molte anime…: una dolce chiamata, l’invito a lasciare il mondo, le sue vanità, i suoi pericoli, per vivere una vita santa, la vita delle comunità religiose.</a:t>
            </a:r>
            <a:endParaRPr lang="it-IT" sz="3200" dirty="0">
              <a:effectLst/>
              <a:latin typeface="Times New Roman" panose="02020603050405020304" pitchFamily="18" charset="0"/>
              <a:ea typeface="Times New Roman" panose="02020603050405020304" pitchFamily="18" charset="0"/>
            </a:endParaRPr>
          </a:p>
        </p:txBody>
      </p:sp>
      <p:sp>
        <p:nvSpPr>
          <p:cNvPr id="6" name="CasellaDiTesto 5">
            <a:extLst>
              <a:ext uri="{FF2B5EF4-FFF2-40B4-BE49-F238E27FC236}">
                <a16:creationId xmlns:a16="http://schemas.microsoft.com/office/drawing/2014/main" id="{479F8D31-B643-4123-8ED9-BE655D73563C}"/>
              </a:ext>
            </a:extLst>
          </p:cNvPr>
          <p:cNvSpPr txBox="1"/>
          <p:nvPr/>
        </p:nvSpPr>
        <p:spPr>
          <a:xfrm>
            <a:off x="297766" y="2766488"/>
            <a:ext cx="11596468" cy="2062103"/>
          </a:xfrm>
          <a:prstGeom prst="rect">
            <a:avLst/>
          </a:prstGeom>
          <a:noFill/>
        </p:spPr>
        <p:txBody>
          <a:bodyPr wrap="square" rtlCol="0">
            <a:spAutoFit/>
          </a:bodyPr>
          <a:lstStyle/>
          <a:p>
            <a:pPr algn="just">
              <a:spcAft>
                <a:spcPts val="750"/>
              </a:spcAft>
            </a:pPr>
            <a:r>
              <a:rPr lang="it-IT" sz="3200" dirty="0">
                <a:solidFill>
                  <a:srgbClr val="000000"/>
                </a:solidFill>
                <a:effectLst/>
                <a:latin typeface="Times New Roman" panose="02020603050405020304" pitchFamily="18" charset="0"/>
                <a:ea typeface="Times New Roman" panose="02020603050405020304" pitchFamily="18" charset="0"/>
              </a:rPr>
              <a:t>Voi avete sentito questa voce dolce, che vi ha chiamate e vi ha detto: tu non sei nata per vivere una vita misera, terrena, ma sei nata per consacrarti anima e corpo ad un amore che non è terreno, perché tutte le affezioni della terra, ti lasceranno il cuore vuoto. </a:t>
            </a:r>
            <a:endParaRPr lang="it-IT" sz="3200" dirty="0">
              <a:effectLst/>
              <a:latin typeface="Times New Roman" panose="02020603050405020304" pitchFamily="18" charset="0"/>
              <a:ea typeface="Times New Roman" panose="02020603050405020304" pitchFamily="18" charset="0"/>
            </a:endParaRPr>
          </a:p>
        </p:txBody>
      </p:sp>
      <p:sp>
        <p:nvSpPr>
          <p:cNvPr id="8" name="CasellaDiTesto 7">
            <a:extLst>
              <a:ext uri="{FF2B5EF4-FFF2-40B4-BE49-F238E27FC236}">
                <a16:creationId xmlns:a16="http://schemas.microsoft.com/office/drawing/2014/main" id="{3A3EBA5F-3DE3-4F21-B075-7BF42A4B6A8D}"/>
              </a:ext>
            </a:extLst>
          </p:cNvPr>
          <p:cNvSpPr txBox="1"/>
          <p:nvPr/>
        </p:nvSpPr>
        <p:spPr>
          <a:xfrm>
            <a:off x="297766" y="4753531"/>
            <a:ext cx="11894234" cy="2657138"/>
          </a:xfrm>
          <a:prstGeom prst="rect">
            <a:avLst/>
          </a:prstGeom>
          <a:noFill/>
        </p:spPr>
        <p:txBody>
          <a:bodyPr wrap="square" rtlCol="0">
            <a:spAutoFit/>
          </a:bodyPr>
          <a:lstStyle/>
          <a:p>
            <a:pPr algn="just">
              <a:spcAft>
                <a:spcPts val="750"/>
              </a:spcAft>
            </a:pPr>
            <a:r>
              <a:rPr lang="it-IT" sz="3200" dirty="0">
                <a:solidFill>
                  <a:srgbClr val="000000"/>
                </a:solidFill>
                <a:effectLst/>
                <a:latin typeface="Times New Roman" panose="02020603050405020304" pitchFamily="18" charset="0"/>
                <a:ea typeface="Times New Roman" panose="02020603050405020304" pitchFamily="18" charset="0"/>
              </a:rPr>
              <a:t>Il Signore fa sentire la sua voce, chi segue la santa ispirazione si fa santo, chi non l’ascolta, chi rimanda sempre di effettuarla corre il rischio, il gran rischio, di perdersi. Benedetta quell’anima che riceve da Dio la grande grazia della vocazione religiosa!</a:t>
            </a:r>
            <a:endParaRPr lang="it-IT" sz="3200" dirty="0">
              <a:effectLst/>
              <a:latin typeface="Times New Roman" panose="02020603050405020304" pitchFamily="18" charset="0"/>
              <a:ea typeface="Times New Roman" panose="02020603050405020304" pitchFamily="18" charset="0"/>
            </a:endParaRPr>
          </a:p>
          <a:p>
            <a:pPr algn="just">
              <a:spcAft>
                <a:spcPts val="750"/>
              </a:spcAft>
            </a:pPr>
            <a:endParaRPr lang="it-IT"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8837608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DF119C2-88BA-423F-B7F6-88B74BDADC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1392" y="1544732"/>
            <a:ext cx="4918011" cy="3768535"/>
          </a:xfrm>
          <a:prstGeom prst="rect">
            <a:avLst/>
          </a:prstGeom>
          <a:solidFill>
            <a:srgbClr val="FFFFFF">
              <a:shade val="85000"/>
            </a:srgbClr>
          </a:solidFill>
          <a:ln w="57150" cap="sq">
            <a:solidFill>
              <a:schemeClr val="accent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CasellaDiTesto 4">
            <a:extLst>
              <a:ext uri="{FF2B5EF4-FFF2-40B4-BE49-F238E27FC236}">
                <a16:creationId xmlns:a16="http://schemas.microsoft.com/office/drawing/2014/main" id="{08468A57-68BD-450C-B233-B9C77C1AB258}"/>
              </a:ext>
            </a:extLst>
          </p:cNvPr>
          <p:cNvSpPr txBox="1"/>
          <p:nvPr/>
        </p:nvSpPr>
        <p:spPr>
          <a:xfrm>
            <a:off x="262597" y="1267699"/>
            <a:ext cx="6574301" cy="5016758"/>
          </a:xfrm>
          <a:prstGeom prst="rect">
            <a:avLst/>
          </a:prstGeom>
          <a:noFill/>
        </p:spPr>
        <p:txBody>
          <a:bodyPr wrap="square" rtlCol="0">
            <a:spAutoFit/>
          </a:bodyPr>
          <a:lstStyle/>
          <a:p>
            <a:pPr algn="ctr"/>
            <a:r>
              <a:rPr lang="it-IT" sz="3200" dirty="0">
                <a:effectLst/>
                <a:latin typeface="Times New Roman" panose="02020603050405020304" pitchFamily="18" charset="0"/>
                <a:ea typeface="Calibri" panose="020F0502020204030204" pitchFamily="34" charset="0"/>
              </a:rPr>
              <a:t>Sant’Alfonso e molti altri santi dicono che la vocazione è la grazia più grande che Dio può fare ad un’anima dopo il battesimo. Tutti devono obbedire alla legge naturale; tutti i battezzati debbono osservare i comandamenti di Dio; ma le anime predilette, le anime privilegiate, care al Suo Cuore, Egli le chiama a seguirlo per la via stretta dei consigli evangelici.</a:t>
            </a:r>
            <a:endParaRPr lang="it-IT" sz="3200" dirty="0"/>
          </a:p>
        </p:txBody>
      </p:sp>
      <p:sp>
        <p:nvSpPr>
          <p:cNvPr id="6" name="Rettangolo 5">
            <a:extLst>
              <a:ext uri="{FF2B5EF4-FFF2-40B4-BE49-F238E27FC236}">
                <a16:creationId xmlns:a16="http://schemas.microsoft.com/office/drawing/2014/main" id="{6ED4A4C0-C757-42E7-9C75-2C35FB4A61D1}"/>
              </a:ext>
            </a:extLst>
          </p:cNvPr>
          <p:cNvSpPr/>
          <p:nvPr/>
        </p:nvSpPr>
        <p:spPr>
          <a:xfrm>
            <a:off x="262597" y="235329"/>
            <a:ext cx="11929403" cy="830997"/>
          </a:xfrm>
          <a:prstGeom prst="rect">
            <a:avLst/>
          </a:prstGeom>
          <a:noFill/>
        </p:spPr>
        <p:txBody>
          <a:bodyPr wrap="square" lIns="91440" tIns="45720" rIns="91440" bIns="45720">
            <a:spAutoFit/>
          </a:bodyPr>
          <a:lstStyle/>
          <a:p>
            <a:pPr algn="ctr"/>
            <a:r>
              <a:rPr lang="it-IT"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Tre voti religiosi – tre chiodi della Croce</a:t>
            </a:r>
          </a:p>
        </p:txBody>
      </p:sp>
    </p:spTree>
    <p:extLst>
      <p:ext uri="{BB962C8B-B14F-4D97-AF65-F5344CB8AC3E}">
        <p14:creationId xmlns:p14="http://schemas.microsoft.com/office/powerpoint/2010/main" val="15538885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81B76A0-DD98-43C1-81CD-09797230C803}"/>
              </a:ext>
            </a:extLst>
          </p:cNvPr>
          <p:cNvSpPr txBox="1"/>
          <p:nvPr/>
        </p:nvSpPr>
        <p:spPr>
          <a:xfrm>
            <a:off x="196288" y="748928"/>
            <a:ext cx="8638223" cy="5509200"/>
          </a:xfrm>
          <a:prstGeom prst="rect">
            <a:avLst/>
          </a:prstGeom>
          <a:noFill/>
        </p:spPr>
        <p:txBody>
          <a:bodyPr wrap="square" rtlCol="0">
            <a:spAutoFit/>
          </a:bodyPr>
          <a:lstStyle/>
          <a:p>
            <a:pPr algn="ctr"/>
            <a:r>
              <a:rPr lang="it-IT" sz="3200" dirty="0">
                <a:effectLst/>
                <a:latin typeface="Times New Roman" panose="02020603050405020304" pitchFamily="18" charset="0"/>
                <a:ea typeface="Calibri" panose="020F0502020204030204" pitchFamily="34" charset="0"/>
              </a:rPr>
              <a:t>E l’anima docile rinuncia alle tre potenze che potrebbero staccarla da Dio; e col voto d’obbedienza rinnega la volontà, rinuncia ai beni della terra col voto di povertà, ed ai beni corporali col voto di castità. L’uomo sente dentro di sé una legge che lo porta male. San Paolo diceva: Signore, sento nelle mie membra una tendenza contraria alla vostra legge. Entrando nella vita religiosa, vi mettete al sicuro dalle cattive influenze: tutto aiuta a camminare per la via della salvezza, a seguire più da presso Nostro Signore. </a:t>
            </a:r>
            <a:endParaRPr lang="it-IT" sz="3200" dirty="0"/>
          </a:p>
        </p:txBody>
      </p:sp>
      <p:pic>
        <p:nvPicPr>
          <p:cNvPr id="4" name="Immagine 3">
            <a:extLst>
              <a:ext uri="{FF2B5EF4-FFF2-40B4-BE49-F238E27FC236}">
                <a16:creationId xmlns:a16="http://schemas.microsoft.com/office/drawing/2014/main" id="{D2B982C2-5400-4203-9E6D-FDB2921BB6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734904">
            <a:off x="9010356" y="889702"/>
            <a:ext cx="2809509" cy="198372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Immagine 5">
            <a:extLst>
              <a:ext uri="{FF2B5EF4-FFF2-40B4-BE49-F238E27FC236}">
                <a16:creationId xmlns:a16="http://schemas.microsoft.com/office/drawing/2014/main" id="{642329E5-A273-488A-8CD4-3BF47BC754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44657">
            <a:off x="8934639" y="3687309"/>
            <a:ext cx="2928849" cy="2196637"/>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66467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A0C72A9A-F8EE-4811-9613-B54A651F3D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4439"/>
            <a:ext cx="12192000" cy="7392014"/>
          </a:xfrm>
          <a:prstGeom prst="rect">
            <a:avLst/>
          </a:prstGeom>
        </p:spPr>
      </p:pic>
      <p:pic>
        <p:nvPicPr>
          <p:cNvPr id="5" name="Immagine 4">
            <a:extLst>
              <a:ext uri="{FF2B5EF4-FFF2-40B4-BE49-F238E27FC236}">
                <a16:creationId xmlns:a16="http://schemas.microsoft.com/office/drawing/2014/main" id="{F7416CC3-5662-43D7-94F1-3DBCF9FECD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436" y="93933"/>
            <a:ext cx="6916615" cy="4331530"/>
          </a:xfrm>
          <a:prstGeom prst="rect">
            <a:avLst/>
          </a:prstGeom>
          <a:effectLst>
            <a:softEdge rad="635000"/>
          </a:effectLst>
        </p:spPr>
      </p:pic>
      <p:sp>
        <p:nvSpPr>
          <p:cNvPr id="6" name="CasellaDiTesto 5">
            <a:extLst>
              <a:ext uri="{FF2B5EF4-FFF2-40B4-BE49-F238E27FC236}">
                <a16:creationId xmlns:a16="http://schemas.microsoft.com/office/drawing/2014/main" id="{1F3D92E6-16F2-4D2B-8C4C-5C7E908CE372}"/>
              </a:ext>
            </a:extLst>
          </p:cNvPr>
          <p:cNvSpPr txBox="1"/>
          <p:nvPr/>
        </p:nvSpPr>
        <p:spPr>
          <a:xfrm>
            <a:off x="628355" y="4933835"/>
            <a:ext cx="11366696" cy="1754326"/>
          </a:xfrm>
          <a:prstGeom prst="rect">
            <a:avLst/>
          </a:prstGeom>
          <a:solidFill>
            <a:schemeClr val="accent2">
              <a:lumMod val="75000"/>
              <a:alpha val="33000"/>
            </a:schemeClr>
          </a:solidFill>
        </p:spPr>
        <p:txBody>
          <a:bodyPr wrap="square" rtlCol="0">
            <a:spAutoFit/>
          </a:bodyPr>
          <a:lstStyle/>
          <a:p>
            <a:pPr algn="ctr"/>
            <a:r>
              <a:rPr lang="it-IT" sz="3600" b="1" dirty="0">
                <a:solidFill>
                  <a:schemeClr val="bg1"/>
                </a:solidFill>
                <a:effectLst>
                  <a:outerShdw blurRad="38100" dist="38100" dir="2700000" algn="tl">
                    <a:srgbClr val="000000">
                      <a:alpha val="43137"/>
                    </a:srgbClr>
                  </a:outerShdw>
                </a:effectLst>
                <a:latin typeface="Sitka Display" panose="02000505000000020004" pitchFamily="2" charset="0"/>
                <a:ea typeface="Calibri" panose="020F0502020204030204" pitchFamily="34" charset="0"/>
              </a:rPr>
              <a:t>Chi vuol venire dietro di me rinneghi se stesso mi segua: E la religiosa rinnega se stessa per mezzo dei voti; inchioda la sua natura sfrenata alla croce di Gesù Cristo</a:t>
            </a:r>
            <a:endParaRPr lang="it-IT" sz="3600" b="1" dirty="0">
              <a:solidFill>
                <a:schemeClr val="bg1"/>
              </a:solidFill>
              <a:effectLst>
                <a:outerShdw blurRad="38100" dist="38100" dir="2700000" algn="tl">
                  <a:srgbClr val="000000">
                    <a:alpha val="43137"/>
                  </a:srgbClr>
                </a:outerShdw>
              </a:effectLst>
              <a:latin typeface="Sitka Display" panose="02000505000000020004" pitchFamily="2" charset="0"/>
            </a:endParaRPr>
          </a:p>
        </p:txBody>
      </p:sp>
    </p:spTree>
    <p:extLst>
      <p:ext uri="{BB962C8B-B14F-4D97-AF65-F5344CB8AC3E}">
        <p14:creationId xmlns:p14="http://schemas.microsoft.com/office/powerpoint/2010/main" val="1621911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B088B66-9FAD-426D-87FD-1FAF0974C224}"/>
              </a:ext>
            </a:extLst>
          </p:cNvPr>
          <p:cNvSpPr txBox="1"/>
          <p:nvPr/>
        </p:nvSpPr>
        <p:spPr>
          <a:xfrm>
            <a:off x="250874" y="112542"/>
            <a:ext cx="7472289" cy="1569660"/>
          </a:xfrm>
          <a:prstGeom prst="rect">
            <a:avLst/>
          </a:prstGeom>
          <a:noFill/>
        </p:spPr>
        <p:txBody>
          <a:bodyPr wrap="square" rtlCol="0">
            <a:spAutoFit/>
          </a:bodyPr>
          <a:lstStyle/>
          <a:p>
            <a:pPr algn="ctr"/>
            <a:r>
              <a:rPr lang="it-IT" sz="3200" dirty="0">
                <a:effectLst/>
                <a:latin typeface="Times New Roman" panose="02020603050405020304" pitchFamily="18" charset="0"/>
                <a:ea typeface="Calibri" panose="020F0502020204030204" pitchFamily="34" charset="0"/>
              </a:rPr>
              <a:t>Che cosa vogliono significare i tre chiodi che hanno trafitto le membra di Nostro Signore? </a:t>
            </a:r>
            <a:endParaRPr lang="it-IT" sz="3200" dirty="0"/>
          </a:p>
        </p:txBody>
      </p:sp>
      <p:sp>
        <p:nvSpPr>
          <p:cNvPr id="4" name="CasellaDiTesto 3">
            <a:extLst>
              <a:ext uri="{FF2B5EF4-FFF2-40B4-BE49-F238E27FC236}">
                <a16:creationId xmlns:a16="http://schemas.microsoft.com/office/drawing/2014/main" id="{8521EF27-4984-4739-9FB3-A46661264BFE}"/>
              </a:ext>
            </a:extLst>
          </p:cNvPr>
          <p:cNvSpPr txBox="1"/>
          <p:nvPr/>
        </p:nvSpPr>
        <p:spPr>
          <a:xfrm>
            <a:off x="292273" y="2067951"/>
            <a:ext cx="7739575" cy="4020652"/>
          </a:xfrm>
          <a:prstGeom prst="rect">
            <a:avLst/>
          </a:prstGeom>
          <a:noFill/>
        </p:spPr>
        <p:txBody>
          <a:bodyPr wrap="square" rtlCol="0">
            <a:spAutoFit/>
          </a:bodyPr>
          <a:lstStyle/>
          <a:p>
            <a:pPr indent="450215" algn="ctr">
              <a:lnSpc>
                <a:spcPct val="115000"/>
              </a:lnSpc>
              <a:spcAft>
                <a:spcPts val="0"/>
              </a:spcAft>
            </a:pPr>
            <a:r>
              <a:rPr lang="it-IT" sz="3200" dirty="0">
                <a:effectLst/>
                <a:latin typeface="Times New Roman" panose="02020603050405020304" pitchFamily="18" charset="0"/>
                <a:ea typeface="Calibri" panose="020F0502020204030204" pitchFamily="34" charset="0"/>
                <a:cs typeface="Times New Roman" panose="02020603050405020304" pitchFamily="18" charset="0"/>
              </a:rPr>
              <a:t>Vogliono significare i tre voti: povertà, castità e obbedienza; per mezzo di questi l’anima generosa inchioda la sua libertà, la sua volontà, le sue soddisfazioni. Che dolce compagnia essere con Nostro Signore in croce, da cui prende e spande intorno a sé luce d’amore, di carità, di sacrificio!</a:t>
            </a:r>
            <a:endParaRPr lang="it-IT"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magine 5">
            <a:extLst>
              <a:ext uri="{FF2B5EF4-FFF2-40B4-BE49-F238E27FC236}">
                <a16:creationId xmlns:a16="http://schemas.microsoft.com/office/drawing/2014/main" id="{9A425F03-C6C6-4CB6-B091-5BFAFAFDD5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0974" y="269882"/>
            <a:ext cx="4160152" cy="6093152"/>
          </a:xfrm>
          <a:prstGeom prst="rect">
            <a:avLst/>
          </a:prstGeom>
          <a:solidFill>
            <a:srgbClr val="FFFFFF">
              <a:shade val="85000"/>
            </a:srgbClr>
          </a:solidFill>
          <a:ln w="190500" cap="rnd">
            <a:noFill/>
          </a:ln>
          <a:effectLst>
            <a:glow rad="139700">
              <a:schemeClr val="accent3">
                <a:satMod val="175000"/>
                <a:alpha val="40000"/>
              </a:schemeClr>
            </a:glow>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841418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3CCAD271-A737-41FF-B888-3B2B4ED9F8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4575" y="0"/>
            <a:ext cx="7597425" cy="5247249"/>
          </a:xfrm>
          <a:prstGeom prst="rect">
            <a:avLst/>
          </a:prstGeom>
          <a:effectLst>
            <a:softEdge rad="635000"/>
          </a:effectLst>
        </p:spPr>
      </p:pic>
      <p:sp>
        <p:nvSpPr>
          <p:cNvPr id="8" name="CasellaDiTesto 7">
            <a:extLst>
              <a:ext uri="{FF2B5EF4-FFF2-40B4-BE49-F238E27FC236}">
                <a16:creationId xmlns:a16="http://schemas.microsoft.com/office/drawing/2014/main" id="{7DF72D60-B647-47DF-B00C-8D718667AFB9}"/>
              </a:ext>
            </a:extLst>
          </p:cNvPr>
          <p:cNvSpPr txBox="1"/>
          <p:nvPr/>
        </p:nvSpPr>
        <p:spPr>
          <a:xfrm>
            <a:off x="573546" y="4951955"/>
            <a:ext cx="11044907" cy="1745863"/>
          </a:xfrm>
          <a:prstGeom prst="rect">
            <a:avLst/>
          </a:prstGeom>
          <a:noFill/>
        </p:spPr>
        <p:txBody>
          <a:bodyPr wrap="square" rtlCol="0">
            <a:spAutoFit/>
          </a:bodyPr>
          <a:lstStyle/>
          <a:p>
            <a:pPr indent="450215" algn="ctr">
              <a:lnSpc>
                <a:spcPct val="115000"/>
              </a:lnSpc>
              <a:spcAft>
                <a:spcPts val="0"/>
              </a:spcAft>
            </a:pPr>
            <a:r>
              <a:rPr lang="it-IT" sz="3200" dirty="0">
                <a:effectLst/>
                <a:latin typeface="Times New Roman" panose="02020603050405020304" pitchFamily="18" charset="0"/>
                <a:ea typeface="Calibri" panose="020F0502020204030204" pitchFamily="34" charset="0"/>
                <a:cs typeface="Times New Roman" panose="02020603050405020304" pitchFamily="18" charset="0"/>
              </a:rPr>
              <a:t> I tre chiodi sono i tre Voti che ci devono inchiodare sulla croce di Gesù Cristo. Questo dobbiamo fare per gustare le gioie serene e pure della resurrezione</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magine 9">
            <a:extLst>
              <a:ext uri="{FF2B5EF4-FFF2-40B4-BE49-F238E27FC236}">
                <a16:creationId xmlns:a16="http://schemas.microsoft.com/office/drawing/2014/main" id="{161B7886-86FE-4D00-9484-11400F8B03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818" y="949570"/>
            <a:ext cx="5897436" cy="4423076"/>
          </a:xfrm>
          <a:prstGeom prst="rect">
            <a:avLst/>
          </a:prstGeom>
          <a:effectLst>
            <a:softEdge rad="635000"/>
          </a:effectLst>
        </p:spPr>
      </p:pic>
      <p:sp>
        <p:nvSpPr>
          <p:cNvPr id="11" name="Rettangolo 10">
            <a:extLst>
              <a:ext uri="{FF2B5EF4-FFF2-40B4-BE49-F238E27FC236}">
                <a16:creationId xmlns:a16="http://schemas.microsoft.com/office/drawing/2014/main" id="{59FCC0E1-B5C7-4C05-9A8A-ED46DDD0EAC7}"/>
              </a:ext>
            </a:extLst>
          </p:cNvPr>
          <p:cNvSpPr/>
          <p:nvPr/>
        </p:nvSpPr>
        <p:spPr>
          <a:xfrm>
            <a:off x="514053" y="13120"/>
            <a:ext cx="9982221"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Crocifiggere le nostre passioni</a:t>
            </a:r>
          </a:p>
        </p:txBody>
      </p:sp>
    </p:spTree>
    <p:extLst>
      <p:ext uri="{BB962C8B-B14F-4D97-AF65-F5344CB8AC3E}">
        <p14:creationId xmlns:p14="http://schemas.microsoft.com/office/powerpoint/2010/main" val="29951345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4F50308-7F6F-433A-BEEE-389B397C6D8A}"/>
              </a:ext>
            </a:extLst>
          </p:cNvPr>
          <p:cNvSpPr txBox="1"/>
          <p:nvPr/>
        </p:nvSpPr>
        <p:spPr>
          <a:xfrm>
            <a:off x="651804" y="1413063"/>
            <a:ext cx="5275383" cy="4031873"/>
          </a:xfrm>
          <a:prstGeom prst="rect">
            <a:avLst/>
          </a:prstGeom>
          <a:noFill/>
          <a:ln w="76200">
            <a:solidFill>
              <a:schemeClr val="accent5">
                <a:lumMod val="75000"/>
              </a:schemeClr>
            </a:solidFill>
          </a:ln>
        </p:spPr>
        <p:txBody>
          <a:bodyPr wrap="square" rtlCol="0">
            <a:spAutoFit/>
          </a:bodyPr>
          <a:lstStyle/>
          <a:p>
            <a:pPr algn="ctr"/>
            <a:r>
              <a:rPr lang="it-IT" sz="3200" dirty="0">
                <a:effectLst/>
                <a:latin typeface="Times New Roman" panose="02020603050405020304" pitchFamily="18" charset="0"/>
                <a:ea typeface="Calibri" panose="020F0502020204030204" pitchFamily="34" charset="0"/>
              </a:rPr>
              <a:t>Nell’Imitazione di Cristo vi è un versicolo che dice: </a:t>
            </a:r>
            <a:r>
              <a:rPr lang="it-IT" sz="3200" i="1" dirty="0">
                <a:effectLst/>
                <a:latin typeface="Times New Roman" panose="02020603050405020304" pitchFamily="18" charset="0"/>
                <a:ea typeface="Calibri" panose="020F0502020204030204" pitchFamily="34" charset="0"/>
              </a:rPr>
              <a:t>Vita boni religiosi </a:t>
            </a:r>
            <a:r>
              <a:rPr lang="it-IT" sz="3200" i="1" dirty="0" err="1">
                <a:effectLst/>
                <a:latin typeface="Times New Roman" panose="02020603050405020304" pitchFamily="18" charset="0"/>
                <a:ea typeface="Calibri" panose="020F0502020204030204" pitchFamily="34" charset="0"/>
              </a:rPr>
              <a:t>crux</a:t>
            </a:r>
            <a:r>
              <a:rPr lang="it-IT" sz="3200" i="1" dirty="0">
                <a:effectLst/>
                <a:latin typeface="Times New Roman" panose="02020603050405020304" pitchFamily="18" charset="0"/>
                <a:ea typeface="Calibri" panose="020F0502020204030204" pitchFamily="34" charset="0"/>
              </a:rPr>
              <a:t> est.</a:t>
            </a:r>
            <a:r>
              <a:rPr lang="it-IT" sz="3200" dirty="0">
                <a:effectLst/>
                <a:latin typeface="Times New Roman" panose="02020603050405020304" pitchFamily="18" charset="0"/>
                <a:ea typeface="Calibri" panose="020F0502020204030204" pitchFamily="34" charset="0"/>
              </a:rPr>
              <a:t>  La vita del buon religioso è croce. Ed infatti il buon religioso deve con i tre voti crocifiggere le proprie passioni e le malnate concupiscenze. </a:t>
            </a:r>
            <a:endParaRPr lang="it-IT" sz="3200" dirty="0"/>
          </a:p>
        </p:txBody>
      </p:sp>
      <p:pic>
        <p:nvPicPr>
          <p:cNvPr id="4" name="Immagine 3">
            <a:extLst>
              <a:ext uri="{FF2B5EF4-FFF2-40B4-BE49-F238E27FC236}">
                <a16:creationId xmlns:a16="http://schemas.microsoft.com/office/drawing/2014/main" id="{D7301D6A-4DCE-4568-9FCA-AC97C02678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7187" y="95156"/>
            <a:ext cx="5983458" cy="7204084"/>
          </a:xfrm>
          <a:prstGeom prst="rect">
            <a:avLst/>
          </a:prstGeom>
          <a:effectLst>
            <a:softEdge rad="635000"/>
          </a:effectLst>
        </p:spPr>
      </p:pic>
    </p:spTree>
    <p:extLst>
      <p:ext uri="{BB962C8B-B14F-4D97-AF65-F5344CB8AC3E}">
        <p14:creationId xmlns:p14="http://schemas.microsoft.com/office/powerpoint/2010/main" val="3666797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2E539E1-BCBE-45DF-89D3-AB2720D4FB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asellaDiTesto 4">
            <a:extLst>
              <a:ext uri="{FF2B5EF4-FFF2-40B4-BE49-F238E27FC236}">
                <a16:creationId xmlns:a16="http://schemas.microsoft.com/office/drawing/2014/main" id="{1D7A36C6-3416-47C9-A260-FECD71CE5F9B}"/>
              </a:ext>
            </a:extLst>
          </p:cNvPr>
          <p:cNvSpPr txBox="1"/>
          <p:nvPr/>
        </p:nvSpPr>
        <p:spPr>
          <a:xfrm>
            <a:off x="155183" y="4403187"/>
            <a:ext cx="11881633" cy="2604880"/>
          </a:xfrm>
          <a:prstGeom prst="rect">
            <a:avLst/>
          </a:prstGeom>
          <a:solidFill>
            <a:schemeClr val="bg2">
              <a:lumMod val="25000"/>
              <a:alpha val="34000"/>
            </a:schemeClr>
          </a:solidFill>
        </p:spPr>
        <p:txBody>
          <a:bodyPr wrap="square" rtlCol="0">
            <a:spAutoFit/>
          </a:bodyPr>
          <a:lstStyle/>
          <a:p>
            <a:pPr indent="450215" algn="ctr">
              <a:lnSpc>
                <a:spcPct val="115000"/>
              </a:lnSpc>
              <a:spcAft>
                <a:spcPts val="0"/>
              </a:spcAft>
            </a:pPr>
            <a:r>
              <a:rPr lang="it-IT" sz="28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I voti sono moralmente rappresentati dai tre chiodi. La vita del buon religioso è la croce; pertanto, se vogliamo essere buoni religiosi, dobbiamo abbracciarla col disprezzo delle malattie fisiche e morali, dobbiamo portarla, seguendo Gesù, e portarla con pazienza.</a:t>
            </a:r>
            <a:endParaRPr lang="it-IT" sz="2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indent="450215" algn="ctr">
              <a:lnSpc>
                <a:spcPct val="115000"/>
              </a:lnSpc>
              <a:spcAft>
                <a:spcPts val="0"/>
              </a:spcAft>
            </a:pPr>
            <a:r>
              <a:rPr lang="it-IT"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436450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4EDC7C0-B71E-4AE0-87C3-371B7A9B9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91" y="2493045"/>
            <a:ext cx="6941128" cy="4388958"/>
          </a:xfrm>
          <a:prstGeom prst="rect">
            <a:avLst/>
          </a:prstGeom>
          <a:effectLst>
            <a:softEdge rad="635000"/>
          </a:effectLst>
        </p:spPr>
      </p:pic>
      <p:pic>
        <p:nvPicPr>
          <p:cNvPr id="6" name="Immagine 5">
            <a:extLst>
              <a:ext uri="{FF2B5EF4-FFF2-40B4-BE49-F238E27FC236}">
                <a16:creationId xmlns:a16="http://schemas.microsoft.com/office/drawing/2014/main" id="{E8EE4527-CE41-4050-A3E8-AFA9E25EB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3551" y="1854154"/>
            <a:ext cx="5348449" cy="5390563"/>
          </a:xfrm>
          <a:prstGeom prst="rect">
            <a:avLst/>
          </a:prstGeom>
          <a:effectLst>
            <a:softEdge rad="635000"/>
          </a:effectLst>
        </p:spPr>
      </p:pic>
      <p:sp>
        <p:nvSpPr>
          <p:cNvPr id="7" name="CasellaDiTesto 6">
            <a:extLst>
              <a:ext uri="{FF2B5EF4-FFF2-40B4-BE49-F238E27FC236}">
                <a16:creationId xmlns:a16="http://schemas.microsoft.com/office/drawing/2014/main" id="{36066605-6A0A-4BD9-9B84-8B9CDB28F863}"/>
              </a:ext>
            </a:extLst>
          </p:cNvPr>
          <p:cNvSpPr txBox="1"/>
          <p:nvPr/>
        </p:nvSpPr>
        <p:spPr>
          <a:xfrm>
            <a:off x="277091" y="108466"/>
            <a:ext cx="11596254" cy="2888035"/>
          </a:xfrm>
          <a:prstGeom prst="rect">
            <a:avLst/>
          </a:prstGeom>
          <a:noFill/>
        </p:spPr>
        <p:txBody>
          <a:bodyPr wrap="square" rtlCol="0">
            <a:spAutoFit/>
          </a:bodyPr>
          <a:lstStyle/>
          <a:p>
            <a:pPr indent="450215" algn="ctr">
              <a:lnSpc>
                <a:spcPct val="115000"/>
              </a:lnSpc>
              <a:spcAft>
                <a:spcPts val="0"/>
              </a:spcAft>
            </a:pPr>
            <a:r>
              <a:rPr lang="it-IT" sz="3200" dirty="0">
                <a:effectLst/>
                <a:latin typeface="Times New Roman" panose="02020603050405020304" pitchFamily="18" charset="0"/>
                <a:ea typeface="Calibri" panose="020F0502020204030204" pitchFamily="34" charset="0"/>
                <a:cs typeface="Times New Roman" panose="02020603050405020304" pitchFamily="18" charset="0"/>
              </a:rPr>
              <a:t>Ebbene, tu stasera, ti sei legato alla croce di Gesù Cristo con tre voti; coi voti di obbedienza, di castità e di povertà. Come Gesù Cristo è inchiodato alla croce e legato da tre chiodi, così noi ci leghiamo a Gesù Cristo coi tre Santi Voti di castità, obbedienza e povertà. Alza ora gli occhi e vedrei il Cielo, vedrai il Signore.</a:t>
            </a:r>
            <a:endParaRPr lang="it-IT"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37324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D8AABB3-5C7F-4D53-B410-BCCF6FF3ED99}"/>
              </a:ext>
            </a:extLst>
          </p:cNvPr>
          <p:cNvSpPr txBox="1"/>
          <p:nvPr/>
        </p:nvSpPr>
        <p:spPr>
          <a:xfrm>
            <a:off x="3283528" y="158000"/>
            <a:ext cx="6438901" cy="490199"/>
          </a:xfrm>
          <a:prstGeom prst="rect">
            <a:avLst/>
          </a:prstGeom>
          <a:noFill/>
        </p:spPr>
        <p:txBody>
          <a:bodyPr wrap="square">
            <a:spAutoFit/>
          </a:bodyPr>
          <a:lstStyle/>
          <a:p>
            <a:pPr indent="450215" algn="just">
              <a:lnSpc>
                <a:spcPct val="115000"/>
              </a:lnSpc>
              <a:spcAft>
                <a:spcPts val="0"/>
              </a:spcAft>
            </a:pPr>
            <a:r>
              <a:rPr lang="it-IT" sz="2400" dirty="0" err="1">
                <a:effectLst/>
                <a:latin typeface="Times New Roman" panose="02020603050405020304" pitchFamily="18" charset="0"/>
                <a:ea typeface="Calibri" panose="020F0502020204030204" pitchFamily="34" charset="0"/>
                <a:cs typeface="Times New Roman" panose="02020603050405020304" pitchFamily="18" charset="0"/>
              </a:rPr>
              <a:t>Tortona,Buona</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Sera del 3/1/1940 in Cappella</a:t>
            </a:r>
            <a:endParaRPr lang="it-IT"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magine 4">
            <a:extLst>
              <a:ext uri="{FF2B5EF4-FFF2-40B4-BE49-F238E27FC236}">
                <a16:creationId xmlns:a16="http://schemas.microsoft.com/office/drawing/2014/main" id="{78E04E4B-B547-41BC-BB4C-9B6DB40DE2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2215" y="0"/>
            <a:ext cx="2999785" cy="5410556"/>
          </a:xfrm>
          <a:prstGeom prst="rect">
            <a:avLst/>
          </a:prstGeom>
          <a:effectLst>
            <a:softEdge rad="317500"/>
          </a:effectLst>
        </p:spPr>
      </p:pic>
      <p:sp>
        <p:nvSpPr>
          <p:cNvPr id="6" name="CasellaDiTesto 5">
            <a:extLst>
              <a:ext uri="{FF2B5EF4-FFF2-40B4-BE49-F238E27FC236}">
                <a16:creationId xmlns:a16="http://schemas.microsoft.com/office/drawing/2014/main" id="{295D4534-B356-4855-BFF1-DDFCF31C3CC3}"/>
              </a:ext>
            </a:extLst>
          </p:cNvPr>
          <p:cNvSpPr txBox="1"/>
          <p:nvPr/>
        </p:nvSpPr>
        <p:spPr>
          <a:xfrm>
            <a:off x="0" y="781125"/>
            <a:ext cx="7245927" cy="1051955"/>
          </a:xfrm>
          <a:prstGeom prst="rect">
            <a:avLst/>
          </a:prstGeom>
          <a:noFill/>
        </p:spPr>
        <p:txBody>
          <a:bodyPr wrap="square" rtlCol="0">
            <a:spAutoFit/>
          </a:bodyPr>
          <a:lstStyle/>
          <a:p>
            <a:pPr indent="450215" algn="ctr">
              <a:lnSpc>
                <a:spcPct val="115000"/>
              </a:lnSpc>
              <a:spcAft>
                <a:spcPts val="0"/>
              </a:spcAft>
            </a:pP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I SANTI VOTI : CHIODI D'AMORE O SI DA' A DIO FRUTTI E PIANTA!</a:t>
            </a:r>
            <a:endParaRPr lang="it-IT"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sellaDiTesto 6">
            <a:extLst>
              <a:ext uri="{FF2B5EF4-FFF2-40B4-BE49-F238E27FC236}">
                <a16:creationId xmlns:a16="http://schemas.microsoft.com/office/drawing/2014/main" id="{7F228527-18C3-40A3-AA2A-5BB1F4128BEA}"/>
              </a:ext>
            </a:extLst>
          </p:cNvPr>
          <p:cNvSpPr txBox="1"/>
          <p:nvPr/>
        </p:nvSpPr>
        <p:spPr>
          <a:xfrm>
            <a:off x="983673" y="2106557"/>
            <a:ext cx="8208542" cy="3970318"/>
          </a:xfrm>
          <a:prstGeom prst="rect">
            <a:avLst/>
          </a:prstGeom>
          <a:noFill/>
        </p:spPr>
        <p:txBody>
          <a:bodyPr wrap="square" rtlCol="0">
            <a:spAutoFit/>
          </a:bodyPr>
          <a:lstStyle/>
          <a:p>
            <a:pPr algn="ctr"/>
            <a:r>
              <a:rPr lang="it-IT" sz="2800" dirty="0">
                <a:effectLst/>
                <a:latin typeface="Times New Roman" panose="02020603050405020304" pitchFamily="18" charset="0"/>
                <a:ea typeface="Calibri" panose="020F0502020204030204" pitchFamily="34" charset="0"/>
              </a:rPr>
              <a:t>Leggevo stasera un passo di Sant'Agostino che si riferisce ai voti religiosi. Sant'Agostino chiama i voti religiosi i tre chiodi d'amore che ci configgono alla Croce di Cristo. Generalmente si suole rappresentare Gesù Cristo in croce pendente da tre chiodi e Sant'Agostino dice appunto, parlando dei tre voti che essi sono tre chiodi di amore che ci inchiodano alla Croce di Nostro Signore Gesù Cristo: povertà, castità e obbedienza.</a:t>
            </a:r>
            <a:endParaRPr lang="it-IT" sz="2800" dirty="0"/>
          </a:p>
        </p:txBody>
      </p:sp>
    </p:spTree>
    <p:extLst>
      <p:ext uri="{BB962C8B-B14F-4D97-AF65-F5344CB8AC3E}">
        <p14:creationId xmlns:p14="http://schemas.microsoft.com/office/powerpoint/2010/main" val="13110339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664C638-65CA-4CCD-825F-F98DB4995C20}"/>
              </a:ext>
            </a:extLst>
          </p:cNvPr>
          <p:cNvSpPr txBox="1"/>
          <p:nvPr/>
        </p:nvSpPr>
        <p:spPr>
          <a:xfrm>
            <a:off x="318655" y="797510"/>
            <a:ext cx="5514110" cy="5262979"/>
          </a:xfrm>
          <a:prstGeom prst="rect">
            <a:avLst/>
          </a:prstGeom>
          <a:noFill/>
        </p:spPr>
        <p:txBody>
          <a:bodyPr wrap="square" rtlCol="0">
            <a:spAutoFit/>
          </a:bodyPr>
          <a:lstStyle/>
          <a:p>
            <a:pPr algn="ctr"/>
            <a:r>
              <a:rPr lang="it-IT" sz="2800" dirty="0">
                <a:effectLst/>
                <a:latin typeface="Times New Roman" panose="02020603050405020304" pitchFamily="18" charset="0"/>
                <a:ea typeface="Calibri" panose="020F0502020204030204" pitchFamily="34" charset="0"/>
              </a:rPr>
              <a:t>Tre chiodi che ci inchiodano alla Croce di Cristo!!! Il voto è una promessa a Dio di un bene migliore, di un bene più grande che non siano gli obblighi ordinari di vivere e praticare la virtu'. E Sant'Agostino chiama "chiodi di amore" i voti religiosi che ci configgono alla Croce di Gesù, </a:t>
            </a:r>
            <a:r>
              <a:rPr lang="it-IT" sz="2800" dirty="0" err="1">
                <a:effectLst/>
                <a:latin typeface="Times New Roman" panose="02020603050405020304" pitchFamily="18" charset="0"/>
                <a:ea typeface="Calibri" panose="020F0502020204030204" pitchFamily="34" charset="0"/>
              </a:rPr>
              <a:t>perchè</a:t>
            </a:r>
            <a:r>
              <a:rPr lang="it-IT" sz="2800" dirty="0">
                <a:effectLst/>
                <a:latin typeface="Times New Roman" panose="02020603050405020304" pitchFamily="18" charset="0"/>
                <a:ea typeface="Calibri" panose="020F0502020204030204" pitchFamily="34" charset="0"/>
              </a:rPr>
              <a:t>, dice Sant'Agostino, non si ama e non si segue Gesù Cristo se non si ama e non si serve in Croce!</a:t>
            </a:r>
            <a:endParaRPr lang="it-IT" sz="2800" dirty="0"/>
          </a:p>
        </p:txBody>
      </p:sp>
      <p:pic>
        <p:nvPicPr>
          <p:cNvPr id="4" name="Immagine 3">
            <a:extLst>
              <a:ext uri="{FF2B5EF4-FFF2-40B4-BE49-F238E27FC236}">
                <a16:creationId xmlns:a16="http://schemas.microsoft.com/office/drawing/2014/main" id="{F7437FCB-A768-4E0B-98E5-825C16CC27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765" y="1151730"/>
            <a:ext cx="6248399" cy="41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017595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692FA136-47C3-4981-BAAD-4EEEDF8B61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13122204" cy="6857999"/>
          </a:xfrm>
          <a:prstGeom prst="rect">
            <a:avLst/>
          </a:prstGeom>
        </p:spPr>
      </p:pic>
      <p:sp>
        <p:nvSpPr>
          <p:cNvPr id="5" name="CasellaDiTesto 4">
            <a:extLst>
              <a:ext uri="{FF2B5EF4-FFF2-40B4-BE49-F238E27FC236}">
                <a16:creationId xmlns:a16="http://schemas.microsoft.com/office/drawing/2014/main" id="{6D3384EE-C486-411E-B3C2-95D21C975F89}"/>
              </a:ext>
            </a:extLst>
          </p:cNvPr>
          <p:cNvSpPr txBox="1"/>
          <p:nvPr/>
        </p:nvSpPr>
        <p:spPr>
          <a:xfrm>
            <a:off x="332509" y="110836"/>
            <a:ext cx="11859491" cy="3034036"/>
          </a:xfrm>
          <a:prstGeom prst="rect">
            <a:avLst/>
          </a:prstGeom>
          <a:solidFill>
            <a:schemeClr val="tx2">
              <a:alpha val="23000"/>
            </a:schemeClr>
          </a:solidFill>
        </p:spPr>
        <p:txBody>
          <a:bodyPr wrap="square" rtlCol="0">
            <a:spAutoFit/>
          </a:bodyPr>
          <a:lstStyle/>
          <a:p>
            <a:pPr indent="450215" algn="just">
              <a:lnSpc>
                <a:spcPct val="115000"/>
              </a:lnSpc>
              <a:spcAft>
                <a:spcPts val="0"/>
              </a:spcAft>
            </a:pPr>
            <a:r>
              <a:rPr lang="it-IT" sz="2800" b="1" dirty="0" err="1">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Perchè</a:t>
            </a:r>
            <a:r>
              <a:rPr lang="it-IT" sz="28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non si segue in tutto e per tutto Gesù Cristo se non crocifiggendo noi stessi in croce... </a:t>
            </a:r>
            <a:r>
              <a:rPr lang="it-IT" sz="2800" b="1" dirty="0" err="1">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Perchè</a:t>
            </a:r>
            <a:r>
              <a:rPr lang="it-IT" sz="28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Gesù si ama in croce e crocifissi con Lui! Gran cosa! grande espressione! Non è certamente la prima volta che Voi la sentite da me questa frase che " chi non ama e non serve Gesù Cristo in croce non lo ama e non lo serve affatto"! Non sono pensieri miei ma sono pensieri e, </a:t>
            </a:r>
            <a:r>
              <a:rPr lang="it-IT" sz="2800" b="1" dirty="0" err="1">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piu'</a:t>
            </a:r>
            <a:r>
              <a:rPr lang="it-IT" sz="28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che pensiero, sono sentimento della Chiesa e di questo Santo.</a:t>
            </a:r>
            <a:endParaRPr lang="it-IT" sz="2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949278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E64B08D-3CD3-40F1-ACA7-F282D3F9B89F}"/>
              </a:ext>
            </a:extLst>
          </p:cNvPr>
          <p:cNvSpPr txBox="1"/>
          <p:nvPr/>
        </p:nvSpPr>
        <p:spPr>
          <a:xfrm>
            <a:off x="300533" y="326795"/>
            <a:ext cx="5862636" cy="6007157"/>
          </a:xfrm>
          <a:prstGeom prst="rect">
            <a:avLst/>
          </a:prstGeom>
          <a:noFill/>
        </p:spPr>
        <p:txBody>
          <a:bodyPr wrap="square" rtlCol="0">
            <a:spAutoFit/>
          </a:bodyPr>
          <a:lstStyle/>
          <a:p>
            <a:pPr indent="450215" algn="ctr">
              <a:lnSpc>
                <a:spcPct val="115000"/>
              </a:lnSpc>
              <a:spcAft>
                <a:spcPts val="0"/>
              </a:spcAft>
            </a:pPr>
            <a:r>
              <a:rPr lang="it-IT" sz="2800" dirty="0">
                <a:effectLst/>
                <a:latin typeface="Times New Roman" panose="02020603050405020304" pitchFamily="18" charset="0"/>
                <a:ea typeface="Calibri" panose="020F0502020204030204" pitchFamily="34" charset="0"/>
                <a:cs typeface="Times New Roman" panose="02020603050405020304" pitchFamily="18" charset="0"/>
              </a:rPr>
              <a:t>Come Sant'Agostino, Sant'Anselmo, parlando dei voti, porta una similitudine che certamente Don Cremaschi vi ha spiegato al Noviziato. Dice Sant'Anselmo: Altro è praticare la virtu', altro è praticarla per voto! E la similitudine a cui accennavo è questa: Chi fa voto dona a Dio la pianta e i frutti; è come colui che dona a Dio non solo i frutti ma perfino la pianta e chi invece pratica semplicemente la virtu' dà i frutti e tiene la pianta. </a:t>
            </a:r>
            <a:endParaRPr lang="it-IT"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33B6E3E2-7AAC-4C87-AA39-9B3020FAB0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3169" y="326795"/>
            <a:ext cx="6028831" cy="5860472"/>
          </a:xfrm>
          <a:prstGeom prst="rect">
            <a:avLst/>
          </a:prstGeom>
          <a:effectLst>
            <a:softEdge rad="317500"/>
          </a:effectLst>
        </p:spPr>
      </p:pic>
    </p:spTree>
    <p:extLst>
      <p:ext uri="{BB962C8B-B14F-4D97-AF65-F5344CB8AC3E}">
        <p14:creationId xmlns:p14="http://schemas.microsoft.com/office/powerpoint/2010/main" val="13457987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E4C72F1A-E12C-45B4-A064-FA7ABDED81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18" y="-96984"/>
            <a:ext cx="12704618" cy="7065819"/>
          </a:xfrm>
          <a:prstGeom prst="rect">
            <a:avLst/>
          </a:prstGeom>
        </p:spPr>
      </p:pic>
      <p:sp>
        <p:nvSpPr>
          <p:cNvPr id="5" name="CasellaDiTesto 4">
            <a:extLst>
              <a:ext uri="{FF2B5EF4-FFF2-40B4-BE49-F238E27FC236}">
                <a16:creationId xmlns:a16="http://schemas.microsoft.com/office/drawing/2014/main" id="{117DF864-C38F-4E4B-87A1-E473A53290F1}"/>
              </a:ext>
            </a:extLst>
          </p:cNvPr>
          <p:cNvSpPr txBox="1"/>
          <p:nvPr/>
        </p:nvSpPr>
        <p:spPr>
          <a:xfrm>
            <a:off x="0" y="0"/>
            <a:ext cx="11901055" cy="2062103"/>
          </a:xfrm>
          <a:prstGeom prst="rect">
            <a:avLst/>
          </a:prstGeom>
          <a:solidFill>
            <a:schemeClr val="accent4">
              <a:lumMod val="60000"/>
              <a:lumOff val="40000"/>
              <a:alpha val="60000"/>
            </a:schemeClr>
          </a:solidFill>
        </p:spPr>
        <p:txBody>
          <a:bodyPr wrap="square" rtlCol="0">
            <a:spAutoFit/>
          </a:bodyPr>
          <a:lstStyle/>
          <a:p>
            <a:pPr algn="ctr"/>
            <a:r>
              <a:rPr lang="it-IT" sz="3200" b="1"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Chi fa i voti dà a Dio tutto quello che ha: la libertà, la volontà e tutto ciò che può avere. Il voto di povertà è offerta a Dio di tutto ciò che si ha e si può avere di materiale. Il voto di obbedienza cede a Dio la nostra testa, la nostra volontà. </a:t>
            </a:r>
            <a:endParaRPr lang="it-IT" sz="3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207726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A4FA4EB-5629-4362-AC23-0C039590FF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673" y="0"/>
            <a:ext cx="12510655" cy="6996545"/>
          </a:xfrm>
          <a:prstGeom prst="rect">
            <a:avLst/>
          </a:prstGeom>
        </p:spPr>
      </p:pic>
      <p:sp>
        <p:nvSpPr>
          <p:cNvPr id="5" name="CasellaDiTesto 4">
            <a:extLst>
              <a:ext uri="{FF2B5EF4-FFF2-40B4-BE49-F238E27FC236}">
                <a16:creationId xmlns:a16="http://schemas.microsoft.com/office/drawing/2014/main" id="{030D8D55-FDE8-4B28-B2CE-0DB883E7A1C8}"/>
              </a:ext>
            </a:extLst>
          </p:cNvPr>
          <p:cNvSpPr txBox="1"/>
          <p:nvPr/>
        </p:nvSpPr>
        <p:spPr>
          <a:xfrm>
            <a:off x="332509" y="943727"/>
            <a:ext cx="6733309" cy="2554545"/>
          </a:xfrm>
          <a:prstGeom prst="rect">
            <a:avLst/>
          </a:prstGeom>
          <a:noFill/>
        </p:spPr>
        <p:txBody>
          <a:bodyPr wrap="square" rtlCol="0">
            <a:spAutoFit/>
          </a:bodyPr>
          <a:lstStyle/>
          <a:p>
            <a:pPr algn="ctr"/>
            <a:r>
              <a:rPr lang="it-IT" sz="3200" dirty="0">
                <a:effectLst/>
                <a:latin typeface="Times New Roman" panose="02020603050405020304" pitchFamily="18" charset="0"/>
                <a:ea typeface="Calibri" panose="020F0502020204030204" pitchFamily="34" charset="0"/>
              </a:rPr>
              <a:t>Il voto di purezza dà a Dio anche i nostri pensieri ed i desideri che devono essere puri ed illibati. Consacrarsi a Dio vuole dire inchiodarci col corpo, con la mente, col cuore alla croce.</a:t>
            </a:r>
            <a:endParaRPr lang="it-IT" sz="3200" dirty="0"/>
          </a:p>
        </p:txBody>
      </p:sp>
    </p:spTree>
    <p:extLst>
      <p:ext uri="{BB962C8B-B14F-4D97-AF65-F5344CB8AC3E}">
        <p14:creationId xmlns:p14="http://schemas.microsoft.com/office/powerpoint/2010/main" val="319681700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B01EC1A-BCF6-4C47-8371-EDA88484F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7065818"/>
          </a:xfrm>
          <a:prstGeom prst="rect">
            <a:avLst/>
          </a:prstGeom>
        </p:spPr>
      </p:pic>
      <p:sp>
        <p:nvSpPr>
          <p:cNvPr id="5" name="CasellaDiTesto 4">
            <a:extLst>
              <a:ext uri="{FF2B5EF4-FFF2-40B4-BE49-F238E27FC236}">
                <a16:creationId xmlns:a16="http://schemas.microsoft.com/office/drawing/2014/main" id="{43CCD226-AC87-4654-8099-91539C9A5483}"/>
              </a:ext>
            </a:extLst>
          </p:cNvPr>
          <p:cNvSpPr txBox="1"/>
          <p:nvPr/>
        </p:nvSpPr>
        <p:spPr>
          <a:xfrm>
            <a:off x="803564" y="309719"/>
            <a:ext cx="8783782" cy="4520597"/>
          </a:xfrm>
          <a:prstGeom prst="rect">
            <a:avLst/>
          </a:prstGeom>
          <a:solidFill>
            <a:srgbClr val="FFFF00">
              <a:alpha val="25000"/>
            </a:srgbClr>
          </a:solidFill>
        </p:spPr>
        <p:txBody>
          <a:bodyPr wrap="square" rtlCol="0">
            <a:spAutoFit/>
          </a:bodyPr>
          <a:lstStyle/>
          <a:p>
            <a:pPr indent="450215" algn="ctr">
              <a:lnSpc>
                <a:spcPct val="115000"/>
              </a:lnSpc>
              <a:spcAft>
                <a:spcPts val="0"/>
              </a:spcAft>
            </a:pPr>
            <a:r>
              <a:rPr lang="it-IT" sz="28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Fare voto vuol dire essere a capite ad </a:t>
            </a:r>
            <a:r>
              <a:rPr lang="it-IT" sz="2800" b="1" dirty="0" err="1">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talones</a:t>
            </a:r>
            <a:r>
              <a:rPr lang="it-IT" sz="28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dalla testa ai piedi, tutti di </a:t>
            </a:r>
            <a:r>
              <a:rPr lang="it-IT" sz="2800" b="1" dirty="0" err="1">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Gesu'</a:t>
            </a:r>
            <a:r>
              <a:rPr lang="it-IT" sz="28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significa essere roba di </a:t>
            </a:r>
            <a:r>
              <a:rPr lang="it-IT" sz="2800" b="1" dirty="0" err="1">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Gesu'</a:t>
            </a:r>
            <a:r>
              <a:rPr lang="it-IT" sz="28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niente altro volere che </a:t>
            </a:r>
            <a:r>
              <a:rPr lang="it-IT" sz="2800" b="1" dirty="0" err="1">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Gesu'</a:t>
            </a:r>
            <a:r>
              <a:rPr lang="it-IT" sz="28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Cristo, che inchiodarci a Lui sulla croce coi tre chiodi, coi chiodi di amore= di amore, s'intende, non per forza, </a:t>
            </a:r>
            <a:r>
              <a:rPr lang="it-IT" sz="2800" b="1" dirty="0" err="1">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perchè</a:t>
            </a:r>
            <a:r>
              <a:rPr lang="it-IT" sz="280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i voti devono essere liberi e l'offerta deve essere offerta spontanea. Che grande grazia che ci fa il Signore quando ci porta a fare immolazione, sacrificio di noi stessi a Lui coi tre chiodi d'amore!...</a:t>
            </a:r>
            <a:endParaRPr lang="it-IT"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32169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5E6D9A4-FA3E-42EF-98AC-BAACC63EDA64}"/>
              </a:ext>
            </a:extLst>
          </p:cNvPr>
          <p:cNvSpPr/>
          <p:nvPr/>
        </p:nvSpPr>
        <p:spPr>
          <a:xfrm>
            <a:off x="2399087" y="542790"/>
            <a:ext cx="5426486"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Domandiamoci…</a:t>
            </a:r>
          </a:p>
        </p:txBody>
      </p:sp>
      <p:sp>
        <p:nvSpPr>
          <p:cNvPr id="3" name="CasellaDiTesto 2">
            <a:extLst>
              <a:ext uri="{FF2B5EF4-FFF2-40B4-BE49-F238E27FC236}">
                <a16:creationId xmlns:a16="http://schemas.microsoft.com/office/drawing/2014/main" id="{A9BC5630-6101-471F-9570-42D6E03F6ACC}"/>
              </a:ext>
            </a:extLst>
          </p:cNvPr>
          <p:cNvSpPr txBox="1"/>
          <p:nvPr/>
        </p:nvSpPr>
        <p:spPr>
          <a:xfrm>
            <a:off x="734293" y="1634836"/>
            <a:ext cx="8756073" cy="1200329"/>
          </a:xfrm>
          <a:prstGeom prst="rect">
            <a:avLst/>
          </a:prstGeom>
          <a:noFill/>
        </p:spPr>
        <p:txBody>
          <a:bodyPr wrap="square" rtlCol="0">
            <a:spAutoFit/>
          </a:bodyPr>
          <a:lstStyle/>
          <a:p>
            <a:pPr lvl="0" algn="just">
              <a:spcAft>
                <a:spcPts val="750"/>
              </a:spcAft>
            </a:pPr>
            <a:r>
              <a:rPr lang="it-IT" sz="2400" dirty="0">
                <a:solidFill>
                  <a:srgbClr val="000000"/>
                </a:solidFill>
                <a:effectLst/>
                <a:latin typeface="Times New Roman" panose="02020603050405020304" pitchFamily="18" charset="0"/>
                <a:ea typeface="Times New Roman" panose="02020603050405020304" pitchFamily="18" charset="0"/>
              </a:rPr>
              <a:t>1. E’ il tuo punto di partenza: fai memoria del tuo “in principio”, della tua genesi vocazionale. Quando sono scoccate le tue “quattro del pomeriggio?” e ti sei sentito scelto da lui?</a:t>
            </a:r>
            <a:endParaRPr lang="it-IT" sz="2400" dirty="0">
              <a:effectLst/>
              <a:latin typeface="Times New Roman" panose="02020603050405020304" pitchFamily="18" charset="0"/>
              <a:ea typeface="Times New Roman" panose="02020603050405020304" pitchFamily="18" charset="0"/>
            </a:endParaRPr>
          </a:p>
        </p:txBody>
      </p:sp>
      <p:sp>
        <p:nvSpPr>
          <p:cNvPr id="5" name="CasellaDiTesto 4">
            <a:extLst>
              <a:ext uri="{FF2B5EF4-FFF2-40B4-BE49-F238E27FC236}">
                <a16:creationId xmlns:a16="http://schemas.microsoft.com/office/drawing/2014/main" id="{298DE8D0-2D6A-40F5-93C4-AEC3849F629C}"/>
              </a:ext>
            </a:extLst>
          </p:cNvPr>
          <p:cNvSpPr txBox="1"/>
          <p:nvPr/>
        </p:nvSpPr>
        <p:spPr>
          <a:xfrm>
            <a:off x="734293" y="3010808"/>
            <a:ext cx="7481455" cy="1569660"/>
          </a:xfrm>
          <a:prstGeom prst="rect">
            <a:avLst/>
          </a:prstGeom>
          <a:noFill/>
        </p:spPr>
        <p:txBody>
          <a:bodyPr wrap="square" rtlCol="0">
            <a:spAutoFit/>
          </a:bodyPr>
          <a:lstStyle/>
          <a:p>
            <a:pPr lvl="0" algn="just">
              <a:spcAft>
                <a:spcPts val="750"/>
              </a:spcAft>
            </a:pPr>
            <a:r>
              <a:rPr lang="it-IT" sz="2400" dirty="0">
                <a:solidFill>
                  <a:srgbClr val="000000"/>
                </a:solidFill>
                <a:effectLst/>
                <a:latin typeface="Times New Roman" panose="02020603050405020304" pitchFamily="18" charset="0"/>
                <a:ea typeface="Times New Roman" panose="02020603050405020304" pitchFamily="18" charset="0"/>
              </a:rPr>
              <a:t>2. Nel cammino di fede e nel discernimento vocazionale ti lasci guidare dallo Spirito della novità di Dio o ti fai trascinare dalla forza dell’abitudine, della “</a:t>
            </a:r>
            <a:r>
              <a:rPr lang="it-IT" sz="2400" dirty="0" err="1">
                <a:solidFill>
                  <a:srgbClr val="000000"/>
                </a:solidFill>
                <a:effectLst/>
                <a:latin typeface="Times New Roman" panose="02020603050405020304" pitchFamily="18" charset="0"/>
                <a:ea typeface="Times New Roman" panose="02020603050405020304" pitchFamily="18" charset="0"/>
              </a:rPr>
              <a:t>divanite</a:t>
            </a:r>
            <a:r>
              <a:rPr lang="it-IT" sz="2400" dirty="0">
                <a:solidFill>
                  <a:srgbClr val="000000"/>
                </a:solidFill>
                <a:effectLst/>
                <a:latin typeface="Times New Roman" panose="02020603050405020304" pitchFamily="18" charset="0"/>
                <a:ea typeface="Times New Roman" panose="02020603050405020304" pitchFamily="18" charset="0"/>
              </a:rPr>
              <a:t> spirituale”?</a:t>
            </a:r>
            <a:endParaRPr lang="it-IT" sz="2400" dirty="0">
              <a:effectLst/>
              <a:latin typeface="Times New Roman" panose="02020603050405020304" pitchFamily="18" charset="0"/>
              <a:ea typeface="Times New Roman" panose="02020603050405020304" pitchFamily="18" charset="0"/>
            </a:endParaRPr>
          </a:p>
        </p:txBody>
      </p:sp>
      <p:sp>
        <p:nvSpPr>
          <p:cNvPr id="6" name="CasellaDiTesto 5">
            <a:extLst>
              <a:ext uri="{FF2B5EF4-FFF2-40B4-BE49-F238E27FC236}">
                <a16:creationId xmlns:a16="http://schemas.microsoft.com/office/drawing/2014/main" id="{D0885777-4E69-4A05-A7A8-32C79A411241}"/>
              </a:ext>
            </a:extLst>
          </p:cNvPr>
          <p:cNvSpPr txBox="1"/>
          <p:nvPr/>
        </p:nvSpPr>
        <p:spPr>
          <a:xfrm>
            <a:off x="845127" y="4769966"/>
            <a:ext cx="8035637" cy="1569660"/>
          </a:xfrm>
          <a:prstGeom prst="rect">
            <a:avLst/>
          </a:prstGeom>
          <a:noFill/>
        </p:spPr>
        <p:txBody>
          <a:bodyPr wrap="square" rtlCol="0">
            <a:spAutoFit/>
          </a:bodyPr>
          <a:lstStyle/>
          <a:p>
            <a:pPr lvl="0" algn="just">
              <a:spcAft>
                <a:spcPts val="750"/>
              </a:spcAft>
            </a:pPr>
            <a:r>
              <a:rPr lang="it-IT" sz="2400" dirty="0">
                <a:solidFill>
                  <a:srgbClr val="000000"/>
                </a:solidFill>
                <a:effectLst/>
                <a:latin typeface="Times New Roman" panose="02020603050405020304" pitchFamily="18" charset="0"/>
                <a:ea typeface="Times New Roman" panose="02020603050405020304" pitchFamily="18" charset="0"/>
              </a:rPr>
              <a:t>3. Sentirsi scelti da Gesù e corrispondere a questa scelta vuol dire abbracciare con gioia la via verso la santità, accettare i “tre chiodi” con amore. Come pensi di aderire a questo progetto divino su di te?</a:t>
            </a:r>
            <a:endParaRPr lang="it-IT" sz="2400" dirty="0">
              <a:effectLst/>
              <a:latin typeface="Times New Roman" panose="02020603050405020304" pitchFamily="18" charset="0"/>
              <a:ea typeface="Times New Roman" panose="02020603050405020304" pitchFamily="18" charset="0"/>
            </a:endParaRPr>
          </a:p>
        </p:txBody>
      </p:sp>
      <p:pic>
        <p:nvPicPr>
          <p:cNvPr id="8" name="Immagine 7">
            <a:extLst>
              <a:ext uri="{FF2B5EF4-FFF2-40B4-BE49-F238E27FC236}">
                <a16:creationId xmlns:a16="http://schemas.microsoft.com/office/drawing/2014/main" id="{E8A3DA5D-286A-4D7B-A19E-970135273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7702" y="233040"/>
            <a:ext cx="1934578" cy="1934578"/>
          </a:xfrm>
          <a:prstGeom prst="rect">
            <a:avLst/>
          </a:prstGeom>
          <a:effectLst>
            <a:softEdge rad="127000"/>
          </a:effectLst>
        </p:spPr>
      </p:pic>
      <p:pic>
        <p:nvPicPr>
          <p:cNvPr id="10" name="Immagine 9">
            <a:extLst>
              <a:ext uri="{FF2B5EF4-FFF2-40B4-BE49-F238E27FC236}">
                <a16:creationId xmlns:a16="http://schemas.microsoft.com/office/drawing/2014/main" id="{4A51560F-A59B-48D3-B1E6-871024D2B6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8501" y="2457888"/>
            <a:ext cx="1553779" cy="1942224"/>
          </a:xfrm>
          <a:prstGeom prst="rect">
            <a:avLst/>
          </a:prstGeom>
          <a:effectLst>
            <a:softEdge rad="127000"/>
          </a:effectLst>
        </p:spPr>
      </p:pic>
      <p:pic>
        <p:nvPicPr>
          <p:cNvPr id="14" name="Immagine 13">
            <a:extLst>
              <a:ext uri="{FF2B5EF4-FFF2-40B4-BE49-F238E27FC236}">
                <a16:creationId xmlns:a16="http://schemas.microsoft.com/office/drawing/2014/main" id="{BEC5FE5F-AE4D-4DDE-849A-32CA3F6152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6028" y="4766529"/>
            <a:ext cx="1766252" cy="1858431"/>
          </a:xfrm>
          <a:prstGeom prst="rect">
            <a:avLst/>
          </a:prstGeom>
          <a:effectLst>
            <a:softEdge rad="127000"/>
          </a:effectLst>
        </p:spPr>
      </p:pic>
      <p:graphicFrame>
        <p:nvGraphicFramePr>
          <p:cNvPr id="4" name="Oggetto 3"/>
          <p:cNvGraphicFramePr>
            <a:graphicFrameLocks noChangeAspect="1"/>
          </p:cNvGraphicFramePr>
          <p:nvPr>
            <p:extLst>
              <p:ext uri="{D42A27DB-BD31-4B8C-83A1-F6EECF244321}">
                <p14:modId xmlns:p14="http://schemas.microsoft.com/office/powerpoint/2010/main" val="569983904"/>
              </p:ext>
            </p:extLst>
          </p:nvPr>
        </p:nvGraphicFramePr>
        <p:xfrm>
          <a:off x="7499785" y="6095151"/>
          <a:ext cx="1431925" cy="488950"/>
        </p:xfrm>
        <a:graphic>
          <a:graphicData uri="http://schemas.openxmlformats.org/presentationml/2006/ole">
            <mc:AlternateContent xmlns:mc="http://schemas.openxmlformats.org/markup-compatibility/2006">
              <mc:Choice xmlns:v="urn:schemas-microsoft-com:vml" Requires="v">
                <p:oleObj spid="_x0000_s2051" name="Oggetto shell Packager" showAsIcon="1" r:id="rId6" imgW="1432440" imgH="488520" progId="Package">
                  <p:embed/>
                </p:oleObj>
              </mc:Choice>
              <mc:Fallback>
                <p:oleObj name="Oggetto shell Packager" showAsIcon="1" r:id="rId6" imgW="1432440" imgH="488520" progId="Package">
                  <p:embed/>
                  <p:pic>
                    <p:nvPicPr>
                      <p:cNvPr id="0" name=""/>
                      <p:cNvPicPr/>
                      <p:nvPr/>
                    </p:nvPicPr>
                    <p:blipFill>
                      <a:blip r:embed="rId7"/>
                      <a:stretch>
                        <a:fillRect/>
                      </a:stretch>
                    </p:blipFill>
                    <p:spPr>
                      <a:xfrm>
                        <a:off x="7499785" y="6095151"/>
                        <a:ext cx="1431925" cy="488950"/>
                      </a:xfrm>
                      <a:prstGeom prst="rect">
                        <a:avLst/>
                      </a:prstGeom>
                    </p:spPr>
                  </p:pic>
                </p:oleObj>
              </mc:Fallback>
            </mc:AlternateContent>
          </a:graphicData>
        </a:graphic>
      </p:graphicFrame>
    </p:spTree>
    <p:extLst>
      <p:ext uri="{BB962C8B-B14F-4D97-AF65-F5344CB8AC3E}">
        <p14:creationId xmlns:p14="http://schemas.microsoft.com/office/powerpoint/2010/main" val="8496302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TM04033937[[fn=Scia di vapore]]</Template>
  <TotalTime>344</TotalTime>
  <Words>2496</Words>
  <Application>Microsoft Office PowerPoint</Application>
  <PresentationFormat>Widescreen</PresentationFormat>
  <Paragraphs>79</Paragraphs>
  <Slides>41</Slides>
  <Notes>0</Notes>
  <HiddenSlides>0</HiddenSlides>
  <MMClips>0</MMClips>
  <ScaleCrop>false</ScaleCrop>
  <HeadingPairs>
    <vt:vector size="8" baseType="variant">
      <vt:variant>
        <vt:lpstr>Caratteri utilizzati</vt:lpstr>
      </vt:variant>
      <vt:variant>
        <vt:i4>10</vt:i4>
      </vt:variant>
      <vt:variant>
        <vt:lpstr>Tema</vt:lpstr>
      </vt:variant>
      <vt:variant>
        <vt:i4>1</vt:i4>
      </vt:variant>
      <vt:variant>
        <vt:lpstr>Server OLE incorporati</vt:lpstr>
      </vt:variant>
      <vt:variant>
        <vt:i4>1</vt:i4>
      </vt:variant>
      <vt:variant>
        <vt:lpstr>Titoli diapositive</vt:lpstr>
      </vt:variant>
      <vt:variant>
        <vt:i4>41</vt:i4>
      </vt:variant>
    </vt:vector>
  </HeadingPairs>
  <TitlesOfParts>
    <vt:vector size="53" baseType="lpstr">
      <vt:lpstr>Aharoni</vt:lpstr>
      <vt:lpstr>Arial</vt:lpstr>
      <vt:lpstr>Bahnschrift SemiCondensed</vt:lpstr>
      <vt:lpstr>Calibri</vt:lpstr>
      <vt:lpstr>Franklin Gothic Demi Cond</vt:lpstr>
      <vt:lpstr>Franklin Gothic Medium Cond</vt:lpstr>
      <vt:lpstr>Sitka Display</vt:lpstr>
      <vt:lpstr>Times New Roman</vt:lpstr>
      <vt:lpstr>Trebuchet MS</vt:lpstr>
      <vt:lpstr>Wingdings 3</vt:lpstr>
      <vt:lpstr>Sfaccettatura</vt:lpstr>
      <vt:lpstr>Oggetto shell Packager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Utente</dc:creator>
  <cp:lastModifiedBy>Utente</cp:lastModifiedBy>
  <cp:revision>102</cp:revision>
  <dcterms:created xsi:type="dcterms:W3CDTF">2020-07-22T09:57:23Z</dcterms:created>
  <dcterms:modified xsi:type="dcterms:W3CDTF">2020-08-20T14:08:17Z</dcterms:modified>
</cp:coreProperties>
</file>