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9" r:id="rId4"/>
    <p:sldId id="260" r:id="rId5"/>
    <p:sldId id="261" r:id="rId6"/>
    <p:sldId id="263" r:id="rId7"/>
    <p:sldId id="264" r:id="rId8"/>
    <p:sldId id="267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2A2870E-5D8B-4C94-8EEA-05EC342E2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C1660D09-BADD-4787-8FEA-1755168126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876E2557-0206-4170-9733-A84D94C8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712B55E-3432-41BC-8E20-66C8F9BC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78ED4C19-6DC6-4162-B61D-D01767C1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71092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C398F7C-23DF-4D5A-A7D5-03EBCBADE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AA188F7-240E-4A79-A921-22FCBFABB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74A8683C-76CD-4149-AC79-C83F6713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531A299A-9B78-4C9D-8DA1-EAEE557F4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655B0A8-5FAB-46A6-A0E4-7A66019F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2296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CA870EF-0E0E-4FE4-8A98-4250CD722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A7FBF0D-FA85-4B02-8C44-30E5A667C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324B88F6-871C-4C61-B658-E5078F54A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18ADDFD-C1E0-4303-8A70-D342AF12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DF9DABA-1768-4C08-8919-4BEA191B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2464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DDF2F5B-9989-4B43-9E00-AA537405E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65B7E1F-B770-4F3E-BF78-32FADFD03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EFA4A5C1-2226-48F6-AEC4-0DFF80A25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D387710F-1806-4CCB-8EF3-A22E09433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03FE73DA-03AE-4FE8-9DC7-F1CBD418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621ECEF7-E997-4118-A364-95EFC438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94391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417DA2B-7D1F-498A-854C-03B6C678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783F0DD-2A18-46F2-B009-A165F7B34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79CFD206-72F3-40F1-B18A-45BAF9745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9D915D50-18F1-4CC2-B5F0-9E18181186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B386D27-4375-4426-A690-6CE218A7C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D6676A28-5417-4BF4-B4C0-30471E00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9D9F19A1-5B99-4FEB-8BC1-34F7D332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11E875E0-C49C-4FBA-8273-FA59631F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8131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730BD31-2E15-431E-A1EE-12D2DD28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8450A538-D567-45D7-8C8C-8F118A505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33923DFF-D8C1-4406-87A8-99FB3C27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FE75899F-3BA4-444F-87F8-4289C5BCB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2223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46CC7EAB-99C3-4C2F-89AB-D1C29BB56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7CDB3622-F3B9-43E0-9FA9-23CB11CF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EB4052FE-24B2-422C-B238-FABECAEB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50871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B85DF30-8EDE-4F99-B287-035101769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69B1E4C7-6A26-42D1-AC75-77AFB0331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832F3E59-81EA-4773-A391-400AC17AC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35643D3D-96E9-47C6-AB4F-D4E167D8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6CBAA5BA-B084-42EC-9D7D-E4D71C8E4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67BC990E-C371-4468-ABB6-F2F84B2DE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3135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05C3DC4-47F7-42D9-9610-6A4FB58D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22B1B597-DA0A-4DCF-A0A7-E328467F12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30650DD5-F107-4CD8-B18C-0BC906D1C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113AF132-F3A6-4419-BA0A-A10AADD6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4F0E25DF-EA75-4CEF-86B0-CB85810C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0593A507-4C8A-4B52-8C3F-3644F775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2994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243022F-E3E6-4297-9C58-C68C4ECFB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82E2A866-FA38-4790-8665-91ACB13A0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2173C401-B067-484C-BC1D-4D16C6854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31B755BC-3A21-410F-9173-BBFD28DD7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9E3AF103-4185-4859-BFF3-A7CF8076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3606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FFB2ACFC-4FA5-44DD-80BF-211D9F6CF0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456AF2B9-AA67-49CF-ABCE-C5F9827EE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987875C-A92F-47A1-B372-D1FDCBCD8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B79ACDD-08CF-4372-831B-F3FCA0FC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9A05673-C3BA-4C6B-9BC6-8725C0A6F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8917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A8A18308-2892-4BE6-B834-07C4DFA4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87FCD28-E5A3-4BC1-A915-6A37A58DC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5612F0DE-189F-4365-B500-6A6D9EFAA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02EDB-7037-4391-9500-9E22FA13AF9B}" type="datetimeFigureOut">
              <a:rPr lang="it-IT" smtClean="0"/>
              <a:pPr/>
              <a:t>23/10/2019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00244E4-9A2D-4AEC-941A-AD459ADB0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4CC9465-F5C8-4C51-B63C-B75081A955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3C426-F510-4704-B4BF-23F8FC07BD6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27134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7.xml"/><Relationship Id="rId1" Type="http://schemas.openxmlformats.org/officeDocument/2006/relationships/video" Target="../media/media1.mp4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xmlns="" id="{F19C4CCC-0A89-47CD-9713-F58413FCCB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7250" y="186539"/>
            <a:ext cx="4245663" cy="647264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64CED7B9-27EC-4E20-9705-CA2135849F00}"/>
              </a:ext>
            </a:extLst>
          </p:cNvPr>
          <p:cNvSpPr txBox="1"/>
          <p:nvPr/>
        </p:nvSpPr>
        <p:spPr>
          <a:xfrm>
            <a:off x="366091" y="1654307"/>
            <a:ext cx="74311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Chi ama entra in relazione e l’intensità della relazione è proporzionata all’intensità dell’amore.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ABA6C427-5941-4BD5-A305-22F19E98513D}"/>
              </a:ext>
            </a:extLst>
          </p:cNvPr>
          <p:cNvSpPr txBox="1"/>
          <p:nvPr/>
        </p:nvSpPr>
        <p:spPr>
          <a:xfrm>
            <a:off x="362553" y="3826450"/>
            <a:ext cx="761171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Quando Cristo entra nella vita di una persona, </a:t>
            </a:r>
            <a:r>
              <a:rPr lang="it-IT" sz="3200" b="1" dirty="0"/>
              <a:t>insieme a Lui necessariamente devono passare tanti altri </a:t>
            </a:r>
            <a:r>
              <a:rPr lang="it-IT" sz="3200" dirty="0"/>
              <a:t>che sono quasi tutti individui male in arnese, esigentissimi.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485411A6-87AA-49E0-A8C2-35F916B45FC0}"/>
              </a:ext>
            </a:extLst>
          </p:cNvPr>
          <p:cNvSpPr/>
          <p:nvPr/>
        </p:nvSpPr>
        <p:spPr>
          <a:xfrm>
            <a:off x="459165" y="227304"/>
            <a:ext cx="70344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L’empatia in don Orione</a:t>
            </a:r>
          </a:p>
        </p:txBody>
      </p:sp>
    </p:spTree>
    <p:extLst>
      <p:ext uri="{BB962C8B-B14F-4D97-AF65-F5344CB8AC3E}">
        <p14:creationId xmlns:p14="http://schemas.microsoft.com/office/powerpoint/2010/main" xmlns="" val="282981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477CD9D8-49C7-4715-9DDE-AD478041C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333" y="180474"/>
            <a:ext cx="4419373" cy="6385039"/>
          </a:xfr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3EE758C-1636-421C-9E3E-C0128A8132CA}"/>
              </a:ext>
            </a:extLst>
          </p:cNvPr>
          <p:cNvSpPr txBox="1"/>
          <p:nvPr/>
        </p:nvSpPr>
        <p:spPr>
          <a:xfrm>
            <a:off x="5420139" y="434024"/>
            <a:ext cx="5618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In tal modo la vita di don Orione è stata </a:t>
            </a:r>
            <a:r>
              <a:rPr lang="it-IT" sz="3200" b="1" u="sng" dirty="0"/>
              <a:t>totalmente occupata </a:t>
            </a:r>
            <a:r>
              <a:rPr lang="it-IT" sz="3200" dirty="0"/>
              <a:t>, requisita dall’Altro e dagli altri.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D529DB-3824-4300-B59D-5335AE3415A8}"/>
              </a:ext>
            </a:extLst>
          </p:cNvPr>
          <p:cNvSpPr txBox="1"/>
          <p:nvPr/>
        </p:nvSpPr>
        <p:spPr>
          <a:xfrm>
            <a:off x="5420139" y="3943245"/>
            <a:ext cx="58309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Don Orione intuisce che </a:t>
            </a:r>
            <a:r>
              <a:rPr lang="it-IT" sz="3200" b="1" dirty="0"/>
              <a:t>le cose di Dio sono le cose degli uomini</a:t>
            </a:r>
            <a:r>
              <a:rPr lang="it-IT" sz="3200" dirty="0"/>
              <a:t>. Proprio perché uomo di Dio, </a:t>
            </a:r>
            <a:r>
              <a:rPr lang="it-IT" sz="3200" b="1" dirty="0"/>
              <a:t>don Orione è l’uomo di tutti.</a:t>
            </a:r>
          </a:p>
        </p:txBody>
      </p:sp>
    </p:spTree>
    <p:extLst>
      <p:ext uri="{BB962C8B-B14F-4D97-AF65-F5344CB8AC3E}">
        <p14:creationId xmlns:p14="http://schemas.microsoft.com/office/powerpoint/2010/main" xmlns="" val="29928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DC537121-DD74-4F81-9D3D-8BE05C354C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451" y="168231"/>
            <a:ext cx="4244539" cy="582857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4896D03C-D5D4-4B8E-8D2B-4957B35152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1319" y="131064"/>
            <a:ext cx="5971032" cy="329793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D362CC68-829D-4B00-9624-55991E7EBF3E}"/>
              </a:ext>
            </a:extLst>
          </p:cNvPr>
          <p:cNvSpPr txBox="1"/>
          <p:nvPr/>
        </p:nvSpPr>
        <p:spPr>
          <a:xfrm>
            <a:off x="4872789" y="3681663"/>
            <a:ext cx="7044760" cy="2542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E Don Orione fu un mirabile esempio di come l’interessamento, la cura, la relazione con «qualunque altro» veicolasse l’amore di Dio e ne facesse sperimentare il suo abbraccio.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988A2300-E01A-4F96-A406-9927468414AF}"/>
              </a:ext>
            </a:extLst>
          </p:cNvPr>
          <p:cNvSpPr/>
          <p:nvPr/>
        </p:nvSpPr>
        <p:spPr>
          <a:xfrm>
            <a:off x="-385538" y="0"/>
            <a:ext cx="1044138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«</a:t>
            </a:r>
            <a:r>
              <a:rPr lang="it-IT" sz="54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Dio ci ama sempre attraverso qualcuno</a:t>
            </a:r>
            <a:r>
              <a:rPr lang="it-IT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» </a:t>
            </a:r>
            <a:r>
              <a:rPr lang="it-IT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( padre Puglisi)</a:t>
            </a:r>
          </a:p>
        </p:txBody>
      </p:sp>
    </p:spTree>
    <p:extLst>
      <p:ext uri="{BB962C8B-B14F-4D97-AF65-F5344CB8AC3E}">
        <p14:creationId xmlns:p14="http://schemas.microsoft.com/office/powerpoint/2010/main" xmlns="" val="11636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E2CF3B36-D5E2-42A8-A408-DC1F5C5398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394" y="0"/>
            <a:ext cx="6626219" cy="473972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93F2EE26-51CF-4CEB-A774-4FDFE22AD3B1}"/>
              </a:ext>
            </a:extLst>
          </p:cNvPr>
          <p:cNvSpPr txBox="1"/>
          <p:nvPr/>
        </p:nvSpPr>
        <p:spPr>
          <a:xfrm>
            <a:off x="7196294" y="365798"/>
            <a:ext cx="47310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/>
              <a:t>Don Orione ENTRA IN RELAZIONE ….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45E81D15-E1BF-4560-BD52-DB06B885E98F}"/>
              </a:ext>
            </a:extLst>
          </p:cNvPr>
          <p:cNvSpPr/>
          <p:nvPr/>
        </p:nvSpPr>
        <p:spPr>
          <a:xfrm>
            <a:off x="6775335" y="2551837"/>
            <a:ext cx="55729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ome padre e da padre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EE169B3D-460B-4D01-B6A5-806F4A17DB6F}"/>
              </a:ext>
            </a:extLst>
          </p:cNvPr>
          <p:cNvSpPr/>
          <p:nvPr/>
        </p:nvSpPr>
        <p:spPr>
          <a:xfrm>
            <a:off x="86592" y="4754005"/>
            <a:ext cx="65698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  <a:r>
              <a:rPr lang="it-IT" sz="54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ome padre dei poveri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078E87DF-0AF4-418A-9C2A-D7A551804B96}"/>
              </a:ext>
            </a:extLst>
          </p:cNvPr>
          <p:cNvSpPr/>
          <p:nvPr/>
        </p:nvSpPr>
        <p:spPr>
          <a:xfrm>
            <a:off x="6785816" y="4820763"/>
            <a:ext cx="52994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come benefattore</a:t>
            </a:r>
            <a:endParaRPr lang="it-IT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476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75C65F89-28FE-4B46-A1DA-97012FB5F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775" y="341376"/>
            <a:ext cx="4139184" cy="617524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640FB68A-2FE6-460B-BC04-687CEAD595E0}"/>
              </a:ext>
            </a:extLst>
          </p:cNvPr>
          <p:cNvSpPr txBox="1"/>
          <p:nvPr/>
        </p:nvSpPr>
        <p:spPr>
          <a:xfrm>
            <a:off x="4346712" y="235806"/>
            <a:ext cx="769951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“[…] occorre </a:t>
            </a:r>
            <a:r>
              <a:rPr lang="it-IT" sz="2000" b="1" dirty="0"/>
              <a:t>avvicinare</a:t>
            </a:r>
            <a:r>
              <a:rPr lang="it-IT" sz="2000" dirty="0"/>
              <a:t> il cuore dei giovani e farsi ragazzi con essi”, “</a:t>
            </a:r>
            <a:r>
              <a:rPr lang="it-IT" sz="2000" b="1" dirty="0"/>
              <a:t>prendere in mano</a:t>
            </a:r>
            <a:r>
              <a:rPr lang="it-IT" sz="2000" dirty="0"/>
              <a:t>, con grande riverenza, l'anima dei giovanetti</a:t>
            </a:r>
            <a:r>
              <a:rPr lang="it-IT" sz="2000" b="1" dirty="0"/>
              <a:t>, come</a:t>
            </a:r>
            <a:r>
              <a:rPr lang="it-IT" sz="2000" dirty="0"/>
              <a:t> farebbe </a:t>
            </a:r>
            <a:r>
              <a:rPr lang="it-IT" sz="2000" b="1" dirty="0"/>
              <a:t>un buon fratello</a:t>
            </a:r>
            <a:r>
              <a:rPr lang="it-IT" sz="2000" dirty="0"/>
              <a:t> maggiore con i fratelli più piccoli”, </a:t>
            </a:r>
            <a:r>
              <a:rPr lang="it-IT" sz="2000" b="1" dirty="0"/>
              <a:t>ricorrere continuamente ad esortazioni paterne</a:t>
            </a:r>
            <a:r>
              <a:rPr lang="it-IT" sz="2000" dirty="0"/>
              <a:t>, con l'anima piena di sincero affetto, </a:t>
            </a:r>
            <a:r>
              <a:rPr lang="it-IT" sz="2000" b="1" dirty="0"/>
              <a:t>portare i loro cuori a Dio</a:t>
            </a:r>
            <a:r>
              <a:rPr lang="it-IT" sz="2000" dirty="0"/>
              <a:t> […]  Il giovane ha bisogno di </a:t>
            </a:r>
            <a:r>
              <a:rPr lang="it-IT" sz="2000" b="1" dirty="0"/>
              <a:t>persuadersi che siamo interessati a fargli del bene</a:t>
            </a:r>
            <a:r>
              <a:rPr lang="it-IT" sz="2000" dirty="0"/>
              <a:t>, e che viviamo non per noi, ma per lui; </a:t>
            </a:r>
            <a:r>
              <a:rPr lang="it-IT" sz="2000" b="1" dirty="0"/>
              <a:t>che gli vogliamo bene sinceramente</a:t>
            </a:r>
            <a:r>
              <a:rPr lang="it-IT" sz="2000" dirty="0"/>
              <a:t>, e non per interesse, ma perché questa è la nostra vita, perché lui è tanta parte della nostra stessa vita e il suo bene costituisce la nostra missione ed è il nostro intento e affetto in Cristo. Egli </a:t>
            </a:r>
            <a:r>
              <a:rPr lang="it-IT" sz="2000" b="1" dirty="0"/>
              <a:t>deve comprendere che viviamo per lui; che il suo bene è il nostro bene; che le sue gioie sono le nostre gioie, e le sue pene, i suoi dolori sono pene nostre e nostri sono i suoi dolor</a:t>
            </a:r>
            <a:r>
              <a:rPr lang="it-IT" sz="2000" dirty="0"/>
              <a:t>i. Egli </a:t>
            </a:r>
            <a:r>
              <a:rPr lang="it-IT" sz="2000" b="1" dirty="0"/>
              <a:t>deve anche sentire che siamo pronti a fare per lui dei sacrifici, e a veramente sacrificarci per la sua felicità e per la sua salvezza</a:t>
            </a:r>
            <a:r>
              <a:rPr lang="it-IT" sz="2000" dirty="0"/>
              <a:t>. Il giovane deve sentire questo: deve </a:t>
            </a:r>
            <a:r>
              <a:rPr lang="it-IT" sz="2000" b="1" dirty="0"/>
              <a:t>sentire attorno a sé un'atmosfera buona</a:t>
            </a:r>
            <a:r>
              <a:rPr lang="it-IT" sz="2000" dirty="0"/>
              <a:t>, un soffio caldo d'affetto puro, illibato e santo, di fede e di carità cristiana, ed allora sarà nostro.”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14E74EFF-B558-49EC-8BF2-BD6505FABA57}"/>
              </a:ext>
            </a:extLst>
          </p:cNvPr>
          <p:cNvSpPr txBox="1"/>
          <p:nvPr/>
        </p:nvSpPr>
        <p:spPr>
          <a:xfrm>
            <a:off x="4439478" y="5936107"/>
            <a:ext cx="7699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Ogni termine evidenziato in neretto suggerisce una sfaccettatura utile alla costruzione di una relazione profonda, vera, stabile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xmlns="" id="{CE5B4759-C601-44AB-8761-681E612AD82E}"/>
              </a:ext>
            </a:extLst>
          </p:cNvPr>
          <p:cNvSpPr/>
          <p:nvPr/>
        </p:nvSpPr>
        <p:spPr>
          <a:xfrm rot="9575445" flipV="1">
            <a:off x="-1528010" y="4828927"/>
            <a:ext cx="6507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ASCOLTO</a:t>
            </a:r>
          </a:p>
        </p:txBody>
      </p:sp>
    </p:spTree>
    <p:extLst>
      <p:ext uri="{BB962C8B-B14F-4D97-AF65-F5344CB8AC3E}">
        <p14:creationId xmlns:p14="http://schemas.microsoft.com/office/powerpoint/2010/main" xmlns="" val="2887101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B029CFFC-F761-4E16-9A3F-24EBA7974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949" y="0"/>
            <a:ext cx="5125103" cy="364376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E46599BD-5B74-482D-81DD-FAA421C5DE50}"/>
              </a:ext>
            </a:extLst>
          </p:cNvPr>
          <p:cNvSpPr txBox="1"/>
          <p:nvPr/>
        </p:nvSpPr>
        <p:spPr>
          <a:xfrm>
            <a:off x="5546559" y="351234"/>
            <a:ext cx="64164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Victoria F.C.C.A. (Argentina)</a:t>
            </a:r>
          </a:p>
          <a:p>
            <a:r>
              <a:rPr lang="it-IT" dirty="0"/>
              <a:t>4 dicembre 1934</a:t>
            </a:r>
          </a:p>
          <a:p>
            <a:endParaRPr lang="it-IT" dirty="0"/>
          </a:p>
          <a:p>
            <a:r>
              <a:rPr lang="it-IT" dirty="0"/>
              <a:t>Caro Franco , per gli auguri di Natale e di Capodanno ti ho mandato una </a:t>
            </a:r>
            <a:r>
              <a:rPr lang="it-IT" dirty="0" err="1"/>
              <a:t>circolaretta</a:t>
            </a:r>
            <a:r>
              <a:rPr lang="it-IT" dirty="0"/>
              <a:t> a stampa, come ad altri, ma </a:t>
            </a:r>
            <a:r>
              <a:rPr lang="it-IT" i="1" dirty="0">
                <a:solidFill>
                  <a:srgbClr val="FF0000"/>
                </a:solidFill>
              </a:rPr>
              <a:t>mi pare un po' poco</a:t>
            </a:r>
            <a:r>
              <a:rPr lang="it-IT" dirty="0" smtClean="0">
                <a:solidFill>
                  <a:srgbClr val="FF0000"/>
                </a:solidFill>
              </a:rPr>
              <a:t>,</a:t>
            </a:r>
            <a:r>
              <a:rPr lang="it-IT" dirty="0" smtClean="0"/>
              <a:t> </a:t>
            </a:r>
            <a:r>
              <a:rPr lang="it-IT" sz="1200" dirty="0" smtClean="0"/>
              <a:t>(quando </a:t>
            </a:r>
            <a:r>
              <a:rPr lang="it-IT" sz="1200" dirty="0" smtClean="0"/>
              <a:t>nella relazione l’altro occupa veramente un posto centrale , il cuore del donante non è mai appagato, si sente sempre in debito </a:t>
            </a:r>
            <a:r>
              <a:rPr lang="it-IT" sz="1200" dirty="0" smtClean="0"/>
              <a:t>d’amore)</a:t>
            </a:r>
            <a:r>
              <a:rPr lang="it-IT" sz="1200" dirty="0" smtClean="0"/>
              <a:t> </a:t>
            </a:r>
            <a:r>
              <a:rPr lang="it-IT" dirty="0" err="1"/>
              <a:t>ond</a:t>
            </a:r>
            <a:r>
              <a:rPr lang="it-IT" dirty="0"/>
              <a:t>'è che do mano a carta e penna e calamaio (un po' come l'oste della luna piena di Manzoni) e ti scrivo ...</a:t>
            </a:r>
          </a:p>
          <a:p>
            <a:r>
              <a:rPr lang="it-IT" dirty="0"/>
              <a:t> </a:t>
            </a:r>
          </a:p>
          <a:p>
            <a:r>
              <a:rPr lang="it-IT" dirty="0"/>
              <a:t>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1E4E02FE-A0BF-4387-AD54-A83C8839D7EF}"/>
              </a:ext>
            </a:extLst>
          </p:cNvPr>
          <p:cNvSpPr txBox="1"/>
          <p:nvPr/>
        </p:nvSpPr>
        <p:spPr>
          <a:xfrm>
            <a:off x="32001" y="3712449"/>
            <a:ext cx="1193105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E, </a:t>
            </a:r>
            <a:r>
              <a:rPr lang="it-IT" dirty="0">
                <a:solidFill>
                  <a:srgbClr val="FF0000"/>
                </a:solidFill>
              </a:rPr>
              <a:t>anzi tutto, come stai ? </a:t>
            </a:r>
            <a:r>
              <a:rPr lang="it-IT" sz="1200" dirty="0" smtClean="0">
                <a:solidFill>
                  <a:srgbClr val="FF0000"/>
                </a:solidFill>
              </a:rPr>
              <a:t>(</a:t>
            </a:r>
            <a:r>
              <a:rPr lang="it-IT" sz="1200" dirty="0" smtClean="0"/>
              <a:t>è </a:t>
            </a:r>
            <a:r>
              <a:rPr lang="it-IT" sz="1200" dirty="0" smtClean="0"/>
              <a:t>la sollecitudine , la cura traboccante di chi ha a cuore il bene e il benessere </a:t>
            </a:r>
            <a:r>
              <a:rPr lang="it-IT" sz="1200" dirty="0" smtClean="0"/>
              <a:t>dell’altro)</a:t>
            </a:r>
            <a:endParaRPr lang="it-IT" sz="1200" dirty="0" smtClean="0"/>
          </a:p>
          <a:p>
            <a:r>
              <a:rPr lang="it-IT" dirty="0" smtClean="0"/>
              <a:t>Io </a:t>
            </a:r>
            <a:r>
              <a:rPr lang="it-IT" dirty="0"/>
              <a:t>ti fo sapere che starei benone, se non fosse </a:t>
            </a:r>
            <a:r>
              <a:rPr lang="it-IT" i="1" dirty="0">
                <a:solidFill>
                  <a:srgbClr val="FF0000"/>
                </a:solidFill>
              </a:rPr>
              <a:t>un po' di mal di cuore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sz="1200" dirty="0" smtClean="0">
                <a:solidFill>
                  <a:srgbClr val="FF0000"/>
                </a:solidFill>
              </a:rPr>
              <a:t>(</a:t>
            </a:r>
            <a:r>
              <a:rPr lang="it-IT" sz="1200" dirty="0" smtClean="0"/>
              <a:t>sdrammatizzando </a:t>
            </a:r>
            <a:r>
              <a:rPr lang="it-IT" sz="1200" dirty="0" smtClean="0"/>
              <a:t>sui propri disturbi, don Orione, impedisce che l’attenzione si fermi su di lui, e questo la dice lunga sulla tendenza alla lamentazione che forse caratterizza qualcuno di noi , che in definitiva non fa altro che cercare accoglienza piuttosto che essere disposto ad </a:t>
            </a:r>
            <a:r>
              <a:rPr lang="it-IT" sz="1200" dirty="0" smtClean="0"/>
              <a:t>accogliere) </a:t>
            </a:r>
            <a:r>
              <a:rPr lang="it-IT" dirty="0" smtClean="0"/>
              <a:t>che </a:t>
            </a:r>
            <a:r>
              <a:rPr lang="it-IT" dirty="0"/>
              <a:t>non mi lascia lavorare che pochetto di giorno, </a:t>
            </a:r>
            <a:r>
              <a:rPr lang="it-IT" i="1" dirty="0"/>
              <a:t>e non mi dà requie di notte</a:t>
            </a:r>
            <a:r>
              <a:rPr lang="it-IT" dirty="0"/>
              <a:t>. Ma, come vedi, non mi toglie il buonumore. </a:t>
            </a:r>
            <a:r>
              <a:rPr lang="it-IT" dirty="0" err="1"/>
              <a:t>Evvia</a:t>
            </a:r>
            <a:r>
              <a:rPr lang="it-IT" dirty="0"/>
              <a:t>! Siamo giovanotti di 62 anni, onde, se anche viene qualche notte </a:t>
            </a:r>
            <a:r>
              <a:rPr lang="it-IT" i="1" dirty="0"/>
              <a:t>sorella morte, la accoglierò a festa</a:t>
            </a:r>
            <a:r>
              <a:rPr lang="it-IT" dirty="0"/>
              <a:t>, </a:t>
            </a:r>
            <a:r>
              <a:rPr lang="it-IT" dirty="0" err="1"/>
              <a:t>chè</a:t>
            </a:r>
            <a:r>
              <a:rPr lang="it-IT" dirty="0"/>
              <a:t> ho vissuto abbastanza, ti pare? Quanti che non hanno toccato neanche i 60! Dunque stiamocene contenti, e sia come Dio vuole. Hai lavoro? E sei di buon umore? Se hai lavoro e sei di buon umore, </a:t>
            </a:r>
            <a:r>
              <a:rPr lang="it-IT" i="1" dirty="0">
                <a:solidFill>
                  <a:srgbClr val="FF0000"/>
                </a:solidFill>
              </a:rPr>
              <a:t>fuma una sigaretta alla mia salute</a:t>
            </a:r>
            <a:r>
              <a:rPr lang="it-IT" dirty="0" smtClean="0"/>
              <a:t>. </a:t>
            </a:r>
            <a:r>
              <a:rPr lang="it-IT" sz="1200" dirty="0" smtClean="0"/>
              <a:t>(</a:t>
            </a:r>
            <a:r>
              <a:rPr lang="it-IT" sz="1200" dirty="0" smtClean="0"/>
              <a:t>quale affabilità , quale tratto giocoso , rasserenante, accattivante, pacificante … quello del nostro </a:t>
            </a:r>
            <a:r>
              <a:rPr lang="it-IT" sz="1200" dirty="0" smtClean="0"/>
              <a:t>santo)</a:t>
            </a:r>
            <a:r>
              <a:rPr lang="it-IT" dirty="0" smtClean="0"/>
              <a:t>  </a:t>
            </a:r>
            <a:r>
              <a:rPr lang="it-IT" dirty="0" smtClean="0"/>
              <a:t>Vedi</a:t>
            </a:r>
            <a:r>
              <a:rPr lang="it-IT" dirty="0"/>
              <a:t>, sto vecchio prete senza fastidi, com'è allegro</a:t>
            </a:r>
            <a:r>
              <a:rPr lang="it-IT" dirty="0">
                <a:solidFill>
                  <a:srgbClr val="FF0000"/>
                </a:solidFill>
              </a:rPr>
              <a:t>! E tu, caro Franco sei allegro</a:t>
            </a:r>
            <a:r>
              <a:rPr lang="it-IT" dirty="0" smtClean="0">
                <a:solidFill>
                  <a:srgbClr val="FF0000"/>
                </a:solidFill>
              </a:rPr>
              <a:t>?</a:t>
            </a:r>
            <a:r>
              <a:rPr lang="it-IT" dirty="0" smtClean="0"/>
              <a:t> </a:t>
            </a:r>
            <a:r>
              <a:rPr lang="it-IT" sz="1200" dirty="0" smtClean="0"/>
              <a:t>(Che </a:t>
            </a:r>
            <a:r>
              <a:rPr lang="it-IT" sz="1200" dirty="0" smtClean="0"/>
              <a:t>modo delicato di entrare in relazione più profonda, dove ciò che emerge è la preoccupazione di don Orione per “ la situazione del cuore e della vita” del suo </a:t>
            </a:r>
            <a:r>
              <a:rPr lang="it-IT" sz="1200" dirty="0" smtClean="0"/>
              <a:t>interlocutore)</a:t>
            </a:r>
            <a:r>
              <a:rPr lang="it-IT" sz="1200" dirty="0" smtClean="0">
                <a:solidFill>
                  <a:srgbClr val="FF0000"/>
                </a:solidFill>
              </a:rPr>
              <a:t> </a:t>
            </a:r>
            <a:r>
              <a:rPr lang="it-IT" dirty="0"/>
              <a:t>Sta di buon animo, di buon animo sempre, ché &lt;&lt; uomo allegro, il Ciel l'aiuta.&gt;&gt;</a:t>
            </a:r>
          </a:p>
        </p:txBody>
      </p:sp>
    </p:spTree>
    <p:extLst>
      <p:ext uri="{BB962C8B-B14F-4D97-AF65-F5344CB8AC3E}">
        <p14:creationId xmlns:p14="http://schemas.microsoft.com/office/powerpoint/2010/main" xmlns="" val="3026059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A24594A3-738C-42E5-9026-EB30EAD904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72" y="2262240"/>
            <a:ext cx="6094374" cy="44832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4E66765A-BC37-4A04-9529-ED4EB672E0EE}"/>
              </a:ext>
            </a:extLst>
          </p:cNvPr>
          <p:cNvSpPr txBox="1"/>
          <p:nvPr/>
        </p:nvSpPr>
        <p:spPr>
          <a:xfrm>
            <a:off x="129572" y="112542"/>
            <a:ext cx="1193285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dirty="0">
                <a:solidFill>
                  <a:srgbClr val="FF0000"/>
                </a:solidFill>
              </a:rPr>
              <a:t>Io questa allegrezza</a:t>
            </a:r>
            <a:r>
              <a:rPr lang="it-IT" dirty="0" smtClean="0"/>
              <a:t>,</a:t>
            </a:r>
            <a:r>
              <a:rPr lang="it-IT" dirty="0" smtClean="0"/>
              <a:t> </a:t>
            </a:r>
            <a:r>
              <a:rPr lang="it-IT" sz="1200" dirty="0" smtClean="0"/>
              <a:t>(Don </a:t>
            </a:r>
            <a:r>
              <a:rPr lang="it-IT" sz="1200" dirty="0" smtClean="0"/>
              <a:t>Orione consegna/ condivide il suo bene più prezioso: la fede, Dio; porta il discorso sulle “sorgenti della vita”, su </a:t>
            </a:r>
            <a:r>
              <a:rPr lang="it-IT" sz="1200" dirty="0" smtClean="0"/>
              <a:t>Gesù)</a:t>
            </a:r>
            <a:r>
              <a:rPr lang="it-IT" sz="1200" dirty="0" smtClean="0"/>
              <a:t> </a:t>
            </a:r>
            <a:r>
              <a:rPr lang="it-IT" dirty="0"/>
              <a:t>che è serenità di spirito, e sgorga dalla Pace della coscienza;  questa soave letizia che fa lieta e bella la vita, </a:t>
            </a:r>
            <a:r>
              <a:rPr lang="it-IT" dirty="0">
                <a:solidFill>
                  <a:srgbClr val="FF0000"/>
                </a:solidFill>
              </a:rPr>
              <a:t>te la auguro</a:t>
            </a:r>
            <a:r>
              <a:rPr lang="it-IT" dirty="0"/>
              <a:t>, caro Franco per le feste del Santo Natale e per il Nuovo Anno, con tutti quei beni che il tuo cuore può desiderare. Ed ora non una predica, no, ma </a:t>
            </a:r>
            <a:r>
              <a:rPr lang="it-IT" i="1" dirty="0">
                <a:solidFill>
                  <a:srgbClr val="FF0000"/>
                </a:solidFill>
              </a:rPr>
              <a:t>una parola in confidenza grande in un orecchio</a:t>
            </a:r>
            <a:r>
              <a:rPr lang="it-IT" dirty="0" smtClean="0"/>
              <a:t>,</a:t>
            </a:r>
            <a:r>
              <a:rPr lang="it-IT" dirty="0" smtClean="0"/>
              <a:t> </a:t>
            </a:r>
            <a:r>
              <a:rPr lang="it-IT" sz="1200" dirty="0" smtClean="0"/>
              <a:t>(che </a:t>
            </a:r>
            <a:r>
              <a:rPr lang="it-IT" sz="1200" dirty="0" smtClean="0"/>
              <a:t>squisito tratto </a:t>
            </a:r>
            <a:r>
              <a:rPr lang="it-IT" sz="1200" dirty="0" smtClean="0"/>
              <a:t>confidenziale</a:t>
            </a:r>
            <a:r>
              <a:rPr lang="it-IT" dirty="0" smtClean="0"/>
              <a:t>)</a:t>
            </a:r>
            <a:r>
              <a:rPr lang="it-IT" dirty="0" smtClean="0"/>
              <a:t> </a:t>
            </a:r>
            <a:r>
              <a:rPr lang="it-IT" dirty="0">
                <a:solidFill>
                  <a:srgbClr val="FF0000"/>
                </a:solidFill>
              </a:rPr>
              <a:t>a te solo</a:t>
            </a:r>
            <a:r>
              <a:rPr lang="it-IT" sz="1200" dirty="0" smtClean="0"/>
              <a:t>,(</a:t>
            </a:r>
            <a:r>
              <a:rPr lang="it-IT" sz="1200" dirty="0" smtClean="0"/>
              <a:t> </a:t>
            </a:r>
            <a:r>
              <a:rPr lang="it-IT" sz="1200" dirty="0" smtClean="0"/>
              <a:t>quanto è importante in una relazione che l’altro senta di essere prezioso, </a:t>
            </a:r>
            <a:r>
              <a:rPr lang="it-IT" sz="1200" dirty="0" smtClean="0"/>
              <a:t>importante)</a:t>
            </a:r>
            <a:r>
              <a:rPr lang="it-IT" dirty="0" smtClean="0"/>
              <a:t> </a:t>
            </a:r>
            <a:r>
              <a:rPr lang="it-IT" dirty="0"/>
              <a:t>eccola. Tu gusterai la pace del Natale, se andrai a farti una buona confessione e a ricevere Gesù, caro Franco: va dunque! </a:t>
            </a:r>
            <a:r>
              <a:rPr lang="it-IT" dirty="0" smtClean="0"/>
              <a:t>Ecco</a:t>
            </a:r>
            <a:r>
              <a:rPr lang="it-IT" dirty="0"/>
              <a:t>, ho finito, la parolina buona e da amico è  </a:t>
            </a:r>
            <a:r>
              <a:rPr lang="it-IT" dirty="0" smtClean="0"/>
              <a:t>detta</a:t>
            </a:r>
            <a:r>
              <a:rPr lang="it-IT" dirty="0"/>
              <a:t>: </a:t>
            </a:r>
            <a:r>
              <a:rPr lang="it-IT" i="1" dirty="0">
                <a:solidFill>
                  <a:srgbClr val="FF0000"/>
                </a:solidFill>
              </a:rPr>
              <a:t>niente predica</a:t>
            </a:r>
            <a:r>
              <a:rPr lang="it-IT" dirty="0" smtClean="0"/>
              <a:t>. </a:t>
            </a:r>
            <a:r>
              <a:rPr lang="it-IT" sz="1200" dirty="0" smtClean="0"/>
              <a:t>(</a:t>
            </a:r>
            <a:r>
              <a:rPr lang="it-IT" sz="1200" dirty="0" smtClean="0"/>
              <a:t> </a:t>
            </a:r>
            <a:r>
              <a:rPr lang="it-IT" sz="1200" dirty="0" smtClean="0"/>
              <a:t>un rapporto alla pari, da pari, senza pulpiti, da amici, di più da </a:t>
            </a:r>
            <a:r>
              <a:rPr lang="it-IT" sz="1200" dirty="0" smtClean="0"/>
              <a:t>fratelli) </a:t>
            </a:r>
            <a:r>
              <a:rPr lang="it-IT" sz="1200" dirty="0" smtClean="0"/>
              <a:t> </a:t>
            </a:r>
            <a:endParaRPr lang="it-IT" sz="1200" dirty="0"/>
          </a:p>
          <a:p>
            <a:r>
              <a:rPr lang="it-IT" dirty="0"/>
              <a:t>                                                                                          </a:t>
            </a:r>
            <a:r>
              <a:rPr lang="it-IT" dirty="0" smtClean="0"/>
              <a:t>                             Sono </a:t>
            </a:r>
            <a:r>
              <a:rPr lang="it-IT" dirty="0"/>
              <a:t>stato o no discreto? </a:t>
            </a:r>
            <a:r>
              <a:rPr lang="it-IT" dirty="0" err="1"/>
              <a:t>Ciavu</a:t>
            </a:r>
            <a:r>
              <a:rPr lang="it-IT" dirty="0"/>
              <a:t>! Addio! Buon  </a:t>
            </a:r>
            <a:r>
              <a:rPr lang="it-IT" dirty="0" smtClean="0"/>
              <a:t>              </a:t>
            </a:r>
          </a:p>
          <a:p>
            <a:r>
              <a:rPr lang="it-IT" dirty="0" smtClean="0"/>
              <a:t> </a:t>
            </a:r>
            <a:r>
              <a:rPr lang="it-IT" dirty="0" smtClean="0"/>
              <a:t>                                                                                                                       </a:t>
            </a:r>
            <a:r>
              <a:rPr lang="it-IT" dirty="0" smtClean="0"/>
              <a:t>Natale</a:t>
            </a:r>
            <a:r>
              <a:rPr lang="it-IT" dirty="0"/>
              <a:t>! Buona fine e buon Capo d’ Anno! </a:t>
            </a:r>
          </a:p>
          <a:p>
            <a:r>
              <a:rPr lang="it-IT" dirty="0"/>
              <a:t>                                                                                          </a:t>
            </a:r>
            <a:r>
              <a:rPr lang="it-IT" dirty="0" smtClean="0"/>
              <a:t>                               Tanti </a:t>
            </a:r>
            <a:r>
              <a:rPr lang="it-IT" dirty="0"/>
              <a:t>auguri ai tuoi genitori e alla zia. </a:t>
            </a:r>
          </a:p>
          <a:p>
            <a:r>
              <a:rPr lang="it-IT" dirty="0"/>
              <a:t>                                                                                         </a:t>
            </a:r>
            <a:r>
              <a:rPr lang="it-IT" dirty="0" smtClean="0"/>
              <a:t>                                </a:t>
            </a:r>
            <a:r>
              <a:rPr lang="it-IT" dirty="0"/>
              <a:t>Iddio ti benedica e ti dia ogni prosperità. </a:t>
            </a:r>
          </a:p>
          <a:p>
            <a:r>
              <a:rPr lang="it-IT" dirty="0"/>
              <a:t>                                                                                           </a:t>
            </a:r>
            <a:r>
              <a:rPr lang="it-IT" dirty="0" smtClean="0"/>
              <a:t>                                               Tuo </a:t>
            </a:r>
            <a:r>
              <a:rPr lang="it-IT" dirty="0"/>
              <a:t>Don Orione       </a:t>
            </a:r>
            <a:r>
              <a:rPr lang="it-IT" sz="2400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572745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 persone Empatiche">
            <a:hlinkClick r:id="" action="ppaction://media"/>
            <a:extLst>
              <a:ext uri="{FF2B5EF4-FFF2-40B4-BE49-F238E27FC236}">
                <a16:creationId xmlns:a16="http://schemas.microsoft.com/office/drawing/2014/main" xmlns="" id="{0BA184DE-AD4F-486E-8A34-B06481EA48B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55305" y="487017"/>
            <a:ext cx="8163338" cy="612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794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1037</Words>
  <Application>Microsoft Office PowerPoint</Application>
  <PresentationFormat>Personalizzato</PresentationFormat>
  <Paragraphs>30</Paragraphs>
  <Slides>8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L’empatia in don Orione</dc:title>
  <dc:creator>Utente</dc:creator>
  <cp:lastModifiedBy>Lia</cp:lastModifiedBy>
  <cp:revision>30</cp:revision>
  <dcterms:created xsi:type="dcterms:W3CDTF">2019-10-07T19:48:29Z</dcterms:created>
  <dcterms:modified xsi:type="dcterms:W3CDTF">2019-10-23T14:28:26Z</dcterms:modified>
</cp:coreProperties>
</file>