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660" r:id="rId1"/>
  </p:sldMasterIdLst>
  <p:sldIdLst>
    <p:sldId id="256" r:id="rId2"/>
    <p:sldId id="271" r:id="rId3"/>
    <p:sldId id="273" r:id="rId4"/>
    <p:sldId id="257" r:id="rId5"/>
    <p:sldId id="258" r:id="rId6"/>
    <p:sldId id="259" r:id="rId7"/>
    <p:sldId id="260" r:id="rId8"/>
    <p:sldId id="261" r:id="rId9"/>
    <p:sldId id="262" r:id="rId10"/>
    <p:sldId id="263" r:id="rId11"/>
    <p:sldId id="286" r:id="rId12"/>
    <p:sldId id="287" r:id="rId13"/>
    <p:sldId id="300" r:id="rId14"/>
    <p:sldId id="288" r:id="rId15"/>
    <p:sldId id="281" r:id="rId16"/>
    <p:sldId id="291" r:id="rId17"/>
    <p:sldId id="292" r:id="rId18"/>
    <p:sldId id="265" r:id="rId19"/>
    <p:sldId id="293" r:id="rId20"/>
    <p:sldId id="266" r:id="rId21"/>
    <p:sldId id="267" r:id="rId22"/>
    <p:sldId id="324" r:id="rId23"/>
    <p:sldId id="294" r:id="rId24"/>
    <p:sldId id="305" r:id="rId25"/>
    <p:sldId id="315" r:id="rId26"/>
    <p:sldId id="307" r:id="rId27"/>
    <p:sldId id="326" r:id="rId28"/>
    <p:sldId id="311" r:id="rId29"/>
    <p:sldId id="313" r:id="rId30"/>
    <p:sldId id="290" r:id="rId31"/>
    <p:sldId id="282" r:id="rId32"/>
    <p:sldId id="295" r:id="rId33"/>
    <p:sldId id="296" r:id="rId34"/>
    <p:sldId id="314" r:id="rId35"/>
    <p:sldId id="297" r:id="rId36"/>
    <p:sldId id="298" r:id="rId37"/>
    <p:sldId id="299" r:id="rId38"/>
    <p:sldId id="283" r:id="rId39"/>
    <p:sldId id="269" r:id="rId40"/>
    <p:sldId id="316" r:id="rId41"/>
    <p:sldId id="317" r:id="rId42"/>
    <p:sldId id="318" r:id="rId43"/>
    <p:sldId id="319" r:id="rId44"/>
    <p:sldId id="320" r:id="rId45"/>
    <p:sldId id="321" r:id="rId46"/>
    <p:sldId id="322" r:id="rId47"/>
    <p:sldId id="284" r:id="rId48"/>
    <p:sldId id="285" r:id="rId49"/>
    <p:sldId id="303" r:id="rId50"/>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0033CC"/>
    <a:srgbClr val="FF99CC"/>
    <a:srgbClr val="CE6232"/>
    <a:srgbClr val="336600"/>
    <a:srgbClr val="FF0066"/>
    <a:srgbClr val="6B0F23"/>
    <a:srgbClr val="009900"/>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32" autoAdjust="0"/>
    <p:restoredTop sz="94660"/>
  </p:normalViewPr>
  <p:slideViewPr>
    <p:cSldViewPr>
      <p:cViewPr varScale="1">
        <p:scale>
          <a:sx n="68" d="100"/>
          <a:sy n="68" d="100"/>
        </p:scale>
        <p:origin x="1482"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8F885213-C1B6-4DE4-B6CF-8E70F62DB32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a:t>Fare clic per modificare stili del testo dello schema</a:t>
            </a:r>
          </a:p>
        </p:txBody>
      </p:sp>
      <p:sp>
        <p:nvSpPr>
          <p:cNvPr id="4" name="Segnaposto data 3"/>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F885213-C1B6-4DE4-B6CF-8E70F62DB32C}"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7" name="Segnaposto data 6"/>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Segnaposto data 2"/>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5" name="Segnaposto data 4"/>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a:t>Fare clic per modificare stili del testo dello schema</a:t>
            </a:r>
          </a:p>
        </p:txBody>
      </p:sp>
      <p:sp>
        <p:nvSpPr>
          <p:cNvPr id="5" name="Segnaposto data 4"/>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8F885213-C1B6-4DE4-B6CF-8E70F62DB32C}" type="slidenum">
              <a:rPr lang="it-IT" smtClean="0"/>
              <a:pPr/>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a:t>Fare clic per modificare stili del testo dello schema</a:t>
            </a:r>
          </a:p>
          <a:p>
            <a:pPr lvl="1" eaLnBrk="1" latinLnBrk="0" hangingPunct="1"/>
            <a:r>
              <a:rPr lang="it-IT"/>
              <a:t>Secondo livello</a:t>
            </a:r>
          </a:p>
          <a:p>
            <a:pPr lvl="2" eaLnBrk="1" latinLnBrk="0" hangingPunct="1"/>
            <a:r>
              <a:rPr lang="it-IT"/>
              <a:t>Terzo livello</a:t>
            </a:r>
          </a:p>
          <a:p>
            <a:pPr lvl="3" eaLnBrk="1" latinLnBrk="0" hangingPunct="1"/>
            <a:r>
              <a:rPr lang="it-IT"/>
              <a:t>Quarto livello</a:t>
            </a:r>
          </a:p>
          <a:p>
            <a:pPr lvl="4" eaLnBrk="1" latinLnBrk="0" hangingPunct="1"/>
            <a:r>
              <a:rPr lang="it-IT"/>
              <a:t>Quinto livello</a:t>
            </a:r>
            <a:endParaRPr kumimoji="0" lang="en-US"/>
          </a:p>
        </p:txBody>
      </p:sp>
      <p:sp>
        <p:nvSpPr>
          <p:cNvPr id="4" name="Segnaposto data 3"/>
          <p:cNvSpPr>
            <a:spLocks noGrp="1"/>
          </p:cNvSpPr>
          <p:nvPr>
            <p:ph type="dt" sz="half" idx="10"/>
          </p:nvPr>
        </p:nvSpPr>
        <p:spPr/>
        <p:txBody>
          <a:bodyPr/>
          <a:lstStyle/>
          <a:p>
            <a:fld id="{1F573389-FB77-4EF0-99EA-B49A5ABA8ADB}" type="datetimeFigureOut">
              <a:rPr lang="it-IT" smtClean="0"/>
              <a:pPr/>
              <a:t>01/06/2020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8F885213-C1B6-4DE4-B6CF-8E70F62DB32C}"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a:t>Fare clic per modificare stili del testo dello schema</a:t>
            </a:r>
          </a:p>
          <a:p>
            <a:pPr lvl="1" eaLnBrk="1" latinLnBrk="0" hangingPunct="1"/>
            <a:r>
              <a:rPr kumimoji="0" lang="it-IT"/>
              <a:t>Secondo livello</a:t>
            </a:r>
          </a:p>
          <a:p>
            <a:pPr lvl="2" eaLnBrk="1" latinLnBrk="0" hangingPunct="1"/>
            <a:r>
              <a:rPr kumimoji="0" lang="it-IT"/>
              <a:t>Terzo livello</a:t>
            </a:r>
          </a:p>
          <a:p>
            <a:pPr lvl="3" eaLnBrk="1" latinLnBrk="0" hangingPunct="1"/>
            <a:r>
              <a:rPr kumimoji="0" lang="it-IT"/>
              <a:t>Quarto livello</a:t>
            </a:r>
          </a:p>
          <a:p>
            <a:pPr lvl="4" eaLnBrk="1" latinLnBrk="0" hangingPunct="1"/>
            <a:r>
              <a:rPr kumimoji="0" lang="it-IT"/>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F573389-FB77-4EF0-99EA-B49A5ABA8ADB}" type="datetimeFigureOut">
              <a:rPr lang="it-IT" smtClean="0"/>
              <a:pPr/>
              <a:t>01/06/2020</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F885213-C1B6-4DE4-B6CF-8E70F62DB32C}" type="slidenum">
              <a:rPr lang="it-IT" smtClean="0"/>
              <a:pPr/>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gif"/><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image" Target="../media/image23.jpeg"/><Relationship Id="rId1" Type="http://schemas.openxmlformats.org/officeDocument/2006/relationships/slideLayout" Target="../slideLayouts/slideLayout3.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4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WhatsApp Image 2019-05-21 at 12.39.29.jpeg"/>
          <p:cNvPicPr>
            <a:picLocks noChangeAspect="1"/>
          </p:cNvPicPr>
          <p:nvPr/>
        </p:nvPicPr>
        <p:blipFill>
          <a:blip r:embed="rId2" cstate="print"/>
          <a:stretch>
            <a:fillRect/>
          </a:stretch>
        </p:blipFill>
        <p:spPr>
          <a:xfrm>
            <a:off x="1547664" y="0"/>
            <a:ext cx="6012160" cy="4509121"/>
          </a:xfrm>
          <a:prstGeom prst="rect">
            <a:avLst/>
          </a:prstGeom>
          <a:ln>
            <a:noFill/>
          </a:ln>
          <a:effectLst>
            <a:softEdge rad="112500"/>
          </a:effectLst>
        </p:spPr>
      </p:pic>
      <p:sp>
        <p:nvSpPr>
          <p:cNvPr id="5" name="Rettangolo 4"/>
          <p:cNvSpPr/>
          <p:nvPr/>
        </p:nvSpPr>
        <p:spPr>
          <a:xfrm>
            <a:off x="107504" y="4149080"/>
            <a:ext cx="8856984" cy="2585323"/>
          </a:xfrm>
          <a:prstGeom prst="rect">
            <a:avLst/>
          </a:prstGeom>
          <a:noFill/>
        </p:spPr>
        <p:txBody>
          <a:bodyPr wrap="square" lIns="91440" tIns="45720" rIns="91440" bIns="45720">
            <a:spAutoFit/>
          </a:bodyPr>
          <a:lstStyle/>
          <a:p>
            <a:pPr algn="ctr"/>
            <a:r>
              <a:rPr lang="it-IT"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I principi e i dinamismi del discernimento spirituale </a:t>
            </a:r>
            <a:r>
              <a:rPr lang="it-IT" sz="5400" b="1" dirty="0" err="1">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orionino</a:t>
            </a:r>
            <a:endParaRPr lang="it-IT"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125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out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044DB86-BDCA-4AD1-8C84-3A5E21CF9538}"/>
              </a:ext>
            </a:extLst>
          </p:cNvPr>
          <p:cNvSpPr>
            <a:spLocks noGrp="1"/>
          </p:cNvSpPr>
          <p:nvPr>
            <p:ph type="title"/>
          </p:nvPr>
        </p:nvSpPr>
        <p:spPr>
          <a:xfrm>
            <a:off x="395536" y="404664"/>
            <a:ext cx="5328592" cy="1368152"/>
          </a:xfrm>
        </p:spPr>
        <p:txBody>
          <a:bodyPr>
            <a:normAutofit fontScale="90000"/>
          </a:bodyPr>
          <a:lstStyle/>
          <a:p>
            <a:r>
              <a:rPr lang="it-IT" b="1" dirty="0"/>
              <a:t>Discernimento: cos’è?</a:t>
            </a:r>
            <a:br>
              <a:rPr lang="it-IT" dirty="0"/>
            </a:br>
            <a:endParaRPr lang="it-IT" dirty="0"/>
          </a:p>
        </p:txBody>
      </p:sp>
      <p:pic>
        <p:nvPicPr>
          <p:cNvPr id="4" name="Segnaposto contenuto 3" descr="C:\Users\Enzo\Desktop\PPT Lia\Immagini ppt Lia\24.jpg">
            <a:extLst>
              <a:ext uri="{FF2B5EF4-FFF2-40B4-BE49-F238E27FC236}">
                <a16:creationId xmlns:a16="http://schemas.microsoft.com/office/drawing/2014/main" id="{247B4A0D-ECBF-454C-9E5F-AE6F8ECA7EAE}"/>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211960" y="1088740"/>
            <a:ext cx="4752528" cy="3204356"/>
          </a:xfrm>
          <a:prstGeom prst="rect">
            <a:avLst/>
          </a:prstGeom>
          <a:noFill/>
          <a:ln>
            <a:noFill/>
          </a:ln>
        </p:spPr>
      </p:pic>
      <p:sp>
        <p:nvSpPr>
          <p:cNvPr id="5" name="CasellaDiTesto 4">
            <a:extLst>
              <a:ext uri="{FF2B5EF4-FFF2-40B4-BE49-F238E27FC236}">
                <a16:creationId xmlns:a16="http://schemas.microsoft.com/office/drawing/2014/main" id="{C62DD5A7-9655-4450-885B-667637039F27}"/>
              </a:ext>
            </a:extLst>
          </p:cNvPr>
          <p:cNvSpPr txBox="1"/>
          <p:nvPr/>
        </p:nvSpPr>
        <p:spPr>
          <a:xfrm>
            <a:off x="395536" y="1772816"/>
            <a:ext cx="3473544" cy="2862322"/>
          </a:xfrm>
          <a:prstGeom prst="rect">
            <a:avLst/>
          </a:prstGeom>
          <a:noFill/>
        </p:spPr>
        <p:txBody>
          <a:bodyPr wrap="square" rtlCol="0">
            <a:spAutoFit/>
          </a:bodyPr>
          <a:lstStyle/>
          <a:p>
            <a:r>
              <a:rPr lang="it-IT" sz="3600" b="1" dirty="0"/>
              <a:t>Il termine </a:t>
            </a:r>
            <a:r>
              <a:rPr lang="it-IT" sz="3600" b="1" dirty="0">
                <a:solidFill>
                  <a:srgbClr val="FF0000"/>
                </a:solidFill>
              </a:rPr>
              <a:t>discernimento</a:t>
            </a:r>
            <a:r>
              <a:rPr lang="it-IT" sz="3600" b="1" dirty="0"/>
              <a:t> indica proprio l’azione del  separare </a:t>
            </a:r>
            <a:endParaRPr lang="it-IT" sz="3600" dirty="0"/>
          </a:p>
        </p:txBody>
      </p:sp>
      <p:sp>
        <p:nvSpPr>
          <p:cNvPr id="6" name="CasellaDiTesto 5">
            <a:extLst>
              <a:ext uri="{FF2B5EF4-FFF2-40B4-BE49-F238E27FC236}">
                <a16:creationId xmlns:a16="http://schemas.microsoft.com/office/drawing/2014/main" id="{E45126E8-1F5A-4B6F-8462-2F26E93A1D8A}"/>
              </a:ext>
            </a:extLst>
          </p:cNvPr>
          <p:cNvSpPr txBox="1"/>
          <p:nvPr/>
        </p:nvSpPr>
        <p:spPr>
          <a:xfrm>
            <a:off x="251520" y="5013176"/>
            <a:ext cx="8568952" cy="1384995"/>
          </a:xfrm>
          <a:prstGeom prst="rect">
            <a:avLst/>
          </a:prstGeom>
          <a:noFill/>
        </p:spPr>
        <p:txBody>
          <a:bodyPr wrap="square" rtlCol="0">
            <a:spAutoFit/>
          </a:bodyPr>
          <a:lstStyle/>
          <a:p>
            <a:r>
              <a:rPr lang="it-IT" sz="2800" dirty="0"/>
              <a:t>… ciò che è utile, appropriato, buono, da ciò che è inutile, dannoso, fuorviante … per sintonizzare  mente, spirito , cuore e sentimenti con Dio</a:t>
            </a:r>
          </a:p>
        </p:txBody>
      </p:sp>
    </p:spTree>
    <p:extLst>
      <p:ext uri="{BB962C8B-B14F-4D97-AF65-F5344CB8AC3E}">
        <p14:creationId xmlns:p14="http://schemas.microsoft.com/office/powerpoint/2010/main" val="243223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WhatsApp Image 2019-05-21 at 12.39.29.jpeg"/>
          <p:cNvPicPr>
            <a:picLocks noChangeAspect="1"/>
          </p:cNvPicPr>
          <p:nvPr/>
        </p:nvPicPr>
        <p:blipFill>
          <a:blip r:embed="rId4" cstate="print"/>
          <a:stretch>
            <a:fillRect/>
          </a:stretch>
        </p:blipFill>
        <p:spPr>
          <a:xfrm>
            <a:off x="3117526" y="0"/>
            <a:ext cx="6012160" cy="4509121"/>
          </a:xfrm>
          <a:prstGeom prst="rect">
            <a:avLst/>
          </a:prstGeom>
          <a:ln>
            <a:noFill/>
          </a:ln>
          <a:effectLst>
            <a:softEdge rad="112500"/>
          </a:effectLst>
        </p:spPr>
      </p:pic>
      <p:sp>
        <p:nvSpPr>
          <p:cNvPr id="5" name="Rettangolo 4"/>
          <p:cNvSpPr/>
          <p:nvPr/>
        </p:nvSpPr>
        <p:spPr>
          <a:xfrm>
            <a:off x="107504" y="4149080"/>
            <a:ext cx="8856984" cy="2585323"/>
          </a:xfrm>
          <a:prstGeom prst="rect">
            <a:avLst/>
          </a:prstGeom>
          <a:noFill/>
        </p:spPr>
        <p:txBody>
          <a:bodyPr wrap="square" lIns="91440" tIns="45720" rIns="91440" bIns="45720">
            <a:spAutoFit/>
          </a:bodyPr>
          <a:lstStyle/>
          <a:p>
            <a:pPr algn="ctr"/>
            <a:r>
              <a:rPr lang="it-IT" sz="54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I principi e i dinamismi del discernimento spirituale </a:t>
            </a:r>
            <a:r>
              <a:rPr lang="it-IT" sz="5400" b="1" dirty="0" err="1">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rPr>
              <a:t>orionino</a:t>
            </a:r>
            <a:endParaRPr lang="it-IT" sz="5400" b="1" cap="none" spc="0"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endParaRPr>
          </a:p>
        </p:txBody>
      </p:sp>
      <p:pic>
        <p:nvPicPr>
          <p:cNvPr id="2" name="Discern. wmv_edit">
            <a:hlinkClick r:id="" action="ppaction://media"/>
            <a:extLst>
              <a:ext uri="{FF2B5EF4-FFF2-40B4-BE49-F238E27FC236}">
                <a16:creationId xmlns:a16="http://schemas.microsoft.com/office/drawing/2014/main" id="{E46A2A4A-2568-4CFE-BB4B-5998900C96F1}"/>
              </a:ext>
            </a:extLst>
          </p:cNvPr>
          <p:cNvPicPr>
            <a:picLocks noChangeAspect="1"/>
          </p:cNvPicPr>
          <p:nvPr>
            <a:videoFile r:link="rId2"/>
            <p:extLst>
              <p:ext uri="{DAA4B4D4-6D71-4841-9C94-3DE7FCFB9230}">
                <p14:media xmlns:p14="http://schemas.microsoft.com/office/powerpoint/2010/main" r:embed="rId1"/>
              </p:ext>
            </p:extLst>
          </p:nvPr>
        </p:nvPicPr>
        <p:blipFill>
          <a:blip r:embed="rId5" cstate="print"/>
          <a:stretch>
            <a:fillRect/>
          </a:stretch>
        </p:blipFill>
        <p:spPr>
          <a:xfrm>
            <a:off x="0" y="0"/>
            <a:ext cx="9144000" cy="6858000"/>
          </a:xfrm>
          <a:prstGeom prst="rect">
            <a:avLst/>
          </a:prstGeom>
        </p:spPr>
      </p:pic>
    </p:spTree>
    <p:extLst>
      <p:ext uri="{BB962C8B-B14F-4D97-AF65-F5344CB8AC3E}">
        <p14:creationId xmlns:p14="http://schemas.microsoft.com/office/powerpoint/2010/main" val="1470341823"/>
      </p:ext>
    </p:extLst>
  </p:cSld>
  <p:clrMapOvr>
    <a:masterClrMapping/>
  </p:clrMapOvr>
  <p:transition advTm="67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plus(in)">
                                      <p:cBhvr>
                                        <p:cTn id="7" dur="2000"/>
                                        <p:tgtEl>
                                          <p:spTgt spid="4"/>
                                        </p:tgtEl>
                                      </p:cBhvr>
                                    </p:animEffect>
                                  </p:childTnLst>
                                </p:cTn>
                              </p:par>
                            </p:childTnLst>
                          </p:cTn>
                        </p:par>
                        <p:par>
                          <p:cTn id="8" fill="hold">
                            <p:stCondLst>
                              <p:cond delay="2000"/>
                            </p:stCondLst>
                            <p:childTnLst>
                              <p:par>
                                <p:cTn id="9" presetID="1" presetClass="mediacall" presetSubtype="0" fill="hold" nodeType="afterEffect">
                                  <p:stCondLst>
                                    <p:cond delay="0"/>
                                  </p:stCondLst>
                                  <p:childTnLst>
                                    <p:cmd type="call" cmd="playFrom(0.0)">
                                      <p:cBhvr>
                                        <p:cTn id="10" dur="640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after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331640" y="476672"/>
            <a:ext cx="6106929" cy="923330"/>
          </a:xfrm>
          <a:prstGeom prst="rect">
            <a:avLst/>
          </a:prstGeom>
          <a:noFill/>
          <a:ln>
            <a:solidFill>
              <a:schemeClr val="accent6">
                <a:lumMod val="75000"/>
              </a:schemeClr>
            </a:solidFill>
          </a:ln>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DISCERNIMENTO</a:t>
            </a:r>
          </a:p>
        </p:txBody>
      </p:sp>
      <p:sp>
        <p:nvSpPr>
          <p:cNvPr id="4" name="Freccia in su 3"/>
          <p:cNvSpPr/>
          <p:nvPr/>
        </p:nvSpPr>
        <p:spPr>
          <a:xfrm>
            <a:off x="1187624" y="234888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Freccia in su 4"/>
          <p:cNvSpPr/>
          <p:nvPr/>
        </p:nvSpPr>
        <p:spPr>
          <a:xfrm>
            <a:off x="7020272" y="2132856"/>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 name="Rettangolo 8"/>
          <p:cNvSpPr/>
          <p:nvPr/>
        </p:nvSpPr>
        <p:spPr>
          <a:xfrm>
            <a:off x="1547664" y="4797152"/>
            <a:ext cx="4752528" cy="1384995"/>
          </a:xfrm>
          <a:prstGeom prst="rect">
            <a:avLst/>
          </a:prstGeom>
          <a:noFill/>
        </p:spPr>
        <p:txBody>
          <a:bodyPr wrap="square" lIns="91440" tIns="45720" rIns="91440" bIns="45720">
            <a:spAutoFit/>
          </a:bodyPr>
          <a:lstStyle/>
          <a:p>
            <a:r>
              <a:rPr lang="it-IT" sz="3600"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it-IT" sz="3600" b="1" cap="none" spc="0" dirty="0">
                <a:ln w="1905"/>
                <a:solidFill>
                  <a:srgbClr val="009900"/>
                </a:solidFill>
                <a:effectLst>
                  <a:innerShdw blurRad="69850" dist="43180" dir="5400000">
                    <a:srgbClr val="000000">
                      <a:alpha val="65000"/>
                    </a:srgbClr>
                  </a:innerShdw>
                </a:effectLst>
              </a:rPr>
              <a:t>PROCESSO </a:t>
            </a:r>
          </a:p>
          <a:p>
            <a:pPr algn="ctr"/>
            <a:r>
              <a:rPr lang="it-IT" sz="2400" b="1" cap="none" spc="0" dirty="0">
                <a:ln w="1905"/>
                <a:solidFill>
                  <a:srgbClr val="009900"/>
                </a:solidFill>
                <a:effectLst>
                  <a:innerShdw blurRad="69850" dist="43180" dir="5400000">
                    <a:srgbClr val="000000">
                      <a:alpha val="65000"/>
                    </a:srgbClr>
                  </a:innerShdw>
                </a:effectLst>
              </a:rPr>
              <a:t>(in cui si prendono decisioni importanti)</a:t>
            </a:r>
          </a:p>
        </p:txBody>
      </p:sp>
      <p:sp>
        <p:nvSpPr>
          <p:cNvPr id="10" name="Rettangolo 9"/>
          <p:cNvSpPr/>
          <p:nvPr/>
        </p:nvSpPr>
        <p:spPr>
          <a:xfrm>
            <a:off x="5652120" y="3068960"/>
            <a:ext cx="3168352" cy="2739211"/>
          </a:xfrm>
          <a:prstGeom prst="rect">
            <a:avLst/>
          </a:prstGeom>
          <a:noFill/>
        </p:spPr>
        <p:txBody>
          <a:bodyPr wrap="square" lIns="91440" tIns="45720" rIns="91440" bIns="45720">
            <a:spAutoFit/>
          </a:bodyPr>
          <a:lstStyle/>
          <a:p>
            <a:pPr algn="ctr"/>
            <a:r>
              <a:rPr lang="it-IT" sz="3600" b="1" cap="none" spc="0" dirty="0">
                <a:ln w="1905"/>
                <a:solidFill>
                  <a:srgbClr val="009900"/>
                </a:solidFill>
                <a:effectLst>
                  <a:innerShdw blurRad="69850" dist="43180" dir="5400000">
                    <a:srgbClr val="000000">
                      <a:alpha val="65000"/>
                    </a:srgbClr>
                  </a:innerShdw>
                </a:effectLst>
              </a:rPr>
              <a:t>DINAMICA SPIRITUALE </a:t>
            </a:r>
            <a:r>
              <a:rPr lang="it-IT" sz="2000" b="1" cap="none" spc="0" dirty="0">
                <a:ln w="1905"/>
                <a:solidFill>
                  <a:srgbClr val="009900"/>
                </a:solidFill>
                <a:effectLst>
                  <a:innerShdw blurRad="69850" dist="43180" dir="5400000">
                    <a:srgbClr val="000000">
                      <a:alpha val="65000"/>
                    </a:srgbClr>
                  </a:innerShdw>
                </a:effectLst>
              </a:rPr>
              <a:t>(attraverso cui si cerca di conoscere/accogliere la volontà di Dio nel concreto di una situazione)</a:t>
            </a:r>
          </a:p>
        </p:txBody>
      </p:sp>
      <p:sp>
        <p:nvSpPr>
          <p:cNvPr id="11" name="Rettangolo 10"/>
          <p:cNvSpPr/>
          <p:nvPr/>
        </p:nvSpPr>
        <p:spPr>
          <a:xfrm>
            <a:off x="0" y="3501008"/>
            <a:ext cx="3014351" cy="1015663"/>
          </a:xfrm>
          <a:prstGeom prst="rect">
            <a:avLst/>
          </a:prstGeom>
          <a:noFill/>
        </p:spPr>
        <p:txBody>
          <a:bodyPr wrap="none" lIns="91440" tIns="45720" rIns="91440" bIns="45720">
            <a:spAutoFit/>
          </a:bodyPr>
          <a:lstStyle/>
          <a:p>
            <a:pPr algn="ctr"/>
            <a:r>
              <a:rPr lang="it-IT" sz="3600" b="1" cap="none" spc="0" dirty="0">
                <a:ln w="1905"/>
                <a:solidFill>
                  <a:srgbClr val="009900"/>
                </a:solidFill>
                <a:effectLst>
                  <a:innerShdw blurRad="69850" dist="43180" dir="5400000">
                    <a:srgbClr val="000000">
                      <a:alpha val="65000"/>
                    </a:srgbClr>
                  </a:innerShdw>
                </a:effectLst>
              </a:rPr>
              <a:t>ARTE</a:t>
            </a:r>
          </a:p>
          <a:p>
            <a:pPr algn="ctr"/>
            <a:r>
              <a:rPr lang="it-IT" sz="2400" b="1" cap="none" spc="0" dirty="0">
                <a:ln w="1905"/>
                <a:solidFill>
                  <a:srgbClr val="009900"/>
                </a:solidFill>
                <a:effectLst>
                  <a:innerShdw blurRad="69850" dist="43180" dir="5400000">
                    <a:srgbClr val="000000">
                      <a:alpha val="65000"/>
                    </a:srgbClr>
                  </a:innerShdw>
                </a:effectLst>
              </a:rPr>
              <a:t>(doc. finale sinodo)</a:t>
            </a:r>
          </a:p>
        </p:txBody>
      </p:sp>
      <p:pic>
        <p:nvPicPr>
          <p:cNvPr id="12" name="Immagine 11" descr="WhatsApp Image 2019-05-21 at 12.38.09.jpeg"/>
          <p:cNvPicPr>
            <a:picLocks noChangeAspect="1"/>
          </p:cNvPicPr>
          <p:nvPr/>
        </p:nvPicPr>
        <p:blipFill>
          <a:blip r:embed="rId2" cstate="print"/>
          <a:stretch>
            <a:fillRect/>
          </a:stretch>
        </p:blipFill>
        <p:spPr>
          <a:xfrm>
            <a:off x="2555776" y="1340768"/>
            <a:ext cx="3073524" cy="2233427"/>
          </a:xfrm>
          <a:prstGeom prst="rect">
            <a:avLst/>
          </a:prstGeom>
        </p:spPr>
      </p:pic>
      <p:sp>
        <p:nvSpPr>
          <p:cNvPr id="13" name="Freccia in su 12"/>
          <p:cNvSpPr/>
          <p:nvPr/>
        </p:nvSpPr>
        <p:spPr>
          <a:xfrm>
            <a:off x="3851920" y="3573016"/>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amond(in)">
                                      <p:cBhvr>
                                        <p:cTn id="12" dur="2000"/>
                                        <p:tgtEl>
                                          <p:spTgt spid="11"/>
                                        </p:tgtEl>
                                      </p:cBhvr>
                                    </p:animEffect>
                                  </p:childTnLst>
                                </p:cTn>
                              </p:par>
                            </p:childTnLst>
                          </p:cTn>
                        </p:par>
                        <p:par>
                          <p:cTn id="13" fill="hold">
                            <p:stCondLst>
                              <p:cond delay="2000"/>
                            </p:stCondLst>
                            <p:childTnLst>
                              <p:par>
                                <p:cTn id="14" presetID="2" presetClass="entr" presetSubtype="4"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ppt_x"/>
                                          </p:val>
                                        </p:tav>
                                        <p:tav tm="100000">
                                          <p:val>
                                            <p:strVal val="#ppt_x"/>
                                          </p:val>
                                        </p:tav>
                                      </p:tavLst>
                                    </p:anim>
                                    <p:anim calcmode="lin" valueType="num">
                                      <p:cBhvr additive="base">
                                        <p:cTn id="17" dur="25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par>
                          <p:cTn id="23" fill="hold">
                            <p:stCondLst>
                              <p:cond delay="500"/>
                            </p:stCondLst>
                            <p:childTnLst>
                              <p:par>
                                <p:cTn id="24" presetID="2" presetClass="entr" presetSubtype="4"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50" fill="hold"/>
                                        <p:tgtEl>
                                          <p:spTgt spid="13"/>
                                        </p:tgtEl>
                                        <p:attrNameLst>
                                          <p:attrName>ppt_x</p:attrName>
                                        </p:attrNameLst>
                                      </p:cBhvr>
                                      <p:tavLst>
                                        <p:tav tm="0">
                                          <p:val>
                                            <p:strVal val="#ppt_x"/>
                                          </p:val>
                                        </p:tav>
                                        <p:tav tm="100000">
                                          <p:val>
                                            <p:strVal val="#ppt_x"/>
                                          </p:val>
                                        </p:tav>
                                      </p:tavLst>
                                    </p:anim>
                                    <p:anim calcmode="lin" valueType="num">
                                      <p:cBhvr additive="base">
                                        <p:cTn id="27" dur="25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box(in)">
                                      <p:cBhvr>
                                        <p:cTn id="32" dur="500"/>
                                        <p:tgtEl>
                                          <p:spTgt spid="10"/>
                                        </p:tgtEl>
                                      </p:cBhvr>
                                    </p:animEffect>
                                  </p:childTnLst>
                                </p:cTn>
                              </p:par>
                            </p:childTnLst>
                          </p:cTn>
                        </p:par>
                        <p:par>
                          <p:cTn id="33" fill="hold">
                            <p:stCondLst>
                              <p:cond delay="500"/>
                            </p:stCondLst>
                            <p:childTnLst>
                              <p:par>
                                <p:cTn id="34" presetID="2" presetClass="entr" presetSubtype="4"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 calcmode="lin" valueType="num">
                                      <p:cBhvr additive="base">
                                        <p:cTn id="36" dur="250" fill="hold"/>
                                        <p:tgtEl>
                                          <p:spTgt spid="5"/>
                                        </p:tgtEl>
                                        <p:attrNameLst>
                                          <p:attrName>ppt_x</p:attrName>
                                        </p:attrNameLst>
                                      </p:cBhvr>
                                      <p:tavLst>
                                        <p:tav tm="0">
                                          <p:val>
                                            <p:strVal val="#ppt_x"/>
                                          </p:val>
                                        </p:tav>
                                        <p:tav tm="100000">
                                          <p:val>
                                            <p:strVal val="#ppt_x"/>
                                          </p:val>
                                        </p:tav>
                                      </p:tavLst>
                                    </p:anim>
                                    <p:anim calcmode="lin" valueType="num">
                                      <p:cBhvr additive="base">
                                        <p:cTn id="37" dur="2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9" grpId="0"/>
      <p:bldP spid="10" grpId="0"/>
      <p:bldP spid="11" grpId="0"/>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043608" y="764704"/>
            <a:ext cx="7153753" cy="1538883"/>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it-IT" sz="5400" b="1" cap="none" spc="150" dirty="0">
                <a:ln w="11430"/>
                <a:solidFill>
                  <a:srgbClr val="F8F8F8"/>
                </a:solidFill>
                <a:effectLst>
                  <a:outerShdw blurRad="25400" algn="tl" rotWithShape="0">
                    <a:srgbClr val="000000">
                      <a:alpha val="43000"/>
                    </a:srgbClr>
                  </a:outerShdw>
                </a:effectLst>
              </a:rPr>
              <a:t>MODALITA’/AMBITI</a:t>
            </a:r>
          </a:p>
          <a:p>
            <a:pPr algn="ctr"/>
            <a:r>
              <a:rPr lang="it-IT" sz="4000" b="1" spc="150" dirty="0">
                <a:ln w="11430"/>
                <a:solidFill>
                  <a:srgbClr val="F8F8F8"/>
                </a:solidFill>
                <a:effectLst>
                  <a:outerShdw blurRad="25400" algn="tl" rotWithShape="0">
                    <a:srgbClr val="000000">
                      <a:alpha val="43000"/>
                    </a:srgbClr>
                  </a:outerShdw>
                </a:effectLst>
              </a:rPr>
              <a:t>DEL DISCERNIMENTO</a:t>
            </a:r>
            <a:endParaRPr lang="it-IT" sz="4000" b="1" cap="none" spc="150" dirty="0">
              <a:ln w="11430"/>
              <a:solidFill>
                <a:srgbClr val="F8F8F8"/>
              </a:solidFill>
              <a:effectLst>
                <a:outerShdw blurRad="25400" algn="tl" rotWithShape="0">
                  <a:srgbClr val="000000">
                    <a:alpha val="43000"/>
                  </a:srgbClr>
                </a:outerShdw>
              </a:effectLst>
            </a:endParaRPr>
          </a:p>
        </p:txBody>
      </p:sp>
      <p:sp>
        <p:nvSpPr>
          <p:cNvPr id="7" name="Rettangolo 6"/>
          <p:cNvSpPr/>
          <p:nvPr/>
        </p:nvSpPr>
        <p:spPr>
          <a:xfrm>
            <a:off x="683568" y="3140968"/>
            <a:ext cx="2066078" cy="461665"/>
          </a:xfrm>
          <a:prstGeom prst="rect">
            <a:avLst/>
          </a:prstGeom>
          <a:noFill/>
        </p:spPr>
        <p:txBody>
          <a:bodyPr wrap="none" lIns="91440" tIns="45720" rIns="91440" bIns="45720">
            <a:spAutoFit/>
          </a:bodyPr>
          <a:lstStyle/>
          <a:p>
            <a:pPr algn="ctr"/>
            <a:r>
              <a:rPr lang="it-IT" sz="2400" b="0" cap="none" spc="0" dirty="0">
                <a:ln w="18415" cmpd="sng">
                  <a:solidFill>
                    <a:schemeClr val="accent4">
                      <a:lumMod val="60000"/>
                      <a:lumOff val="40000"/>
                    </a:schemeClr>
                  </a:solidFill>
                  <a:prstDash val="solid"/>
                </a:ln>
                <a:solidFill>
                  <a:srgbClr val="FFFFFF"/>
                </a:solidFill>
                <a:effectLst>
                  <a:outerShdw blurRad="63500" dir="3600000" algn="tl" rotWithShape="0">
                    <a:srgbClr val="000000">
                      <a:alpha val="70000"/>
                    </a:srgbClr>
                  </a:outerShdw>
                </a:effectLst>
              </a:rPr>
              <a:t>d. vocazionale</a:t>
            </a:r>
          </a:p>
        </p:txBody>
      </p:sp>
      <p:sp>
        <p:nvSpPr>
          <p:cNvPr id="8" name="Rettangolo 7"/>
          <p:cNvSpPr/>
          <p:nvPr/>
        </p:nvSpPr>
        <p:spPr>
          <a:xfrm>
            <a:off x="395536" y="3861048"/>
            <a:ext cx="3011081" cy="461665"/>
          </a:xfrm>
          <a:prstGeom prst="rect">
            <a:avLst/>
          </a:prstGeom>
          <a:noFill/>
        </p:spPr>
        <p:txBody>
          <a:bodyPr wrap="none" lIns="91440" tIns="45720" rIns="91440" bIns="45720">
            <a:spAutoFit/>
          </a:bodyPr>
          <a:lstStyle/>
          <a:p>
            <a:pPr algn="ctr"/>
            <a:r>
              <a:rPr lang="it-IT" sz="2400" dirty="0">
                <a:ln w="0"/>
                <a:solidFill>
                  <a:schemeClr val="bg1"/>
                </a:solidFill>
                <a:effectLst>
                  <a:outerShdw blurRad="38100" dist="25400" dir="5400000" algn="ctr" rotWithShape="0">
                    <a:srgbClr val="6E747A">
                      <a:alpha val="43000"/>
                    </a:srgbClr>
                  </a:outerShdw>
                </a:effectLst>
              </a:rPr>
              <a:t>d. dei segni dei tempi</a:t>
            </a:r>
          </a:p>
        </p:txBody>
      </p:sp>
      <p:sp>
        <p:nvSpPr>
          <p:cNvPr id="10" name="Rettangolo 9"/>
          <p:cNvSpPr/>
          <p:nvPr/>
        </p:nvSpPr>
        <p:spPr>
          <a:xfrm>
            <a:off x="3419872" y="3212976"/>
            <a:ext cx="2146037" cy="461665"/>
          </a:xfrm>
          <a:prstGeom prst="rect">
            <a:avLst/>
          </a:prstGeom>
          <a:noFill/>
        </p:spPr>
        <p:txBody>
          <a:bodyPr wrap="none" lIns="91440" tIns="45720" rIns="91440" bIns="45720">
            <a:spAutoFit/>
          </a:bodyPr>
          <a:lstStyle/>
          <a:p>
            <a:pPr algn="ctr"/>
            <a:r>
              <a:rPr lang="it-IT" sz="2400" b="0" cap="none" spc="0" dirty="0">
                <a:ln w="18415" cmpd="sng">
                  <a:solidFill>
                    <a:schemeClr val="tx2">
                      <a:lumMod val="50000"/>
                    </a:schemeClr>
                  </a:solidFill>
                  <a:prstDash val="solid"/>
                </a:ln>
                <a:solidFill>
                  <a:srgbClr val="FFFFFF"/>
                </a:solidFill>
                <a:effectLst>
                  <a:outerShdw blurRad="63500" dir="3600000" algn="tl" rotWithShape="0">
                    <a:srgbClr val="000000">
                      <a:alpha val="70000"/>
                    </a:srgbClr>
                  </a:outerShdw>
                </a:effectLst>
              </a:rPr>
              <a:t>d. comunitario</a:t>
            </a:r>
          </a:p>
        </p:txBody>
      </p:sp>
      <p:sp>
        <p:nvSpPr>
          <p:cNvPr id="11" name="Rettangolo 10"/>
          <p:cNvSpPr/>
          <p:nvPr/>
        </p:nvSpPr>
        <p:spPr>
          <a:xfrm>
            <a:off x="683568" y="4725144"/>
            <a:ext cx="1762406" cy="461665"/>
          </a:xfrm>
          <a:prstGeom prst="rect">
            <a:avLst/>
          </a:prstGeom>
          <a:noFill/>
        </p:spPr>
        <p:txBody>
          <a:bodyPr wrap="none" lIns="91440" tIns="45720" rIns="91440" bIns="45720">
            <a:spAutoFit/>
          </a:bodyPr>
          <a:lstStyle/>
          <a:p>
            <a:pPr algn="ctr"/>
            <a:r>
              <a:rPr lang="it-IT" sz="2400" b="0" cap="none" spc="0" dirty="0">
                <a:ln w="18415" cmpd="sng">
                  <a:solidFill>
                    <a:srgbClr val="FFC000"/>
                  </a:solidFill>
                  <a:prstDash val="solid"/>
                </a:ln>
                <a:solidFill>
                  <a:srgbClr val="FFFFFF"/>
                </a:solidFill>
                <a:effectLst>
                  <a:outerShdw blurRad="63500" dir="3600000" algn="tl" rotWithShape="0">
                    <a:srgbClr val="000000">
                      <a:alpha val="70000"/>
                    </a:srgbClr>
                  </a:outerShdw>
                </a:effectLst>
              </a:rPr>
              <a:t>d. spirituale</a:t>
            </a:r>
          </a:p>
        </p:txBody>
      </p:sp>
      <p:sp>
        <p:nvSpPr>
          <p:cNvPr id="12" name="Rettangolo 11"/>
          <p:cNvSpPr/>
          <p:nvPr/>
        </p:nvSpPr>
        <p:spPr>
          <a:xfrm>
            <a:off x="601206" y="5589240"/>
            <a:ext cx="1885261"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2400" b="1" dirty="0">
                <a:ln/>
                <a:solidFill>
                  <a:srgbClr val="002060"/>
                </a:solidFill>
                <a:latin typeface="Constantia" panose="02030602050306030303" pitchFamily="18" charset="0"/>
              </a:rPr>
              <a:t>d. pastorale</a:t>
            </a:r>
          </a:p>
        </p:txBody>
      </p:sp>
      <p:pic>
        <p:nvPicPr>
          <p:cNvPr id="14" name="Immagine 13" descr="WhatsApp Image 2019-05-21 at 12.39.02.jpeg"/>
          <p:cNvPicPr>
            <a:picLocks noChangeAspect="1"/>
          </p:cNvPicPr>
          <p:nvPr/>
        </p:nvPicPr>
        <p:blipFill>
          <a:blip r:embed="rId2" cstate="print"/>
          <a:stretch>
            <a:fillRect/>
          </a:stretch>
        </p:blipFill>
        <p:spPr>
          <a:xfrm>
            <a:off x="5580112" y="2564904"/>
            <a:ext cx="3443538" cy="376999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5" name="Rettangolo 14"/>
          <p:cNvSpPr/>
          <p:nvPr/>
        </p:nvSpPr>
        <p:spPr>
          <a:xfrm>
            <a:off x="2915816" y="4437112"/>
            <a:ext cx="2221313" cy="461665"/>
          </a:xfrm>
          <a:prstGeom prst="rect">
            <a:avLst/>
          </a:prstGeom>
          <a:noFill/>
        </p:spPr>
        <p:txBody>
          <a:bodyPr wrap="none" lIns="91440" tIns="45720" rIns="91440" bIns="45720">
            <a:spAutoFit/>
          </a:bodyPr>
          <a:lstStyle/>
          <a:p>
            <a:pPr algn="ctr"/>
            <a:r>
              <a:rPr lang="it-IT" sz="2400" b="0" cap="none" spc="0" dirty="0">
                <a:ln w="18415" cmpd="sng">
                  <a:solidFill>
                    <a:srgbClr val="FFFF00"/>
                  </a:solidFill>
                  <a:prstDash val="solid"/>
                </a:ln>
                <a:solidFill>
                  <a:srgbClr val="FFFFFF"/>
                </a:solidFill>
                <a:effectLst>
                  <a:outerShdw blurRad="63500" dir="3600000" algn="tl" rotWithShape="0">
                    <a:srgbClr val="000000">
                      <a:alpha val="70000"/>
                    </a:srgbClr>
                  </a:outerShdw>
                </a:effectLst>
              </a:rPr>
              <a:t>d. nel territorio</a:t>
            </a:r>
          </a:p>
        </p:txBody>
      </p:sp>
      <p:sp>
        <p:nvSpPr>
          <p:cNvPr id="16" name="Rettangolo 15"/>
          <p:cNvSpPr/>
          <p:nvPr/>
        </p:nvSpPr>
        <p:spPr>
          <a:xfrm>
            <a:off x="3131840" y="5373216"/>
            <a:ext cx="1442574" cy="461665"/>
          </a:xfrm>
          <a:prstGeom prst="rect">
            <a:avLst/>
          </a:prstGeom>
          <a:noFill/>
        </p:spPr>
        <p:txBody>
          <a:bodyPr wrap="none" lIns="91440" tIns="45720" rIns="91440" bIns="45720">
            <a:spAutoFit/>
          </a:bodyPr>
          <a:lstStyle/>
          <a:p>
            <a:pPr algn="ctr"/>
            <a:r>
              <a:rPr lang="it-IT" sz="2400" b="0" cap="none" spc="0" dirty="0">
                <a:ln w="18415" cmpd="sng">
                  <a:solidFill>
                    <a:srgbClr val="FF0000"/>
                  </a:solidFill>
                  <a:prstDash val="solid"/>
                </a:ln>
                <a:solidFill>
                  <a:srgbClr val="FFFFFF"/>
                </a:solidFill>
                <a:effectLst>
                  <a:outerShdw blurRad="63500" dir="3600000" algn="tl" rotWithShape="0">
                    <a:srgbClr val="000000">
                      <a:alpha val="70000"/>
                    </a:srgbClr>
                  </a:outerShdw>
                </a:effectLst>
              </a:rPr>
              <a:t>d. morale</a:t>
            </a:r>
          </a:p>
        </p:txBody>
      </p:sp>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out)">
                                      <p:cBhvr>
                                        <p:cTn id="7" dur="1000"/>
                                        <p:tgtEl>
                                          <p:spTgt spid="14"/>
                                        </p:tgtEl>
                                      </p:cBhvr>
                                    </p:animEffect>
                                  </p:childTnLst>
                                </p:cTn>
                              </p:par>
                            </p:childTnLst>
                          </p:cTn>
                        </p:par>
                        <p:par>
                          <p:cTn id="8" fill="hold">
                            <p:stCondLst>
                              <p:cond delay="1000"/>
                            </p:stCondLst>
                            <p:childTnLst>
                              <p:par>
                                <p:cTn id="9" presetID="2" presetClass="entr" presetSubtype="4"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4"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2000"/>
                            </p:stCondLst>
                            <p:childTnLst>
                              <p:par>
                                <p:cTn id="19" presetID="2" presetClass="entr" presetSubtype="12"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childTnLst>
                          </p:cTn>
                        </p:par>
                        <p:par>
                          <p:cTn id="23" fill="hold">
                            <p:stCondLst>
                              <p:cond delay="2500"/>
                            </p:stCondLst>
                            <p:childTnLst>
                              <p:par>
                                <p:cTn id="24" presetID="2" presetClass="entr" presetSubtype="9"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0-#ppt_h/2"/>
                                          </p:val>
                                        </p:tav>
                                        <p:tav tm="100000">
                                          <p:val>
                                            <p:strVal val="#ppt_y"/>
                                          </p:val>
                                        </p:tav>
                                      </p:tavLst>
                                    </p:anim>
                                  </p:childTnLst>
                                </p:cTn>
                              </p:par>
                            </p:childTnLst>
                          </p:cTn>
                        </p:par>
                        <p:par>
                          <p:cTn id="28" fill="hold">
                            <p:stCondLst>
                              <p:cond delay="3000"/>
                            </p:stCondLst>
                            <p:childTnLst>
                              <p:par>
                                <p:cTn id="29" presetID="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0" grpId="0"/>
      <p:bldP spid="11" grpId="0"/>
      <p:bldP spid="12"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7544" y="836712"/>
            <a:ext cx="8424936" cy="2308324"/>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800" b="1" cap="all" spc="0" dirty="0">
                <a:ln w="0">
                  <a:solidFill>
                    <a:schemeClr val="accent1">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50800" dist="38100" dir="2700000" algn="tl" rotWithShape="0">
                    <a:prstClr val="black">
                      <a:alpha val="40000"/>
                    </a:prstClr>
                  </a:outerShdw>
                  <a:reflection blurRad="12700" stA="50000" endPos="50000" dist="5000" dir="5400000" sy="-100000" rotWithShape="0"/>
                </a:effectLst>
              </a:rPr>
              <a:t>ARTE Del DISCERNIMENTO</a:t>
            </a:r>
          </a:p>
          <a:p>
            <a:pPr algn="ctr"/>
            <a:r>
              <a:rPr lang="it-IT" sz="4800" b="1" cap="all" dirty="0">
                <a:ln w="0">
                  <a:solidFill>
                    <a:schemeClr val="accent1">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50800" dist="38100" dir="2700000" algn="tl" rotWithShape="0">
                    <a:prstClr val="black">
                      <a:alpha val="40000"/>
                    </a:prstClr>
                  </a:outerShdw>
                  <a:reflection blurRad="12700" stA="50000" endPos="50000" dist="5000" dir="5400000" sy="-100000" rotWithShape="0"/>
                </a:effectLst>
              </a:rPr>
              <a:t>IN DON </a:t>
            </a:r>
            <a:r>
              <a:rPr lang="it-IT" sz="4800" b="1" cap="all" dirty="0" err="1">
                <a:ln w="0">
                  <a:solidFill>
                    <a:schemeClr val="accent1">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50800" dist="38100" dir="2700000" algn="tl" rotWithShape="0">
                    <a:prstClr val="black">
                      <a:alpha val="40000"/>
                    </a:prstClr>
                  </a:outerShdw>
                  <a:reflection blurRad="12700" stA="50000" endPos="50000" dist="5000" dir="5400000" sy="-100000" rotWithShape="0"/>
                </a:effectLst>
              </a:rPr>
              <a:t>oRIONE</a:t>
            </a:r>
            <a:endParaRPr lang="it-IT" sz="4800" b="1" cap="all" spc="0" dirty="0">
              <a:ln w="0">
                <a:solidFill>
                  <a:schemeClr val="accent1">
                    <a:lumMod val="50000"/>
                  </a:schemeClr>
                </a:solidFill>
              </a:ln>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outerShdw blurRad="50800" dist="38100" dir="2700000" algn="tl" rotWithShape="0">
                  <a:prstClr val="black">
                    <a:alpha val="40000"/>
                  </a:prstClr>
                </a:outerShdw>
                <a:reflection blurRad="12700" stA="50000" endPos="50000" dist="5000" dir="5400000" sy="-100000" rotWithShape="0"/>
              </a:effectLst>
            </a:endParaRPr>
          </a:p>
        </p:txBody>
      </p:sp>
      <p:pic>
        <p:nvPicPr>
          <p:cNvPr id="1026" name="Picture 2" descr="Risultati immagini per ACCOMPAGNAMENTO"/>
          <p:cNvPicPr>
            <a:picLocks noChangeAspect="1" noChangeArrowheads="1"/>
          </p:cNvPicPr>
          <p:nvPr/>
        </p:nvPicPr>
        <p:blipFill>
          <a:blip r:embed="rId2" cstate="print"/>
          <a:srcRect/>
          <a:stretch>
            <a:fillRect/>
          </a:stretch>
        </p:blipFill>
        <p:spPr bwMode="auto">
          <a:xfrm>
            <a:off x="395536" y="2276872"/>
            <a:ext cx="1584176" cy="1056118"/>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6" name="CasellaDiTesto 5"/>
          <p:cNvSpPr txBox="1"/>
          <p:nvPr/>
        </p:nvSpPr>
        <p:spPr>
          <a:xfrm>
            <a:off x="251520" y="3284984"/>
            <a:ext cx="2088232" cy="369332"/>
          </a:xfrm>
          <a:prstGeom prst="rect">
            <a:avLst/>
          </a:prstGeom>
          <a:noFill/>
        </p:spPr>
        <p:txBody>
          <a:bodyPr wrap="square" rtlCol="0">
            <a:spAutoFit/>
          </a:bodyPr>
          <a:lstStyle/>
          <a:p>
            <a:r>
              <a:rPr lang="it-IT" dirty="0"/>
              <a:t>accompagnamento</a:t>
            </a:r>
          </a:p>
        </p:txBody>
      </p:sp>
      <p:sp>
        <p:nvSpPr>
          <p:cNvPr id="1028" name="AutoShape 4" descr="Risultati immagini per ascolt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sp>
        <p:nvSpPr>
          <p:cNvPr id="1030" name="AutoShape 6" descr="Risultati immagini per ascolto"/>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031" name="Picture 7" descr="C:\Users\Lia\Desktop\ascolto.jpg"/>
          <p:cNvPicPr>
            <a:picLocks noChangeAspect="1" noChangeArrowheads="1"/>
          </p:cNvPicPr>
          <p:nvPr/>
        </p:nvPicPr>
        <p:blipFill>
          <a:blip r:embed="rId3" cstate="print"/>
          <a:srcRect/>
          <a:stretch>
            <a:fillRect/>
          </a:stretch>
        </p:blipFill>
        <p:spPr bwMode="auto">
          <a:xfrm>
            <a:off x="3131840" y="3068960"/>
            <a:ext cx="1811008" cy="131521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asellaDiTesto 10"/>
          <p:cNvSpPr txBox="1"/>
          <p:nvPr/>
        </p:nvSpPr>
        <p:spPr>
          <a:xfrm>
            <a:off x="3347864" y="4437112"/>
            <a:ext cx="2088232" cy="369332"/>
          </a:xfrm>
          <a:prstGeom prst="rect">
            <a:avLst/>
          </a:prstGeom>
          <a:noFill/>
        </p:spPr>
        <p:txBody>
          <a:bodyPr wrap="square" rtlCol="0">
            <a:spAutoFit/>
          </a:bodyPr>
          <a:lstStyle/>
          <a:p>
            <a:r>
              <a:rPr lang="it-IT" dirty="0"/>
              <a:t>incontro/ascolto</a:t>
            </a:r>
          </a:p>
        </p:txBody>
      </p:sp>
      <p:pic>
        <p:nvPicPr>
          <p:cNvPr id="1033" name="Picture 9" descr="Risultati immagini per fede in Dio"/>
          <p:cNvPicPr>
            <a:picLocks noChangeAspect="1" noChangeArrowheads="1"/>
          </p:cNvPicPr>
          <p:nvPr/>
        </p:nvPicPr>
        <p:blipFill>
          <a:blip r:embed="rId4" cstate="print"/>
          <a:srcRect/>
          <a:stretch>
            <a:fillRect/>
          </a:stretch>
        </p:blipFill>
        <p:spPr bwMode="auto">
          <a:xfrm>
            <a:off x="6084168" y="3140968"/>
            <a:ext cx="2232248" cy="147682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3" name="CasellaDiTesto 12"/>
          <p:cNvSpPr txBox="1"/>
          <p:nvPr/>
        </p:nvSpPr>
        <p:spPr>
          <a:xfrm>
            <a:off x="6588224" y="4725144"/>
            <a:ext cx="2160240" cy="369332"/>
          </a:xfrm>
          <a:prstGeom prst="rect">
            <a:avLst/>
          </a:prstGeom>
          <a:noFill/>
        </p:spPr>
        <p:txBody>
          <a:bodyPr wrap="square" rtlCol="0">
            <a:spAutoFit/>
          </a:bodyPr>
          <a:lstStyle/>
          <a:p>
            <a:r>
              <a:rPr lang="it-IT" dirty="0"/>
              <a:t>fede:guida della vita</a:t>
            </a:r>
          </a:p>
        </p:txBody>
      </p:sp>
      <p:pic>
        <p:nvPicPr>
          <p:cNvPr id="1035" name="Picture 11" descr="Risultati immagini per missionaRIEtÃ "/>
          <p:cNvPicPr>
            <a:picLocks noChangeAspect="1" noChangeArrowheads="1"/>
          </p:cNvPicPr>
          <p:nvPr/>
        </p:nvPicPr>
        <p:blipFill>
          <a:blip r:embed="rId5" cstate="print"/>
          <a:srcRect/>
          <a:stretch>
            <a:fillRect/>
          </a:stretch>
        </p:blipFill>
        <p:spPr bwMode="auto">
          <a:xfrm>
            <a:off x="683568" y="4221088"/>
            <a:ext cx="1724025" cy="188595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5" name="CasellaDiTesto 14"/>
          <p:cNvSpPr txBox="1"/>
          <p:nvPr/>
        </p:nvSpPr>
        <p:spPr>
          <a:xfrm>
            <a:off x="683568" y="6021288"/>
            <a:ext cx="1800200" cy="369332"/>
          </a:xfrm>
          <a:prstGeom prst="rect">
            <a:avLst/>
          </a:prstGeom>
          <a:noFill/>
        </p:spPr>
        <p:txBody>
          <a:bodyPr wrap="square" rtlCol="0">
            <a:spAutoFit/>
          </a:bodyPr>
          <a:lstStyle/>
          <a:p>
            <a:r>
              <a:rPr lang="it-IT" dirty="0" err="1"/>
              <a:t>missionarietà</a:t>
            </a:r>
            <a:endParaRPr lang="it-IT" dirty="0"/>
          </a:p>
        </p:txBody>
      </p:sp>
      <p:sp>
        <p:nvSpPr>
          <p:cNvPr id="1037" name="AutoShape 13" descr="Risultati immagini per generositÃ "/>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it-IT"/>
          </a:p>
        </p:txBody>
      </p:sp>
      <p:pic>
        <p:nvPicPr>
          <p:cNvPr id="17" name="Immagine 16" descr="generosità.jpg"/>
          <p:cNvPicPr>
            <a:picLocks noChangeAspect="1"/>
          </p:cNvPicPr>
          <p:nvPr/>
        </p:nvPicPr>
        <p:blipFill>
          <a:blip r:embed="rId6" cstate="print"/>
          <a:stretch>
            <a:fillRect/>
          </a:stretch>
        </p:blipFill>
        <p:spPr>
          <a:xfrm>
            <a:off x="4355976" y="4941168"/>
            <a:ext cx="2088232" cy="138962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8" name="CasellaDiTesto 17"/>
          <p:cNvSpPr txBox="1"/>
          <p:nvPr/>
        </p:nvSpPr>
        <p:spPr>
          <a:xfrm>
            <a:off x="4716016" y="6309320"/>
            <a:ext cx="2016224" cy="369332"/>
          </a:xfrm>
          <a:prstGeom prst="rect">
            <a:avLst/>
          </a:prstGeom>
          <a:noFill/>
        </p:spPr>
        <p:txBody>
          <a:bodyPr wrap="square" rtlCol="0">
            <a:spAutoFit/>
          </a:bodyPr>
          <a:lstStyle/>
          <a:p>
            <a:r>
              <a:rPr lang="it-IT" dirty="0"/>
              <a:t>generosità</a:t>
            </a:r>
          </a:p>
        </p:txBody>
      </p:sp>
      <p:pic>
        <p:nvPicPr>
          <p:cNvPr id="1039" name="Picture 15" descr="Risultati immagini per don orione"/>
          <p:cNvPicPr>
            <a:picLocks noChangeAspect="1" noChangeArrowheads="1"/>
          </p:cNvPicPr>
          <p:nvPr/>
        </p:nvPicPr>
        <p:blipFill>
          <a:blip r:embed="rId7" cstate="print"/>
          <a:srcRect/>
          <a:stretch>
            <a:fillRect/>
          </a:stretch>
        </p:blipFill>
        <p:spPr bwMode="auto">
          <a:xfrm>
            <a:off x="7343800" y="188640"/>
            <a:ext cx="1800200" cy="26721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2" descr="C:\Users\Lia\Desktop\foto\WhatsApp Image 2019-05-21 at 12.38.22.jpeg"/>
          <p:cNvPicPr>
            <a:picLocks noChangeAspect="1" noChangeArrowheads="1"/>
          </p:cNvPicPr>
          <p:nvPr/>
        </p:nvPicPr>
        <p:blipFill>
          <a:blip r:embed="rId8" cstate="print"/>
          <a:srcRect/>
          <a:stretch>
            <a:fillRect/>
          </a:stretch>
        </p:blipFill>
        <p:spPr bwMode="auto">
          <a:xfrm>
            <a:off x="0" y="116632"/>
            <a:ext cx="2520280" cy="1575175"/>
          </a:xfrm>
          <a:prstGeom prst="rect">
            <a:avLst/>
          </a:prstGeom>
          <a:ln>
            <a:noFill/>
          </a:ln>
          <a:effectLst>
            <a:outerShdw blurRad="190500" algn="tl" rotWithShape="0">
              <a:srgbClr val="000000">
                <a:alpha val="70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39"/>
                                        </p:tgtEl>
                                        <p:attrNameLst>
                                          <p:attrName>style.visibility</p:attrName>
                                        </p:attrNameLst>
                                      </p:cBhvr>
                                      <p:to>
                                        <p:strVal val="visible"/>
                                      </p:to>
                                    </p:set>
                                    <p:animEffect transition="in" filter="fade">
                                      <p:cBhvr>
                                        <p:cTn id="7" dur="1000"/>
                                        <p:tgtEl>
                                          <p:spTgt spid="1039"/>
                                        </p:tgtEl>
                                      </p:cBhvr>
                                    </p:animEffect>
                                  </p:childTnLst>
                                </p:cTn>
                              </p:par>
                            </p:childTnLst>
                          </p:cTn>
                        </p:par>
                        <p:par>
                          <p:cTn id="8" fill="hold">
                            <p:stCondLst>
                              <p:cond delay="1000"/>
                            </p:stCondLst>
                            <p:childTnLst>
                              <p:par>
                                <p:cTn id="9" presetID="6" presetClass="entr" presetSubtype="32"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circle(out)">
                                      <p:cBhvr>
                                        <p:cTn id="11" dur="1000"/>
                                        <p:tgtEl>
                                          <p:spTgt spid="2"/>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 calcmode="lin" valueType="num">
                                      <p:cBhvr>
                                        <p:cTn id="15" dur="500" fill="hold"/>
                                        <p:tgtEl>
                                          <p:spTgt spid="1026"/>
                                        </p:tgtEl>
                                        <p:attrNameLst>
                                          <p:attrName>ppt_w</p:attrName>
                                        </p:attrNameLst>
                                      </p:cBhvr>
                                      <p:tavLst>
                                        <p:tav tm="0">
                                          <p:val>
                                            <p:fltVal val="0"/>
                                          </p:val>
                                        </p:tav>
                                        <p:tav tm="100000">
                                          <p:val>
                                            <p:strVal val="#ppt_w"/>
                                          </p:val>
                                        </p:tav>
                                      </p:tavLst>
                                    </p:anim>
                                    <p:anim calcmode="lin" valueType="num">
                                      <p:cBhvr>
                                        <p:cTn id="16" dur="500" fill="hold"/>
                                        <p:tgtEl>
                                          <p:spTgt spid="1026"/>
                                        </p:tgtEl>
                                        <p:attrNameLst>
                                          <p:attrName>ppt_h</p:attrName>
                                        </p:attrNameLst>
                                      </p:cBhvr>
                                      <p:tavLst>
                                        <p:tav tm="0">
                                          <p:val>
                                            <p:fltVal val="0"/>
                                          </p:val>
                                        </p:tav>
                                        <p:tav tm="100000">
                                          <p:val>
                                            <p:strVal val="#ppt_h"/>
                                          </p:val>
                                        </p:tav>
                                      </p:tavLst>
                                    </p:anim>
                                    <p:animEffect transition="in" filter="fade">
                                      <p:cBhvr>
                                        <p:cTn id="17" dur="500"/>
                                        <p:tgtEl>
                                          <p:spTgt spid="1026"/>
                                        </p:tgtEl>
                                      </p:cBhvr>
                                    </p:animEffect>
                                  </p:childTnLst>
                                </p:cTn>
                              </p:par>
                            </p:childTnLst>
                          </p:cTn>
                        </p:par>
                        <p:par>
                          <p:cTn id="18" fill="hold">
                            <p:stCondLst>
                              <p:cond delay="2500"/>
                            </p:stCondLst>
                            <p:childTnLst>
                              <p:par>
                                <p:cTn id="19" presetID="22" presetClass="entr" presetSubtype="1" fill="hold" nodeType="afterEffect">
                                  <p:stCondLst>
                                    <p:cond delay="0"/>
                                  </p:stCondLst>
                                  <p:childTnLst>
                                    <p:set>
                                      <p:cBhvr>
                                        <p:cTn id="20" dur="1" fill="hold">
                                          <p:stCondLst>
                                            <p:cond delay="0"/>
                                          </p:stCondLst>
                                        </p:cTn>
                                        <p:tgtEl>
                                          <p:spTgt spid="1031"/>
                                        </p:tgtEl>
                                        <p:attrNameLst>
                                          <p:attrName>style.visibility</p:attrName>
                                        </p:attrNameLst>
                                      </p:cBhvr>
                                      <p:to>
                                        <p:strVal val="visible"/>
                                      </p:to>
                                    </p:set>
                                    <p:animEffect transition="in" filter="wipe(up)">
                                      <p:cBhvr>
                                        <p:cTn id="21" dur="500"/>
                                        <p:tgtEl>
                                          <p:spTgt spid="1031"/>
                                        </p:tgtEl>
                                      </p:cBhvr>
                                    </p:animEffect>
                                  </p:childTnLst>
                                </p:cTn>
                              </p:par>
                            </p:childTnLst>
                          </p:cTn>
                        </p:par>
                        <p:par>
                          <p:cTn id="22" fill="hold">
                            <p:stCondLst>
                              <p:cond delay="3000"/>
                            </p:stCondLst>
                            <p:childTnLst>
                              <p:par>
                                <p:cTn id="23" presetID="21" presetClass="entr" presetSubtype="1"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heel(1)">
                                      <p:cBhvr>
                                        <p:cTn id="25" dur="2000"/>
                                        <p:tgtEl>
                                          <p:spTgt spid="17"/>
                                        </p:tgtEl>
                                      </p:cBhvr>
                                    </p:animEffect>
                                  </p:childTnLst>
                                </p:cTn>
                              </p:par>
                            </p:childTnLst>
                          </p:cTn>
                        </p:par>
                        <p:par>
                          <p:cTn id="26" fill="hold">
                            <p:stCondLst>
                              <p:cond delay="5000"/>
                            </p:stCondLst>
                            <p:childTnLst>
                              <p:par>
                                <p:cTn id="27" presetID="16" presetClass="entr" presetSubtype="21" fill="hold" nodeType="afterEffect">
                                  <p:stCondLst>
                                    <p:cond delay="0"/>
                                  </p:stCondLst>
                                  <p:childTnLst>
                                    <p:set>
                                      <p:cBhvr>
                                        <p:cTn id="28" dur="1" fill="hold">
                                          <p:stCondLst>
                                            <p:cond delay="0"/>
                                          </p:stCondLst>
                                        </p:cTn>
                                        <p:tgtEl>
                                          <p:spTgt spid="1033"/>
                                        </p:tgtEl>
                                        <p:attrNameLst>
                                          <p:attrName>style.visibility</p:attrName>
                                        </p:attrNameLst>
                                      </p:cBhvr>
                                      <p:to>
                                        <p:strVal val="visible"/>
                                      </p:to>
                                    </p:set>
                                    <p:animEffect transition="in" filter="barn(inVertical)">
                                      <p:cBhvr>
                                        <p:cTn id="29" dur="500"/>
                                        <p:tgtEl>
                                          <p:spTgt spid="1033"/>
                                        </p:tgtEl>
                                      </p:cBhvr>
                                    </p:animEffect>
                                  </p:childTnLst>
                                </p:cTn>
                              </p:par>
                            </p:childTnLst>
                          </p:cTn>
                        </p:par>
                        <p:par>
                          <p:cTn id="30" fill="hold">
                            <p:stCondLst>
                              <p:cond delay="5500"/>
                            </p:stCondLst>
                            <p:childTnLst>
                              <p:par>
                                <p:cTn id="31" presetID="42" presetClass="entr" presetSubtype="0" fill="hold" nodeType="afterEffect">
                                  <p:stCondLst>
                                    <p:cond delay="0"/>
                                  </p:stCondLst>
                                  <p:childTnLst>
                                    <p:set>
                                      <p:cBhvr>
                                        <p:cTn id="32" dur="1" fill="hold">
                                          <p:stCondLst>
                                            <p:cond delay="0"/>
                                          </p:stCondLst>
                                        </p:cTn>
                                        <p:tgtEl>
                                          <p:spTgt spid="1035"/>
                                        </p:tgtEl>
                                        <p:attrNameLst>
                                          <p:attrName>style.visibility</p:attrName>
                                        </p:attrNameLst>
                                      </p:cBhvr>
                                      <p:to>
                                        <p:strVal val="visible"/>
                                      </p:to>
                                    </p:set>
                                    <p:animEffect transition="in" filter="fade">
                                      <p:cBhvr>
                                        <p:cTn id="33" dur="1000"/>
                                        <p:tgtEl>
                                          <p:spTgt spid="1035"/>
                                        </p:tgtEl>
                                      </p:cBhvr>
                                    </p:animEffect>
                                    <p:anim calcmode="lin" valueType="num">
                                      <p:cBhvr>
                                        <p:cTn id="34" dur="1000" fill="hold"/>
                                        <p:tgtEl>
                                          <p:spTgt spid="1035"/>
                                        </p:tgtEl>
                                        <p:attrNameLst>
                                          <p:attrName>ppt_x</p:attrName>
                                        </p:attrNameLst>
                                      </p:cBhvr>
                                      <p:tavLst>
                                        <p:tav tm="0">
                                          <p:val>
                                            <p:strVal val="#ppt_x"/>
                                          </p:val>
                                        </p:tav>
                                        <p:tav tm="100000">
                                          <p:val>
                                            <p:strVal val="#ppt_x"/>
                                          </p:val>
                                        </p:tav>
                                      </p:tavLst>
                                    </p:anim>
                                    <p:anim calcmode="lin" valueType="num">
                                      <p:cBhvr>
                                        <p:cTn id="35" dur="1000" fill="hold"/>
                                        <p:tgtEl>
                                          <p:spTgt spid="10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descr="WhatsApp Image 2019-05-21 at 12.38.48.jpeg"/>
          <p:cNvPicPr>
            <a:picLocks noChangeAspect="1"/>
          </p:cNvPicPr>
          <p:nvPr/>
        </p:nvPicPr>
        <p:blipFill>
          <a:blip r:embed="rId2" cstate="print"/>
          <a:stretch>
            <a:fillRect/>
          </a:stretch>
        </p:blipFill>
        <p:spPr>
          <a:xfrm>
            <a:off x="251520" y="1484784"/>
            <a:ext cx="2880320" cy="4487236"/>
          </a:xfrm>
          <a:prstGeom prst="rect">
            <a:avLst/>
          </a:prstGeom>
        </p:spPr>
      </p:pic>
      <p:pic>
        <p:nvPicPr>
          <p:cNvPr id="7" name="Immagine 6" descr="WhatsApp Image 2019-05-21 at 12.38.37.jpeg"/>
          <p:cNvPicPr>
            <a:picLocks noChangeAspect="1"/>
          </p:cNvPicPr>
          <p:nvPr/>
        </p:nvPicPr>
        <p:blipFill>
          <a:blip r:embed="rId3" cstate="print"/>
          <a:stretch>
            <a:fillRect/>
          </a:stretch>
        </p:blipFill>
        <p:spPr>
          <a:xfrm>
            <a:off x="3275856" y="1844824"/>
            <a:ext cx="5724636" cy="3816424"/>
          </a:xfrm>
          <a:prstGeom prst="rect">
            <a:avLst/>
          </a:prstGeom>
          <a:ln>
            <a:noFill/>
          </a:ln>
          <a:effectLst>
            <a:outerShdw blurRad="292100" dist="139700" dir="2700000" algn="tl" rotWithShape="0">
              <a:srgbClr val="333333">
                <a:alpha val="65000"/>
              </a:srgbClr>
            </a:outerShdw>
          </a:effectLst>
        </p:spPr>
      </p:pic>
      <p:sp>
        <p:nvSpPr>
          <p:cNvPr id="9" name="CasellaDiTesto 8"/>
          <p:cNvSpPr txBox="1"/>
          <p:nvPr/>
        </p:nvSpPr>
        <p:spPr>
          <a:xfrm>
            <a:off x="5868144" y="2420888"/>
            <a:ext cx="2736304" cy="1477328"/>
          </a:xfrm>
          <a:prstGeom prst="rect">
            <a:avLst/>
          </a:prstGeom>
          <a:noFill/>
        </p:spPr>
        <p:txBody>
          <a:bodyPr wrap="square" rtlCol="0">
            <a:spAutoFit/>
          </a:bodyPr>
          <a:lstStyle/>
          <a:p>
            <a:r>
              <a:rPr lang="it-IT" dirty="0"/>
              <a:t>GRAZIA di una conoscenza proveniente da una luce interiore, ispirata e sostenuta dalla Parola di Dio</a:t>
            </a:r>
          </a:p>
        </p:txBody>
      </p:sp>
      <p:sp>
        <p:nvSpPr>
          <p:cNvPr id="10" name="Rettangolo 9"/>
          <p:cNvSpPr/>
          <p:nvPr/>
        </p:nvSpPr>
        <p:spPr>
          <a:xfrm>
            <a:off x="1619672" y="404664"/>
            <a:ext cx="6724149" cy="1200329"/>
          </a:xfrm>
          <a:prstGeom prst="rect">
            <a:avLst/>
          </a:prstGeom>
          <a:noFill/>
        </p:spPr>
        <p:txBody>
          <a:bodyPr wrap="none" lIns="91440" tIns="45720" rIns="91440" bIns="45720">
            <a:spAutoFit/>
          </a:bodyPr>
          <a:lstStyle/>
          <a:p>
            <a:pPr algn="ctr"/>
            <a:r>
              <a:rPr lang="it-IT"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DISCERNIMENTO</a:t>
            </a:r>
          </a:p>
          <a:p>
            <a:pPr algn="ctr"/>
            <a:r>
              <a:rPr lang="it-IT" sz="36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NON TECNICA O RICETTA</a:t>
            </a:r>
            <a:endParaRPr lang="it-IT" sz="3600" b="1" cap="none"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1" name="Rettangolo 10"/>
          <p:cNvSpPr/>
          <p:nvPr/>
        </p:nvSpPr>
        <p:spPr>
          <a:xfrm>
            <a:off x="120856" y="5877272"/>
            <a:ext cx="9105699" cy="646331"/>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it-IT" sz="3600" i="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“Vagliate ogni cosa e tenete ciò che è buono”</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1000"/>
                            </p:stCondLst>
                            <p:childTnLst>
                              <p:par>
                                <p:cTn id="19" presetID="16" presetClass="entr" presetSubtype="37" fill="hold" grpId="0" nodeType="afterEffect">
                                  <p:stCondLst>
                                    <p:cond delay="750"/>
                                  </p:stCondLst>
                                  <p:childTnLst>
                                    <p:set>
                                      <p:cBhvr>
                                        <p:cTn id="20" dur="1" fill="hold">
                                          <p:stCondLst>
                                            <p:cond delay="0"/>
                                          </p:stCondLst>
                                        </p:cTn>
                                        <p:tgtEl>
                                          <p:spTgt spid="11"/>
                                        </p:tgtEl>
                                        <p:attrNameLst>
                                          <p:attrName>style.visibility</p:attrName>
                                        </p:attrNameLst>
                                      </p:cBhvr>
                                      <p:to>
                                        <p:strVal val="visible"/>
                                      </p:to>
                                    </p:set>
                                    <p:animEffect transition="in" filter="barn(outVertical)">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WhatsApp Image 2019-05-21 at 12.38.32.jpeg"/>
          <p:cNvPicPr>
            <a:picLocks noGrp="1" noChangeAspect="1"/>
          </p:cNvPicPr>
          <p:nvPr>
            <p:ph idx="1"/>
          </p:nvPr>
        </p:nvPicPr>
        <p:blipFill>
          <a:blip r:embed="rId2" cstate="print"/>
          <a:stretch>
            <a:fillRect/>
          </a:stretch>
        </p:blipFill>
        <p:spPr>
          <a:xfrm>
            <a:off x="0" y="121171"/>
            <a:ext cx="4499992" cy="6736829"/>
          </a:xfrm>
        </p:spPr>
      </p:pic>
      <p:sp>
        <p:nvSpPr>
          <p:cNvPr id="6" name="Rettangolo 5"/>
          <p:cNvSpPr/>
          <p:nvPr/>
        </p:nvSpPr>
        <p:spPr>
          <a:xfrm>
            <a:off x="5004699" y="363669"/>
            <a:ext cx="3671106" cy="2246769"/>
          </a:xfrm>
          <a:prstGeom prst="rect">
            <a:avLst/>
          </a:prstGeom>
          <a:solidFill>
            <a:schemeClr val="tx1">
              <a:lumMod val="95000"/>
              <a:lumOff val="5000"/>
            </a:schemeClr>
          </a:solidFill>
        </p:spPr>
        <p:txBody>
          <a:bodyPr wrap="square" lIns="91440" tIns="45720" rIns="91440" bIns="45720">
            <a:spAutoFit/>
            <a:scene3d>
              <a:camera prst="orthographicFront"/>
              <a:lightRig rig="flat" dir="tl"/>
            </a:scene3d>
            <a:sp3d contourW="19050" prstMaterial="clear">
              <a:bevelT w="50800" h="50800"/>
              <a:contourClr>
                <a:schemeClr val="accent5">
                  <a:tint val="70000"/>
                  <a:satMod val="180000"/>
                  <a:alpha val="70000"/>
                </a:schemeClr>
              </a:contourClr>
            </a:sp3d>
          </a:bodyPr>
          <a:lstStyle/>
          <a:p>
            <a:pPr algn="ctr"/>
            <a:r>
              <a:rPr lang="it-IT" sz="2800" cap="none" spc="0" dirty="0">
                <a:ln/>
                <a:solidFill>
                  <a:schemeClr val="accent5">
                    <a:tint val="50000"/>
                    <a:satMod val="180000"/>
                  </a:schemeClr>
                </a:solidFill>
                <a:effectLst/>
              </a:rPr>
              <a:t>Due condizioni/principi del discernimento indicate da Papa Francesco:</a:t>
            </a:r>
          </a:p>
        </p:txBody>
      </p:sp>
      <p:sp>
        <p:nvSpPr>
          <p:cNvPr id="7" name="Rettangolo 6"/>
          <p:cNvSpPr/>
          <p:nvPr/>
        </p:nvSpPr>
        <p:spPr>
          <a:xfrm>
            <a:off x="4474752" y="2852936"/>
            <a:ext cx="4669248" cy="1200329"/>
          </a:xfrm>
          <a:prstGeom prst="rect">
            <a:avLst/>
          </a:prstGeom>
          <a:noFill/>
        </p:spPr>
        <p:txBody>
          <a:bodyPr wrap="square" lIns="91440" tIns="45720" rIns="91440" bIns="45720">
            <a:spAutoFit/>
          </a:bodyPr>
          <a:lstStyle/>
          <a:p>
            <a:pPr algn="ctr"/>
            <a:r>
              <a:rPr lang="it-IT" sz="36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“si faccia in preghiera”</a:t>
            </a:r>
          </a:p>
        </p:txBody>
      </p:sp>
      <p:sp>
        <p:nvSpPr>
          <p:cNvPr id="8" name="Rettangolo 7"/>
          <p:cNvSpPr/>
          <p:nvPr/>
        </p:nvSpPr>
        <p:spPr>
          <a:xfrm>
            <a:off x="4716016" y="4437112"/>
            <a:ext cx="4248472" cy="1200329"/>
          </a:xfrm>
          <a:prstGeom prst="rect">
            <a:avLst/>
          </a:prstGeom>
          <a:noFill/>
        </p:spPr>
        <p:txBody>
          <a:bodyPr wrap="square" lIns="91440" tIns="45720" rIns="91440" bIns="45720">
            <a:spAutoFit/>
          </a:bodyPr>
          <a:lstStyle/>
          <a:p>
            <a:pPr algn="ctr"/>
            <a:r>
              <a:rPr lang="it-IT" sz="3600" b="1" i="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“nel confronto con un testimone”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Risultati immagini per don orione"/>
          <p:cNvPicPr>
            <a:picLocks noChangeAspect="1" noChangeArrowheads="1"/>
          </p:cNvPicPr>
          <p:nvPr/>
        </p:nvPicPr>
        <p:blipFill>
          <a:blip r:embed="rId2" cstate="print"/>
          <a:srcRect/>
          <a:stretch>
            <a:fillRect/>
          </a:stretch>
        </p:blipFill>
        <p:spPr bwMode="auto">
          <a:xfrm>
            <a:off x="178075" y="311355"/>
            <a:ext cx="5256584" cy="37803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6" name="CasellaDiTesto 5"/>
          <p:cNvSpPr txBox="1"/>
          <p:nvPr/>
        </p:nvSpPr>
        <p:spPr>
          <a:xfrm>
            <a:off x="300155" y="4404818"/>
            <a:ext cx="6840760" cy="1200329"/>
          </a:xfrm>
          <a:prstGeom prst="rect">
            <a:avLst/>
          </a:prstGeom>
          <a:noFill/>
        </p:spPr>
        <p:txBody>
          <a:bodyPr wrap="square" rtlCol="0">
            <a:spAutoFit/>
          </a:bodyPr>
          <a:lstStyle/>
          <a:p>
            <a:r>
              <a:rPr lang="it-IT" sz="2400" dirty="0"/>
              <a:t>Il “testimone don Orione”      </a:t>
            </a:r>
          </a:p>
          <a:p>
            <a:r>
              <a:rPr lang="it-IT" sz="2400" dirty="0"/>
              <a:t>                     INCONTRA  </a:t>
            </a:r>
          </a:p>
          <a:p>
            <a:r>
              <a:rPr lang="it-IT" sz="2400" dirty="0"/>
              <a:t>ad es . Mario </a:t>
            </a:r>
            <a:r>
              <a:rPr lang="it-IT" sz="2400" dirty="0" err="1"/>
              <a:t>Ivaldi…</a:t>
            </a:r>
            <a:endParaRPr lang="it-IT" sz="2400" dirty="0"/>
          </a:p>
        </p:txBody>
      </p:sp>
      <p:sp>
        <p:nvSpPr>
          <p:cNvPr id="8" name="CasellaDiTesto 7"/>
          <p:cNvSpPr txBox="1"/>
          <p:nvPr/>
        </p:nvSpPr>
        <p:spPr>
          <a:xfrm>
            <a:off x="5508104" y="346593"/>
            <a:ext cx="3635896" cy="2677656"/>
          </a:xfrm>
          <a:prstGeom prst="rect">
            <a:avLst/>
          </a:prstGeom>
          <a:noFill/>
        </p:spPr>
        <p:txBody>
          <a:bodyPr wrap="square" rtlCol="0">
            <a:spAutoFit/>
          </a:bodyPr>
          <a:lstStyle/>
          <a:p>
            <a:r>
              <a:rPr lang="it-IT" sz="2800" dirty="0"/>
              <a:t>  Crea RELAZIONI    </a:t>
            </a:r>
          </a:p>
          <a:p>
            <a:r>
              <a:rPr lang="it-IT" sz="2800" dirty="0"/>
              <a:t>          PERSONALI </a:t>
            </a:r>
          </a:p>
          <a:p>
            <a:r>
              <a:rPr lang="it-IT" sz="2800" dirty="0"/>
              <a:t>che fanno maturare l’ispirazione/desiderio di una vocazione bella e impegnativa</a:t>
            </a:r>
          </a:p>
        </p:txBody>
      </p:sp>
      <p:pic>
        <p:nvPicPr>
          <p:cNvPr id="9218" name="Picture 2" descr="Risultati immagini per strette di mano"/>
          <p:cNvPicPr>
            <a:picLocks noChangeAspect="1" noChangeArrowheads="1"/>
          </p:cNvPicPr>
          <p:nvPr/>
        </p:nvPicPr>
        <p:blipFill>
          <a:blip r:embed="rId3" cstate="print"/>
          <a:srcRect/>
          <a:stretch>
            <a:fillRect/>
          </a:stretch>
        </p:blipFill>
        <p:spPr bwMode="auto">
          <a:xfrm>
            <a:off x="5423466" y="3086124"/>
            <a:ext cx="3384376" cy="207429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CasellaDiTesto 1">
            <a:extLst>
              <a:ext uri="{FF2B5EF4-FFF2-40B4-BE49-F238E27FC236}">
                <a16:creationId xmlns:a16="http://schemas.microsoft.com/office/drawing/2014/main" id="{18170E75-E566-4995-BAEA-AF3039A246B8}"/>
              </a:ext>
            </a:extLst>
          </p:cNvPr>
          <p:cNvSpPr txBox="1"/>
          <p:nvPr/>
        </p:nvSpPr>
        <p:spPr>
          <a:xfrm>
            <a:off x="575556" y="5628205"/>
            <a:ext cx="8388932" cy="1200329"/>
          </a:xfrm>
          <a:prstGeom prst="rect">
            <a:avLst/>
          </a:prstGeom>
          <a:noFill/>
        </p:spPr>
        <p:txBody>
          <a:bodyPr wrap="square" rtlCol="0">
            <a:spAutoFit/>
          </a:bodyPr>
          <a:lstStyle/>
          <a:p>
            <a:r>
              <a:rPr lang="it-IT" sz="2400" b="1" dirty="0"/>
              <a:t>Si tratta di esporsi, di andare oltre il ruolo e di instaurare un dialogo partendo anche a da cose elementari</a:t>
            </a:r>
            <a:r>
              <a:rPr lang="it-IT" sz="2400" dirty="0"/>
              <a:t>, </a:t>
            </a:r>
            <a:r>
              <a:rPr lang="it-IT" sz="2400" b="1" dirty="0"/>
              <a:t>di cortesia, di amicizia…</a:t>
            </a:r>
            <a:endParaRPr lang="it-IT" sz="2400"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fade">
                                      <p:cBhvr>
                                        <p:cTn id="7" dur="500"/>
                                        <p:tgtEl>
                                          <p:spTgt spid="1945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anim calcmode="lin" valueType="num">
                                      <p:cBhvr>
                                        <p:cTn id="20" dur="1000" fill="hold"/>
                                        <p:tgtEl>
                                          <p:spTgt spid="8"/>
                                        </p:tgtEl>
                                        <p:attrNameLst>
                                          <p:attrName>ppt_x</p:attrName>
                                        </p:attrNameLst>
                                      </p:cBhvr>
                                      <p:tavLst>
                                        <p:tav tm="0">
                                          <p:val>
                                            <p:strVal val="#ppt_x"/>
                                          </p:val>
                                        </p:tav>
                                        <p:tav tm="100000">
                                          <p:val>
                                            <p:strVal val="#ppt_x"/>
                                          </p:val>
                                        </p:tav>
                                      </p:tavLst>
                                    </p:anim>
                                    <p:anim calcmode="lin" valueType="num">
                                      <p:cBhvr>
                                        <p:cTn id="2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childTnLst>
                          </p:cTn>
                        </p:par>
                        <p:par>
                          <p:cTn id="28" fill="hold">
                            <p:stCondLst>
                              <p:cond delay="500"/>
                            </p:stCondLst>
                            <p:childTnLst>
                              <p:par>
                                <p:cTn id="29" presetID="21" presetClass="entr" presetSubtype="1" fill="hold" nodeType="afterEffect">
                                  <p:stCondLst>
                                    <p:cond delay="0"/>
                                  </p:stCondLst>
                                  <p:childTnLst>
                                    <p:set>
                                      <p:cBhvr>
                                        <p:cTn id="30" dur="1" fill="hold">
                                          <p:stCondLst>
                                            <p:cond delay="0"/>
                                          </p:stCondLst>
                                        </p:cTn>
                                        <p:tgtEl>
                                          <p:spTgt spid="9218"/>
                                        </p:tgtEl>
                                        <p:attrNameLst>
                                          <p:attrName>style.visibility</p:attrName>
                                        </p:attrNameLst>
                                      </p:cBhvr>
                                      <p:to>
                                        <p:strVal val="visible"/>
                                      </p:to>
                                    </p:set>
                                    <p:animEffect transition="in" filter="wheel(1)">
                                      <p:cBhvr>
                                        <p:cTn id="31" dur="500"/>
                                        <p:tgtEl>
                                          <p:spTgt spid="9218"/>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1" nodeType="clickEffect">
                                  <p:stCondLst>
                                    <p:cond delay="0"/>
                                  </p:stCondLst>
                                  <p:childTnLst>
                                    <p:set>
                                      <p:cBhvr>
                                        <p:cTn id="35"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8" grpId="1"/>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B01DC50A-BAA8-44CD-9B08-F5946496D435}"/>
              </a:ext>
            </a:extLst>
          </p:cNvPr>
          <p:cNvSpPr txBox="1"/>
          <p:nvPr/>
        </p:nvSpPr>
        <p:spPr>
          <a:xfrm>
            <a:off x="323528" y="3573016"/>
            <a:ext cx="8568952" cy="3046988"/>
          </a:xfrm>
          <a:prstGeom prst="rect">
            <a:avLst/>
          </a:prstGeom>
          <a:noFill/>
        </p:spPr>
        <p:txBody>
          <a:bodyPr wrap="square" rtlCol="0">
            <a:spAutoFit/>
          </a:bodyPr>
          <a:lstStyle/>
          <a:p>
            <a:r>
              <a:rPr lang="it-IT" sz="3200" dirty="0"/>
              <a:t>Il discernimento spirituale </a:t>
            </a:r>
            <a:r>
              <a:rPr lang="it-IT" sz="3200" dirty="0" err="1"/>
              <a:t>orionino</a:t>
            </a:r>
            <a:r>
              <a:rPr lang="it-IT" sz="3200" dirty="0"/>
              <a:t> è ASCOLTO che: avvicina i cuori, prende in mano con riverenza l’anima del giovane, mostra un vero interesse per la sua storia, gli dimostra affetto e benevolenza, crea intorno a lui un’atmosfera buona.</a:t>
            </a:r>
          </a:p>
        </p:txBody>
      </p:sp>
      <p:pic>
        <p:nvPicPr>
          <p:cNvPr id="1026" name="Picture 2" descr="Risultati immagini per cuori in ascolto">
            <a:extLst>
              <a:ext uri="{FF2B5EF4-FFF2-40B4-BE49-F238E27FC236}">
                <a16:creationId xmlns:a16="http://schemas.microsoft.com/office/drawing/2014/main" id="{77A58897-59B4-4473-81C0-85B16A986F2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15816" y="1052579"/>
            <a:ext cx="4500500" cy="2531532"/>
          </a:xfrm>
          <a:prstGeom prst="rect">
            <a:avLst/>
          </a:prstGeom>
          <a:noFill/>
          <a:extLst>
            <a:ext uri="{909E8E84-426E-40DD-AFC4-6F175D3DCCD1}">
              <a14:hiddenFill xmlns:a14="http://schemas.microsoft.com/office/drawing/2010/main">
                <a:solidFill>
                  <a:srgbClr val="FFFFFF"/>
                </a:solidFill>
              </a14:hiddenFill>
            </a:ext>
          </a:extLst>
        </p:spPr>
      </p:pic>
      <p:sp>
        <p:nvSpPr>
          <p:cNvPr id="2" name="Rettangolo 1">
            <a:extLst>
              <a:ext uri="{FF2B5EF4-FFF2-40B4-BE49-F238E27FC236}">
                <a16:creationId xmlns:a16="http://schemas.microsoft.com/office/drawing/2014/main" id="{84DE82F6-1E9F-444F-94E6-F254BB687AF6}"/>
              </a:ext>
            </a:extLst>
          </p:cNvPr>
          <p:cNvSpPr/>
          <p:nvPr/>
        </p:nvSpPr>
        <p:spPr>
          <a:xfrm>
            <a:off x="395536" y="0"/>
            <a:ext cx="7966541" cy="923330"/>
          </a:xfrm>
          <a:prstGeom prst="rect">
            <a:avLst/>
          </a:prstGeom>
          <a:noFill/>
        </p:spPr>
        <p:txBody>
          <a:bodyPr wrap="none" lIns="91440" tIns="45720" rIns="91440" bIns="45720">
            <a:spAutoFit/>
          </a:bodyPr>
          <a:lstStyle/>
          <a:p>
            <a:pPr algn="ctr"/>
            <a:r>
              <a:rPr lang="it-IT" sz="5400" b="0" cap="none" spc="0" dirty="0">
                <a:ln w="0"/>
                <a:solidFill>
                  <a:srgbClr val="FFFF00"/>
                </a:solidFill>
                <a:effectLst>
                  <a:outerShdw blurRad="38100" dist="25400" dir="5400000" algn="ctr" rotWithShape="0">
                    <a:srgbClr val="6E747A">
                      <a:alpha val="43000"/>
                    </a:srgbClr>
                  </a:outerShdw>
                </a:effectLst>
              </a:rPr>
              <a:t>Primo dinamismo: ascolto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asellaDiTesto 10"/>
          <p:cNvSpPr txBox="1"/>
          <p:nvPr/>
        </p:nvSpPr>
        <p:spPr>
          <a:xfrm>
            <a:off x="143508" y="505122"/>
            <a:ext cx="8856984" cy="5847755"/>
          </a:xfrm>
          <a:prstGeom prst="rect">
            <a:avLst/>
          </a:prstGeom>
          <a:solidFill>
            <a:srgbClr val="FFFF00"/>
          </a:solidFill>
        </p:spPr>
        <p:txBody>
          <a:bodyPr wrap="square" rtlCol="0">
            <a:spAutoFit/>
          </a:bodyPr>
          <a:lstStyle/>
          <a:p>
            <a:r>
              <a:rPr lang="it-IT" sz="2200" dirty="0">
                <a:solidFill>
                  <a:schemeClr val="bg1">
                    <a:lumMod val="75000"/>
                    <a:lumOff val="25000"/>
                  </a:schemeClr>
                </a:solidFill>
              </a:rPr>
              <a:t>“</a:t>
            </a:r>
            <a:r>
              <a:rPr lang="it-IT" sz="2200" b="1" i="1" dirty="0">
                <a:solidFill>
                  <a:schemeClr val="bg1">
                    <a:lumMod val="75000"/>
                    <a:lumOff val="25000"/>
                  </a:schemeClr>
                </a:solidFill>
              </a:rPr>
              <a:t>avvicinare il cuore dei giovani</a:t>
            </a:r>
            <a:r>
              <a:rPr lang="it-IT" sz="2200" i="1" dirty="0">
                <a:solidFill>
                  <a:schemeClr val="bg1">
                    <a:lumMod val="75000"/>
                    <a:lumOff val="25000"/>
                  </a:schemeClr>
                </a:solidFill>
              </a:rPr>
              <a:t> e farsi ragazzi con essi</a:t>
            </a:r>
            <a:r>
              <a:rPr lang="it-IT" sz="2200" dirty="0">
                <a:solidFill>
                  <a:schemeClr val="bg1">
                    <a:lumMod val="75000"/>
                    <a:lumOff val="25000"/>
                  </a:schemeClr>
                </a:solidFill>
              </a:rPr>
              <a:t>”, </a:t>
            </a:r>
            <a:r>
              <a:rPr lang="it-IT" sz="2200" b="1" dirty="0">
                <a:solidFill>
                  <a:schemeClr val="bg1">
                    <a:lumMod val="75000"/>
                    <a:lumOff val="25000"/>
                  </a:schemeClr>
                </a:solidFill>
              </a:rPr>
              <a:t>“</a:t>
            </a:r>
            <a:r>
              <a:rPr lang="it-IT" sz="2200" b="1" i="1" dirty="0">
                <a:solidFill>
                  <a:schemeClr val="bg1">
                    <a:lumMod val="75000"/>
                    <a:lumOff val="25000"/>
                  </a:schemeClr>
                </a:solidFill>
              </a:rPr>
              <a:t>prendere in mano</a:t>
            </a:r>
            <a:r>
              <a:rPr lang="it-IT" sz="2200" i="1" dirty="0">
                <a:solidFill>
                  <a:schemeClr val="bg1">
                    <a:lumMod val="75000"/>
                    <a:lumOff val="25000"/>
                  </a:schemeClr>
                </a:solidFill>
              </a:rPr>
              <a:t>, con grande riverenza, </a:t>
            </a:r>
            <a:r>
              <a:rPr lang="it-IT" sz="2200" b="1" i="1" dirty="0">
                <a:solidFill>
                  <a:schemeClr val="bg1">
                    <a:lumMod val="75000"/>
                    <a:lumOff val="25000"/>
                  </a:schemeClr>
                </a:solidFill>
              </a:rPr>
              <a:t>l'anima dei giovanetti</a:t>
            </a:r>
            <a:r>
              <a:rPr lang="it-IT" sz="2200" i="1" dirty="0">
                <a:solidFill>
                  <a:schemeClr val="bg1">
                    <a:lumMod val="75000"/>
                    <a:lumOff val="25000"/>
                  </a:schemeClr>
                </a:solidFill>
              </a:rPr>
              <a:t>, come farebbe un buon fratello maggiore con i fratelli più piccoli</a:t>
            </a:r>
            <a:r>
              <a:rPr lang="it-IT" sz="2200" dirty="0">
                <a:solidFill>
                  <a:schemeClr val="bg1">
                    <a:lumMod val="75000"/>
                    <a:lumOff val="25000"/>
                  </a:schemeClr>
                </a:solidFill>
              </a:rPr>
              <a:t>”, </a:t>
            </a:r>
            <a:r>
              <a:rPr lang="it-IT" sz="2200" i="1" dirty="0">
                <a:solidFill>
                  <a:schemeClr val="bg1">
                    <a:lumMod val="75000"/>
                    <a:lumOff val="25000"/>
                  </a:schemeClr>
                </a:solidFill>
              </a:rPr>
              <a:t>di </a:t>
            </a:r>
            <a:r>
              <a:rPr lang="it-IT" sz="2200" b="1" i="1" dirty="0">
                <a:solidFill>
                  <a:schemeClr val="bg1">
                    <a:lumMod val="75000"/>
                    <a:lumOff val="25000"/>
                  </a:schemeClr>
                </a:solidFill>
              </a:rPr>
              <a:t>ricorrere</a:t>
            </a:r>
            <a:r>
              <a:rPr lang="it-IT" sz="2200" i="1" dirty="0">
                <a:solidFill>
                  <a:schemeClr val="bg1">
                    <a:lumMod val="75000"/>
                    <a:lumOff val="25000"/>
                  </a:schemeClr>
                </a:solidFill>
              </a:rPr>
              <a:t> continuamente </a:t>
            </a:r>
            <a:r>
              <a:rPr lang="it-IT" sz="2200" b="1" i="1" dirty="0">
                <a:solidFill>
                  <a:schemeClr val="bg1">
                    <a:lumMod val="75000"/>
                    <a:lumOff val="25000"/>
                  </a:schemeClr>
                </a:solidFill>
              </a:rPr>
              <a:t>ad esortazioni paterne</a:t>
            </a:r>
            <a:r>
              <a:rPr lang="it-IT" sz="2200" i="1" dirty="0">
                <a:solidFill>
                  <a:schemeClr val="bg1">
                    <a:lumMod val="75000"/>
                    <a:lumOff val="25000"/>
                  </a:schemeClr>
                </a:solidFill>
              </a:rPr>
              <a:t>, con l'anima piena di sincero affetto, di </a:t>
            </a:r>
            <a:r>
              <a:rPr lang="it-IT" sz="2200" b="1" i="1" dirty="0">
                <a:solidFill>
                  <a:schemeClr val="bg1">
                    <a:lumMod val="75000"/>
                    <a:lumOff val="25000"/>
                  </a:schemeClr>
                </a:solidFill>
              </a:rPr>
              <a:t>portare i loro cuori a Dio </a:t>
            </a:r>
            <a:r>
              <a:rPr lang="it-IT" sz="2200" i="1" dirty="0">
                <a:solidFill>
                  <a:schemeClr val="bg1">
                    <a:lumMod val="75000"/>
                    <a:lumOff val="25000"/>
                  </a:schemeClr>
                </a:solidFill>
              </a:rPr>
              <a:t>… </a:t>
            </a:r>
            <a:r>
              <a:rPr lang="it-IT" sz="2200" dirty="0">
                <a:solidFill>
                  <a:schemeClr val="bg1">
                    <a:lumMod val="75000"/>
                    <a:lumOff val="25000"/>
                  </a:schemeClr>
                </a:solidFill>
              </a:rPr>
              <a:t> </a:t>
            </a:r>
            <a:r>
              <a:rPr lang="it-IT" sz="2200" i="1" dirty="0">
                <a:solidFill>
                  <a:schemeClr val="bg1">
                    <a:lumMod val="75000"/>
                    <a:lumOff val="25000"/>
                  </a:schemeClr>
                </a:solidFill>
              </a:rPr>
              <a:t>Il giovane</a:t>
            </a:r>
            <a:r>
              <a:rPr lang="it-IT" sz="2200" b="1" i="1" dirty="0">
                <a:solidFill>
                  <a:schemeClr val="bg1">
                    <a:lumMod val="75000"/>
                    <a:lumOff val="25000"/>
                  </a:schemeClr>
                </a:solidFill>
              </a:rPr>
              <a:t> </a:t>
            </a:r>
            <a:r>
              <a:rPr lang="it-IT" sz="2200" i="1" dirty="0">
                <a:solidFill>
                  <a:schemeClr val="bg1">
                    <a:lumMod val="75000"/>
                    <a:lumOff val="25000"/>
                  </a:schemeClr>
                </a:solidFill>
              </a:rPr>
              <a:t>ha bisogno di </a:t>
            </a:r>
            <a:r>
              <a:rPr lang="it-IT" sz="2200" b="1" i="1" dirty="0">
                <a:solidFill>
                  <a:schemeClr val="bg1">
                    <a:lumMod val="75000"/>
                    <a:lumOff val="25000"/>
                  </a:schemeClr>
                </a:solidFill>
              </a:rPr>
              <a:t>persuadersi che siamo interessati a fargli del bene, e che viviamo non per noi, ma per lui; che gli vogliamo bene sinceramente,</a:t>
            </a:r>
            <a:r>
              <a:rPr lang="it-IT" sz="2200" i="1" dirty="0">
                <a:solidFill>
                  <a:schemeClr val="bg1">
                    <a:lumMod val="75000"/>
                    <a:lumOff val="25000"/>
                  </a:schemeClr>
                </a:solidFill>
              </a:rPr>
              <a:t> e non per interesse, ma perché questa è la nostra vita, perché lui è tanta parte della nostra stessa vita e il suo bene costituisce la nostra missione ed è il nostro intento e affetto in Cristo. Egli </a:t>
            </a:r>
            <a:r>
              <a:rPr lang="it-IT" sz="2200" b="1" i="1" dirty="0">
                <a:solidFill>
                  <a:schemeClr val="bg1">
                    <a:lumMod val="75000"/>
                    <a:lumOff val="25000"/>
                  </a:schemeClr>
                </a:solidFill>
              </a:rPr>
              <a:t>deve comprendere che viviamo per lui</a:t>
            </a:r>
            <a:r>
              <a:rPr lang="it-IT" sz="2200" i="1" dirty="0">
                <a:solidFill>
                  <a:schemeClr val="bg1">
                    <a:lumMod val="75000"/>
                    <a:lumOff val="25000"/>
                  </a:schemeClr>
                </a:solidFill>
              </a:rPr>
              <a:t>; che il suo bene è il nostro bene; </a:t>
            </a:r>
            <a:r>
              <a:rPr lang="it-IT" sz="2200" b="1" i="1" dirty="0">
                <a:solidFill>
                  <a:schemeClr val="bg1">
                    <a:lumMod val="75000"/>
                    <a:lumOff val="25000"/>
                  </a:schemeClr>
                </a:solidFill>
              </a:rPr>
              <a:t>che le sue gioie sono le nostre gioie, e le sue pene, i suoi dolori sono pene nostre e nostri sono i suoi dolori</a:t>
            </a:r>
            <a:r>
              <a:rPr lang="it-IT" sz="2200" i="1" dirty="0">
                <a:solidFill>
                  <a:schemeClr val="bg1">
                    <a:lumMod val="75000"/>
                    <a:lumOff val="25000"/>
                  </a:schemeClr>
                </a:solidFill>
              </a:rPr>
              <a:t>. Egli </a:t>
            </a:r>
            <a:r>
              <a:rPr lang="it-IT" sz="2200" b="1" i="1" dirty="0">
                <a:solidFill>
                  <a:schemeClr val="bg1">
                    <a:lumMod val="75000"/>
                    <a:lumOff val="25000"/>
                  </a:schemeClr>
                </a:solidFill>
              </a:rPr>
              <a:t>deve</a:t>
            </a:r>
            <a:r>
              <a:rPr lang="it-IT" sz="2200" i="1" dirty="0">
                <a:solidFill>
                  <a:schemeClr val="bg1">
                    <a:lumMod val="75000"/>
                    <a:lumOff val="25000"/>
                  </a:schemeClr>
                </a:solidFill>
              </a:rPr>
              <a:t> anche </a:t>
            </a:r>
            <a:r>
              <a:rPr lang="it-IT" sz="2200" b="1" i="1" dirty="0">
                <a:solidFill>
                  <a:schemeClr val="bg1">
                    <a:lumMod val="75000"/>
                    <a:lumOff val="25000"/>
                  </a:schemeClr>
                </a:solidFill>
              </a:rPr>
              <a:t>sentire che siamo pronti a fare per lui dei sacrifici</a:t>
            </a:r>
            <a:r>
              <a:rPr lang="it-IT" sz="2200" i="1" dirty="0">
                <a:solidFill>
                  <a:schemeClr val="bg1">
                    <a:lumMod val="75000"/>
                    <a:lumOff val="25000"/>
                  </a:schemeClr>
                </a:solidFill>
              </a:rPr>
              <a:t>, e a veramente sacrificarci per la sua felicità e per la sua salvezza. Il giovane deve sentire questo: </a:t>
            </a:r>
            <a:r>
              <a:rPr lang="it-IT" sz="2200" b="1" i="1" dirty="0">
                <a:solidFill>
                  <a:schemeClr val="bg1">
                    <a:lumMod val="75000"/>
                    <a:lumOff val="25000"/>
                  </a:schemeClr>
                </a:solidFill>
              </a:rPr>
              <a:t>deve sentire attorno a sé un'atmosfera buona</a:t>
            </a:r>
            <a:r>
              <a:rPr lang="it-IT" sz="2200" i="1" dirty="0">
                <a:solidFill>
                  <a:schemeClr val="bg1">
                    <a:lumMod val="75000"/>
                    <a:lumOff val="25000"/>
                  </a:schemeClr>
                </a:solidFill>
              </a:rPr>
              <a:t>, </a:t>
            </a:r>
            <a:r>
              <a:rPr lang="it-IT" sz="2200" b="1" i="1" dirty="0">
                <a:solidFill>
                  <a:schemeClr val="bg1">
                    <a:lumMod val="75000"/>
                    <a:lumOff val="25000"/>
                  </a:schemeClr>
                </a:solidFill>
              </a:rPr>
              <a:t>un soffio caldo d'affetto puro, illibato e santo, di fede e di carità cristiana</a:t>
            </a:r>
            <a:r>
              <a:rPr lang="it-IT" sz="2200" i="1" dirty="0">
                <a:solidFill>
                  <a:schemeClr val="bg1">
                    <a:lumMod val="75000"/>
                    <a:lumOff val="25000"/>
                  </a:schemeClr>
                </a:solidFill>
              </a:rPr>
              <a:t>, ed allora sarà nostro</a:t>
            </a:r>
            <a:r>
              <a:rPr lang="it-IT" sz="2200" dirty="0">
                <a:solidFill>
                  <a:schemeClr val="bg1">
                    <a:lumMod val="75000"/>
                    <a:lumOff val="25000"/>
                  </a:schemeClr>
                </a:solidFil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asellaDiTesto 9"/>
          <p:cNvSpPr txBox="1"/>
          <p:nvPr/>
        </p:nvSpPr>
        <p:spPr>
          <a:xfrm>
            <a:off x="251520" y="548680"/>
            <a:ext cx="8748464" cy="5632311"/>
          </a:xfrm>
          <a:prstGeom prst="rect">
            <a:avLst/>
          </a:prstGeom>
          <a:solidFill>
            <a:srgbClr val="92D050"/>
          </a:solidFill>
        </p:spPr>
        <p:txBody>
          <a:bodyPr wrap="square" rtlCol="0">
            <a:spAutoFit/>
          </a:bodyPr>
          <a:lstStyle/>
          <a:p>
            <a:r>
              <a:rPr lang="it-IT" sz="2400" b="1" i="1" dirty="0">
                <a:solidFill>
                  <a:schemeClr val="bg1"/>
                </a:solidFill>
              </a:rPr>
              <a:t>“… vedi che il Signore diede </a:t>
            </a:r>
            <a:r>
              <a:rPr lang="it-IT" sz="2400" b="1" i="1" u="sng" dirty="0">
                <a:solidFill>
                  <a:schemeClr val="bg1"/>
                </a:solidFill>
              </a:rPr>
              <a:t>i consigli evangelici per aiutare</a:t>
            </a:r>
            <a:r>
              <a:rPr lang="it-IT" sz="2400" b="1" i="1" dirty="0">
                <a:solidFill>
                  <a:schemeClr val="bg1"/>
                </a:solidFill>
              </a:rPr>
              <a:t> la nostra tiepidezza e debolezza; quindi </a:t>
            </a:r>
            <a:r>
              <a:rPr lang="it-IT" sz="2400" b="1" i="1" u="sng" dirty="0">
                <a:solidFill>
                  <a:srgbClr val="FF0000"/>
                </a:solidFill>
              </a:rPr>
              <a:t>non ti spaventino le tue miserie</a:t>
            </a:r>
            <a:r>
              <a:rPr lang="it-IT" sz="2400" b="1" i="1" dirty="0">
                <a:solidFill>
                  <a:srgbClr val="FF0000"/>
                </a:solidFill>
              </a:rPr>
              <a:t>: </a:t>
            </a:r>
            <a:r>
              <a:rPr lang="it-IT" sz="2400" b="1" i="1" dirty="0">
                <a:solidFill>
                  <a:schemeClr val="bg1"/>
                </a:solidFill>
              </a:rPr>
              <a:t>la vita religiosa ti sarà di grande aiuto a vivere nella purezza e nella santità. Per eleggere lo stato religioso, poi, non fa bisogno che tu chieda consiglio a questi o a quell’altro; San Tommaso dice che sarebbe un tranello del diavolo; non occorre chiedere consiglio agli uomini, quando il consiglio è già dato da Gesù Cristo. </a:t>
            </a:r>
            <a:r>
              <a:rPr lang="it-IT" sz="2400" b="1" i="1" dirty="0">
                <a:solidFill>
                  <a:srgbClr val="FF0000"/>
                </a:solidFill>
              </a:rPr>
              <a:t>L’andar in Religione è cosa evidentemente buona, che non ha bisogno né di lume, né di consiglio;</a:t>
            </a:r>
            <a:r>
              <a:rPr lang="it-IT" sz="2400" b="1" i="1" dirty="0">
                <a:solidFill>
                  <a:schemeClr val="bg1"/>
                </a:solidFill>
              </a:rPr>
              <a:t> </a:t>
            </a:r>
            <a:r>
              <a:rPr lang="it-IT" sz="2400" b="1" i="1" dirty="0" err="1">
                <a:solidFill>
                  <a:schemeClr val="bg1"/>
                </a:solidFill>
              </a:rPr>
              <a:t>nè</a:t>
            </a:r>
            <a:r>
              <a:rPr lang="it-IT" sz="2400" b="1" i="1" dirty="0">
                <a:solidFill>
                  <a:schemeClr val="bg1"/>
                </a:solidFill>
              </a:rPr>
              <a:t> è necessario un miracolo, </a:t>
            </a:r>
            <a:r>
              <a:rPr lang="it-IT" sz="2400" b="1" i="1" u="sng" dirty="0">
                <a:solidFill>
                  <a:schemeClr val="bg1"/>
                </a:solidFill>
              </a:rPr>
              <a:t>basta che Dio ti parli interiormente per la via della mente e del cuore. </a:t>
            </a:r>
            <a:r>
              <a:rPr lang="it-IT" sz="2400" b="1" i="1" dirty="0">
                <a:solidFill>
                  <a:schemeClr val="bg1"/>
                </a:solidFill>
              </a:rPr>
              <a:t>E, ordinariamente, </a:t>
            </a:r>
            <a:r>
              <a:rPr lang="it-IT" sz="2400" b="1" i="1" dirty="0">
                <a:solidFill>
                  <a:srgbClr val="FF0000"/>
                </a:solidFill>
              </a:rPr>
              <a:t>Iddio chiama alla vita religiosa non già chi è perfetto, ma chi desidera col divino aiuto</a:t>
            </a:r>
            <a:r>
              <a:rPr lang="it-IT" sz="2400" b="1" i="1" dirty="0">
                <a:solidFill>
                  <a:schemeClr val="bg1"/>
                </a:solidFill>
              </a:rPr>
              <a:t>, e togliendosi dal caos di questo mondo, e da mille inganni e occasioni quotidiane di peccato, </a:t>
            </a:r>
            <a:r>
              <a:rPr lang="it-IT" sz="2400" b="1" i="1" dirty="0">
                <a:solidFill>
                  <a:srgbClr val="FF0000"/>
                </a:solidFill>
              </a:rPr>
              <a:t>di diventare perfetto</a:t>
            </a:r>
            <a:r>
              <a:rPr lang="it-IT" sz="2400" b="1" i="1" dirty="0">
                <a:solidFill>
                  <a:schemeClr val="bg1"/>
                </a:solidFill>
              </a:rPr>
              <a:t>. </a:t>
            </a:r>
            <a:endParaRPr lang="it-IT" sz="2400" b="1"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Rettangolo 2"/>
          <p:cNvSpPr/>
          <p:nvPr/>
        </p:nvSpPr>
        <p:spPr>
          <a:xfrm>
            <a:off x="395536" y="1052736"/>
            <a:ext cx="8496944" cy="4893647"/>
          </a:xfrm>
          <a:prstGeom prst="rect">
            <a:avLst/>
          </a:prstGeom>
          <a:solidFill>
            <a:srgbClr val="FFFF00"/>
          </a:solidFill>
        </p:spPr>
        <p:txBody>
          <a:bodyPr wrap="square">
            <a:spAutoFit/>
          </a:bodyPr>
          <a:lstStyle/>
          <a:p>
            <a:r>
              <a:rPr lang="it-IT" sz="2400" b="1" i="1" dirty="0"/>
              <a:t>    Dirò di più, caro mio Renzo: </a:t>
            </a:r>
            <a:r>
              <a:rPr lang="it-IT" sz="2400" b="1" i="1" u="sng" dirty="0"/>
              <a:t>se noi desideriamo sinceramente </a:t>
            </a:r>
            <a:r>
              <a:rPr lang="it-IT" sz="2400" b="1" i="1" dirty="0"/>
              <a:t>di uscire dalle nostre imperfezioni, </a:t>
            </a:r>
            <a:r>
              <a:rPr lang="it-IT" sz="2400" b="1" i="1" u="sng" dirty="0"/>
              <a:t>di amare Iddio e la sua Chiesa senza misura</a:t>
            </a:r>
            <a:r>
              <a:rPr lang="it-IT" sz="2400" b="1" i="1" dirty="0"/>
              <a:t>, e di consacrarci tutti, e con voto, a Gesù Cristo e al suo vicario in terra, </a:t>
            </a:r>
            <a:r>
              <a:rPr lang="it-IT" sz="2400" b="1" i="1" u="sng" dirty="0"/>
              <a:t>è segno che siamo chiamati alla vita religiosa</a:t>
            </a:r>
            <a:r>
              <a:rPr lang="it-IT" sz="2400" b="1" i="1" dirty="0"/>
              <a:t>. </a:t>
            </a:r>
            <a:r>
              <a:rPr lang="it-IT" sz="2400" b="1" i="1" dirty="0">
                <a:solidFill>
                  <a:srgbClr val="FF0000"/>
                </a:solidFill>
              </a:rPr>
              <a:t>Tu prega e rivolgiti alla SS Madre del Buon Consiglio:</a:t>
            </a:r>
            <a:r>
              <a:rPr lang="it-IT" sz="2400" b="1" i="1" dirty="0"/>
              <a:t> i primi ragazzi li ho raccolti ai piedi della Madonna del Buon Consiglio. </a:t>
            </a:r>
          </a:p>
          <a:p>
            <a:r>
              <a:rPr lang="it-IT" sz="2400" b="1" i="1" dirty="0"/>
              <a:t>   Si capisce che tu farai vedere questa mia al tuo confessore; in qualche punto essa sembrerà ardita, ma è dottrina pura di S Tommaso, di Sant’Agostino, di San Bernardo, di S Alfonso. </a:t>
            </a:r>
            <a:r>
              <a:rPr lang="it-IT" sz="2400" b="1" i="1" u="sng" dirty="0"/>
              <a:t>Figlio mio, se Dio ti chiama, non essere pusillanime: preparati alle battaglie del Signore. Dio sarà con te: </a:t>
            </a:r>
            <a:r>
              <a:rPr lang="it-IT" sz="2400" b="1" i="1" u="sng" dirty="0">
                <a:solidFill>
                  <a:srgbClr val="FF0000"/>
                </a:solidFill>
              </a:rPr>
              <a:t>sii generoso con Gesù</a:t>
            </a:r>
            <a:r>
              <a:rPr lang="it-IT" sz="2400" b="1" i="1" dirty="0">
                <a:solidFill>
                  <a:srgbClr val="FF0000"/>
                </a:solidFill>
              </a:rPr>
              <a:t>!..”</a:t>
            </a:r>
            <a:endParaRPr lang="it-IT" sz="2400" b="1" dirty="0">
              <a:solidFill>
                <a:srgbClr val="FF0000"/>
              </a:solidFill>
            </a:endParaRPr>
          </a:p>
        </p:txBody>
      </p:sp>
    </p:spTree>
    <p:extLst>
      <p:ext uri="{BB962C8B-B14F-4D97-AF65-F5344CB8AC3E}">
        <p14:creationId xmlns:p14="http://schemas.microsoft.com/office/powerpoint/2010/main" val="22022137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sp>
        <p:nvSpPr>
          <p:cNvPr id="4" name="CasellaDiTesto 3"/>
          <p:cNvSpPr txBox="1"/>
          <p:nvPr/>
        </p:nvSpPr>
        <p:spPr>
          <a:xfrm>
            <a:off x="395536" y="692696"/>
            <a:ext cx="8136904" cy="6001643"/>
          </a:xfrm>
          <a:prstGeom prst="rect">
            <a:avLst/>
          </a:prstGeom>
          <a:solidFill>
            <a:schemeClr val="bg2">
              <a:lumMod val="75000"/>
            </a:schemeClr>
          </a:solidFill>
        </p:spPr>
        <p:txBody>
          <a:bodyPr wrap="square" rtlCol="0">
            <a:spAutoFit/>
          </a:bodyPr>
          <a:lstStyle/>
          <a:p>
            <a:r>
              <a:rPr lang="it-IT" sz="2400" b="1" dirty="0"/>
              <a:t>“… </a:t>
            </a:r>
            <a:r>
              <a:rPr lang="it-IT" sz="2400" b="1" i="1" u="sng" dirty="0"/>
              <a:t>Ciò, però, che mi spinge a scriverti</a:t>
            </a:r>
            <a:r>
              <a:rPr lang="it-IT" sz="2400" b="1" i="1" dirty="0"/>
              <a:t>, caro Franco, </a:t>
            </a:r>
            <a:r>
              <a:rPr lang="it-IT" sz="2400" b="1" i="1" u="sng" dirty="0"/>
              <a:t>è il timore che questo doverti attardare a Genova non ti possa fare del bene all’anima</a:t>
            </a:r>
            <a:r>
              <a:rPr lang="it-IT" sz="2400" b="1" i="1" dirty="0"/>
              <a:t>, ma divagarti più del bisogno nello spirito e affievolirti … </a:t>
            </a:r>
          </a:p>
          <a:p>
            <a:r>
              <a:rPr lang="it-IT" sz="2400" b="1" i="1" dirty="0"/>
              <a:t>   </a:t>
            </a:r>
            <a:r>
              <a:rPr lang="it-IT" sz="2400" b="1" i="1" dirty="0">
                <a:solidFill>
                  <a:srgbClr val="FFFF00"/>
                </a:solidFill>
              </a:rPr>
              <a:t>So, purtroppo, chi è il demonio, e so che usa suscitare imbarazzi e creare macchinazioni o sottili ragionamenti, pur di trattenere nel pericolo e farci cadere. </a:t>
            </a:r>
          </a:p>
          <a:p>
            <a:r>
              <a:rPr lang="it-IT" sz="2400" b="1" i="1" u="sng" dirty="0"/>
              <a:t>    Prega</a:t>
            </a:r>
            <a:r>
              <a:rPr lang="it-IT" sz="2400" b="1" i="1" dirty="0"/>
              <a:t>, caro Franco, </a:t>
            </a:r>
            <a:r>
              <a:rPr lang="it-IT" sz="2400" b="1" i="1" u="sng" dirty="0"/>
              <a:t>vigila su di te, sul tuo cuore e non ti fidare di te</a:t>
            </a:r>
            <a:r>
              <a:rPr lang="it-IT" sz="2400" b="1" i="1" dirty="0"/>
              <a:t>, anzi affretta quanto puoi la tua partenza … </a:t>
            </a:r>
            <a:r>
              <a:rPr lang="it-IT" sz="2400" b="1" i="1" u="sng" dirty="0">
                <a:solidFill>
                  <a:srgbClr val="FFFF00"/>
                </a:solidFill>
              </a:rPr>
              <a:t>La vocazione è dono di Dio; ma si mantiene solo con la preghiera e con la lotta di ogni ora</a:t>
            </a:r>
            <a:r>
              <a:rPr lang="it-IT" sz="2400" b="1" i="1" dirty="0">
                <a:solidFill>
                  <a:srgbClr val="FFFF00"/>
                </a:solidFill>
              </a:rPr>
              <a:t>. </a:t>
            </a:r>
            <a:r>
              <a:rPr lang="it-IT" sz="2400" b="1" i="1" dirty="0"/>
              <a:t>Iddio ci sta vicino … </a:t>
            </a:r>
            <a:r>
              <a:rPr lang="it-IT" sz="2400" b="1" i="1" u="sng" dirty="0"/>
              <a:t>Raccomandati alla S Madonna, e coltiva</a:t>
            </a:r>
            <a:r>
              <a:rPr lang="it-IT" sz="2400" b="1" i="1" dirty="0"/>
              <a:t>, come uno de’ più grandi tesori del Signore, </a:t>
            </a:r>
            <a:r>
              <a:rPr lang="it-IT" sz="2400" b="1" i="1" u="sng" dirty="0"/>
              <a:t>la celeste vocazione</a:t>
            </a:r>
            <a:r>
              <a:rPr lang="it-IT" sz="2400" b="1" i="1" dirty="0"/>
              <a:t> che Egli ti ha dato, proteggila con tutta la cura, ed evita ogni pericolo</a:t>
            </a:r>
            <a:r>
              <a:rPr lang="it-IT" sz="2400" b="1" dirty="0"/>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Risultati immagini per missionari orionini">
            <a:extLst>
              <a:ext uri="{FF2B5EF4-FFF2-40B4-BE49-F238E27FC236}">
                <a16:creationId xmlns:a16="http://schemas.microsoft.com/office/drawing/2014/main" id="{2229A7D1-4217-45F5-BCE7-B93D37331C1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12388" y="1627691"/>
            <a:ext cx="4968552" cy="3082124"/>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F8E0E7C4-3B8A-4B93-B43D-83E7B97C6809}"/>
              </a:ext>
            </a:extLst>
          </p:cNvPr>
          <p:cNvSpPr txBox="1"/>
          <p:nvPr/>
        </p:nvSpPr>
        <p:spPr>
          <a:xfrm>
            <a:off x="179512" y="4682572"/>
            <a:ext cx="8784976" cy="1815882"/>
          </a:xfrm>
          <a:prstGeom prst="rect">
            <a:avLst/>
          </a:prstGeom>
          <a:pattFill prst="pct75">
            <a:fgClr>
              <a:srgbClr val="CE6232"/>
            </a:fgClr>
            <a:bgClr>
              <a:schemeClr val="bg1"/>
            </a:bgClr>
          </a:pattFill>
        </p:spPr>
        <p:txBody>
          <a:bodyPr wrap="square" rtlCol="0">
            <a:spAutoFit/>
          </a:bodyPr>
          <a:lstStyle/>
          <a:p>
            <a:r>
              <a:rPr lang="it-IT" i="1" dirty="0"/>
              <a:t>“</a:t>
            </a:r>
            <a:r>
              <a:rPr lang="it-IT" sz="2800" i="1" dirty="0"/>
              <a:t>Sento che ho bisogno di correre per tutta la terra e per tutti i mari e mi pare che la carità immensa di nostro Signore Gesù Cristo darà vita a tutte le terre e a tutti i mari e tutti chiameranno Gesù Cristo Signore”.</a:t>
            </a:r>
            <a:endParaRPr lang="it-IT" sz="2800" dirty="0"/>
          </a:p>
        </p:txBody>
      </p:sp>
      <p:sp>
        <p:nvSpPr>
          <p:cNvPr id="2" name="Rettangolo 1">
            <a:extLst>
              <a:ext uri="{FF2B5EF4-FFF2-40B4-BE49-F238E27FC236}">
                <a16:creationId xmlns:a16="http://schemas.microsoft.com/office/drawing/2014/main" id="{71D6C2A9-DE93-404F-B05D-F6E7545E6A6A}"/>
              </a:ext>
            </a:extLst>
          </p:cNvPr>
          <p:cNvSpPr/>
          <p:nvPr/>
        </p:nvSpPr>
        <p:spPr>
          <a:xfrm>
            <a:off x="467544" y="-99392"/>
            <a:ext cx="7858240" cy="1754326"/>
          </a:xfrm>
          <a:prstGeom prst="rect">
            <a:avLst/>
          </a:prstGeom>
          <a:noFill/>
        </p:spPr>
        <p:txBody>
          <a:bodyPr wrap="square" lIns="91440" tIns="45720" rIns="91440" bIns="45720">
            <a:spAutoFit/>
          </a:bodyPr>
          <a:lstStyle/>
          <a:p>
            <a:pPr algn="ctr"/>
            <a:r>
              <a:rPr lang="it-IT" sz="5400" b="0" cap="none" spc="0" dirty="0">
                <a:ln w="0"/>
                <a:solidFill>
                  <a:srgbClr val="FFFF00"/>
                </a:solidFill>
                <a:effectLst>
                  <a:outerShdw blurRad="38100" dist="25400" dir="5400000" algn="ctr" rotWithShape="0">
                    <a:srgbClr val="6E747A">
                      <a:alpha val="43000"/>
                    </a:srgbClr>
                  </a:outerShdw>
                </a:effectLst>
              </a:rPr>
              <a:t>Secondo dinamismo: missionarietà</a:t>
            </a:r>
          </a:p>
        </p:txBody>
      </p:sp>
    </p:spTree>
    <p:extLst>
      <p:ext uri="{BB962C8B-B14F-4D97-AF65-F5344CB8AC3E}">
        <p14:creationId xmlns:p14="http://schemas.microsoft.com/office/powerpoint/2010/main" val="333148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3"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323528" y="980728"/>
            <a:ext cx="8568952" cy="4832092"/>
          </a:xfrm>
          <a:prstGeom prst="rect">
            <a:avLst/>
          </a:prstGeom>
          <a:solidFill>
            <a:schemeClr val="bg2">
              <a:lumMod val="75000"/>
            </a:schemeClr>
          </a:solidFill>
        </p:spPr>
        <p:txBody>
          <a:bodyPr wrap="square" rtlCol="0">
            <a:spAutoFit/>
          </a:bodyPr>
          <a:lstStyle/>
          <a:p>
            <a:r>
              <a:rPr lang="it-IT" sz="2800" i="1" dirty="0"/>
              <a:t>Oh noi felici! </a:t>
            </a:r>
            <a:r>
              <a:rPr lang="it-IT" sz="2800" i="1" dirty="0">
                <a:solidFill>
                  <a:srgbClr val="FFFF00"/>
                </a:solidFill>
              </a:rPr>
              <a:t>Felice e benedetta la casa della divina Provvidenza di Tortona da cui escono dei missionari</a:t>
            </a:r>
            <a:r>
              <a:rPr lang="it-IT" sz="2800" i="1" dirty="0"/>
              <a:t>. E chissà che qualche giorno non abbiamo ad accogliere qualche nostro martire? Il cuore veramente me lo dice. Allora sull’altare della nostra santissima Madre della divina Provvidenza invece delle usuali palme di fiori, alzeremo commossi i santi reliquiari: saranno palme veramente imporporate del sangue versato per Cristo e per le anime dai missionari della Provvidenza, </a:t>
            </a:r>
            <a:r>
              <a:rPr lang="it-IT" sz="2800" i="1" dirty="0">
                <a:solidFill>
                  <a:srgbClr val="FFFF00"/>
                </a:solidFill>
              </a:rPr>
              <a:t>saranno palme gloriose de nostri  eroi, dei nostri martiri.</a:t>
            </a:r>
            <a:r>
              <a:rPr lang="it-IT" sz="2800" i="1" dirty="0"/>
              <a:t> </a:t>
            </a:r>
            <a:r>
              <a:rPr lang="it-IT" sz="2800" i="1" dirty="0">
                <a:solidFill>
                  <a:srgbClr val="FFFF00"/>
                </a:solidFill>
              </a:rPr>
              <a:t>E sarà il giorno più bello della nostra vita.</a:t>
            </a:r>
            <a:endParaRPr lang="it-IT" sz="2800" dirty="0">
              <a:solidFill>
                <a:srgbClr val="FFFF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lumMod val="50000"/>
            <a:alpha val="93000"/>
          </a:schemeClr>
        </a:solidFill>
        <a:effectLst/>
      </p:bgPr>
    </p:bg>
    <p:spTree>
      <p:nvGrpSpPr>
        <p:cNvPr id="1" name=""/>
        <p:cNvGrpSpPr/>
        <p:nvPr/>
      </p:nvGrpSpPr>
      <p:grpSpPr>
        <a:xfrm>
          <a:off x="0" y="0"/>
          <a:ext cx="0" cy="0"/>
          <a:chOff x="0" y="0"/>
          <a:chExt cx="0" cy="0"/>
        </a:xfrm>
      </p:grpSpPr>
      <p:sp>
        <p:nvSpPr>
          <p:cNvPr id="4" name="CasellaDiTesto 3"/>
          <p:cNvSpPr txBox="1"/>
          <p:nvPr/>
        </p:nvSpPr>
        <p:spPr>
          <a:xfrm>
            <a:off x="395536" y="836712"/>
            <a:ext cx="8568952" cy="3970318"/>
          </a:xfrm>
          <a:prstGeom prst="rect">
            <a:avLst/>
          </a:prstGeom>
          <a:noFill/>
        </p:spPr>
        <p:txBody>
          <a:bodyPr wrap="square" rtlCol="0">
            <a:spAutoFit/>
          </a:bodyPr>
          <a:lstStyle/>
          <a:p>
            <a:r>
              <a:rPr lang="it-IT" sz="2800" dirty="0"/>
              <a:t>“</a:t>
            </a:r>
            <a:r>
              <a:rPr lang="it-IT" sz="2800" i="1" dirty="0"/>
              <a:t>… La missione promette assai bene; ma </a:t>
            </a:r>
            <a:r>
              <a:rPr lang="it-IT" sz="2800" b="1" i="1" u="sng" dirty="0">
                <a:solidFill>
                  <a:srgbClr val="FFFF00"/>
                </a:solidFill>
              </a:rPr>
              <a:t>ho bisogno di santi! </a:t>
            </a:r>
            <a:r>
              <a:rPr lang="it-IT" sz="2800" i="1" dirty="0"/>
              <a:t>Quante volte, nei passati giorni, </a:t>
            </a:r>
            <a:r>
              <a:rPr lang="it-IT" sz="2800" b="1" i="1" u="sng" dirty="0"/>
              <a:t>io ho pensato a voialtri</a:t>
            </a:r>
            <a:r>
              <a:rPr lang="it-IT" sz="2800" i="1" dirty="0"/>
              <a:t>, o cari i miei figli! E vi ho fatti passare uno ad uno, per vedere chi poter mandare! Al­meno qualcuno di voi bisognerà che lo trovi e lo mandi prestissimo,‑ ma ho bisogno di santi! Poco m’importerebbe che siate piccoli: an­zi, cosi imparereste subito la lingua e, tra due anni, potreste fare scuola di portoghese; </a:t>
            </a:r>
            <a:r>
              <a:rPr lang="it-IT" sz="2800" i="1" dirty="0">
                <a:solidFill>
                  <a:srgbClr val="FFFF00"/>
                </a:solidFill>
              </a:rPr>
              <a:t>ma ho bisogno che, chi va, porti là la santità. Chi si sente di voi?”</a:t>
            </a:r>
            <a:endParaRPr lang="it-IT" sz="2800" dirty="0">
              <a:solidFill>
                <a:srgbClr val="FFFF00"/>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ultati immagini per madre"/>
          <p:cNvPicPr>
            <a:picLocks noChangeAspect="1" noChangeArrowheads="1"/>
          </p:cNvPicPr>
          <p:nvPr/>
        </p:nvPicPr>
        <p:blipFill>
          <a:blip r:embed="rId2" cstate="print"/>
          <a:srcRect/>
          <a:stretch>
            <a:fillRect/>
          </a:stretch>
        </p:blipFill>
        <p:spPr bwMode="auto">
          <a:xfrm>
            <a:off x="1043608" y="1268760"/>
            <a:ext cx="7200800" cy="4032660"/>
          </a:xfrm>
          <a:prstGeom prst="rect">
            <a:avLst/>
          </a:prstGeom>
          <a:noFill/>
        </p:spPr>
      </p:pic>
      <p:sp>
        <p:nvSpPr>
          <p:cNvPr id="3" name="Rettangolo 2"/>
          <p:cNvSpPr/>
          <p:nvPr/>
        </p:nvSpPr>
        <p:spPr>
          <a:xfrm>
            <a:off x="395536" y="188640"/>
            <a:ext cx="8568952" cy="954107"/>
          </a:xfrm>
          <a:prstGeom prst="rect">
            <a:avLst/>
          </a:prstGeom>
          <a:noFill/>
        </p:spPr>
        <p:txBody>
          <a:bodyPr wrap="square" lIns="91440" tIns="45720" rIns="91440" bIns="45720">
            <a:spAutoFit/>
          </a:bodyPr>
          <a:lstStyle/>
          <a:p>
            <a:pPr algn="ctr"/>
            <a:r>
              <a:rPr lang="it-IT" sz="2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Terzo dinamismo del discernimento spirituale </a:t>
            </a:r>
            <a:r>
              <a:rPr lang="it-IT" sz="2800" b="0" cap="none" spc="0" dirty="0" err="1">
                <a:ln w="18415" cmpd="sng">
                  <a:solidFill>
                    <a:srgbClr val="FFFFFF"/>
                  </a:solidFill>
                  <a:prstDash val="solid"/>
                </a:ln>
                <a:solidFill>
                  <a:srgbClr val="FFFFFF"/>
                </a:solidFill>
                <a:effectLst>
                  <a:outerShdw blurRad="63500" dir="3600000" algn="tl" rotWithShape="0">
                    <a:srgbClr val="000000">
                      <a:alpha val="70000"/>
                    </a:srgbClr>
                  </a:outerShdw>
                </a:effectLst>
              </a:rPr>
              <a:t>orionino</a:t>
            </a:r>
            <a:r>
              <a:rPr lang="it-IT" sz="2800" b="0" cap="none" spc="0" dirty="0">
                <a:ln w="18415" cmpd="sng">
                  <a:solidFill>
                    <a:srgbClr val="FFFFFF"/>
                  </a:solidFill>
                  <a:prstDash val="solid"/>
                </a:ln>
                <a:solidFill>
                  <a:srgbClr val="FFFFFF"/>
                </a:solidFill>
                <a:effectLst>
                  <a:outerShdw blurRad="63500" dir="3600000" algn="tl" rotWithShape="0">
                    <a:srgbClr val="000000">
                      <a:alpha val="70000"/>
                    </a:srgbClr>
                  </a:outerShdw>
                </a:effectLst>
              </a:rPr>
              <a:t>: la GENEROSITA’</a:t>
            </a:r>
          </a:p>
        </p:txBody>
      </p:sp>
      <p:pic>
        <p:nvPicPr>
          <p:cNvPr id="1028" name="Picture 4" descr="Risultati immagini per don orione"/>
          <p:cNvPicPr>
            <a:picLocks noChangeAspect="1" noChangeArrowheads="1"/>
          </p:cNvPicPr>
          <p:nvPr/>
        </p:nvPicPr>
        <p:blipFill>
          <a:blip r:embed="rId3" cstate="print"/>
          <a:srcRect/>
          <a:stretch>
            <a:fillRect/>
          </a:stretch>
        </p:blipFill>
        <p:spPr bwMode="auto">
          <a:xfrm>
            <a:off x="971600" y="1412776"/>
            <a:ext cx="3022774" cy="37353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ttangolo 4"/>
          <p:cNvSpPr/>
          <p:nvPr/>
        </p:nvSpPr>
        <p:spPr>
          <a:xfrm>
            <a:off x="466391" y="5661248"/>
            <a:ext cx="8078686" cy="584775"/>
          </a:xfrm>
          <a:prstGeom prst="rect">
            <a:avLst/>
          </a:prstGeom>
          <a:pattFill prst="lgConfetti">
            <a:fgClr>
              <a:srgbClr val="FF0066"/>
            </a:fgClr>
            <a:bgClr>
              <a:srgbClr val="FFFF00"/>
            </a:bgClr>
          </a:pattFill>
        </p:spPr>
        <p:txBody>
          <a:bodyPr wrap="none" lIns="91440" tIns="45720" rIns="91440" bIns="45720">
            <a:spAutoFit/>
          </a:bodyPr>
          <a:lstStyle/>
          <a:p>
            <a:pPr algn="ctr"/>
            <a:r>
              <a:rPr lang="it-IT" sz="3200" b="1" cap="none" spc="50" dirty="0">
                <a:ln w="13500">
                  <a:solidFill>
                    <a:schemeClr val="accent1">
                      <a:shade val="2500"/>
                      <a:alpha val="6500"/>
                    </a:schemeClr>
                  </a:solidFill>
                  <a:prstDash val="solid"/>
                </a:ln>
                <a:solidFill>
                  <a:schemeClr val="bg2">
                    <a:lumMod val="50000"/>
                    <a:alpha val="95000"/>
                  </a:schemeClr>
                </a:solidFill>
                <a:effectLst>
                  <a:innerShdw blurRad="50900" dist="38500" dir="13500000">
                    <a:srgbClr val="000000">
                      <a:alpha val="60000"/>
                    </a:srgbClr>
                  </a:innerShdw>
                </a:effectLst>
              </a:rPr>
              <a:t>“… </a:t>
            </a:r>
            <a:r>
              <a:rPr lang="it-IT" sz="3200" b="1" i="1" cap="none" spc="50" dirty="0">
                <a:ln w="13500">
                  <a:solidFill>
                    <a:schemeClr val="accent1">
                      <a:shade val="2500"/>
                      <a:alpha val="6500"/>
                    </a:schemeClr>
                  </a:solidFill>
                  <a:prstDash val="solid"/>
                </a:ln>
                <a:solidFill>
                  <a:schemeClr val="bg2">
                    <a:lumMod val="50000"/>
                    <a:alpha val="95000"/>
                  </a:schemeClr>
                </a:solidFill>
                <a:effectLst>
                  <a:innerShdw blurRad="50900" dist="38500" dir="13500000">
                    <a:srgbClr val="000000">
                      <a:alpha val="60000"/>
                    </a:srgbClr>
                  </a:innerShdw>
                </a:effectLst>
              </a:rPr>
              <a:t>io ti aiuterò come se fossi tua madre’’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Effect transition="in" filter="fade">
                                      <p:cBhvr>
                                        <p:cTn id="13" dur="500"/>
                                        <p:tgtEl>
                                          <p:spTgt spid="102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1+#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36600">
            <a:alpha val="66000"/>
          </a:srgbClr>
        </a:solidFill>
        <a:effectLst/>
      </p:bgPr>
    </p:bg>
    <p:spTree>
      <p:nvGrpSpPr>
        <p:cNvPr id="1" name=""/>
        <p:cNvGrpSpPr/>
        <p:nvPr/>
      </p:nvGrpSpPr>
      <p:grpSpPr>
        <a:xfrm>
          <a:off x="0" y="0"/>
          <a:ext cx="0" cy="0"/>
          <a:chOff x="0" y="0"/>
          <a:chExt cx="0" cy="0"/>
        </a:xfrm>
      </p:grpSpPr>
      <p:sp>
        <p:nvSpPr>
          <p:cNvPr id="3" name="CasellaDiTesto 2"/>
          <p:cNvSpPr txBox="1"/>
          <p:nvPr/>
        </p:nvSpPr>
        <p:spPr>
          <a:xfrm>
            <a:off x="755576" y="1196752"/>
            <a:ext cx="7920880" cy="4832092"/>
          </a:xfrm>
          <a:prstGeom prst="rect">
            <a:avLst/>
          </a:prstGeom>
          <a:solidFill>
            <a:schemeClr val="accent5">
              <a:lumMod val="60000"/>
              <a:lumOff val="40000"/>
            </a:schemeClr>
          </a:solidFill>
        </p:spPr>
        <p:txBody>
          <a:bodyPr wrap="square" rtlCol="0">
            <a:spAutoFit/>
          </a:bodyPr>
          <a:lstStyle/>
          <a:p>
            <a:r>
              <a:rPr lang="it-IT" sz="2800" dirty="0"/>
              <a:t>“</a:t>
            </a:r>
            <a:r>
              <a:rPr lang="it-IT" sz="2800" i="1" dirty="0"/>
              <a:t>lo non voglio fare di te, né un prete né un frate” </a:t>
            </a:r>
            <a:r>
              <a:rPr lang="it-IT" sz="2800" dirty="0"/>
              <a:t>dice al giovane Baldassarre “...</a:t>
            </a:r>
            <a:r>
              <a:rPr lang="it-IT" sz="2800" i="1" dirty="0"/>
              <a:t>poiché non ho visto in te questa vocazione; ma un bravo giovane, onesto, virtuoso, fervoroso nella vita dello spirito cristiano, pieno di' forza morale e di energie sane e di buona volontà di essere un giorno degno figlio del suo Paese e degno figlio della Chiesa di Gesù </a:t>
            </a:r>
            <a:r>
              <a:rPr lang="it-IT" sz="2800" i="1" dirty="0" err="1"/>
              <a:t>Cristo</a:t>
            </a:r>
            <a:r>
              <a:rPr lang="it-IT" sz="2800" dirty="0" err="1"/>
              <a:t>…</a:t>
            </a:r>
            <a:r>
              <a:rPr lang="it-IT" sz="2800" i="1" dirty="0" err="1"/>
              <a:t>Tu</a:t>
            </a:r>
            <a:r>
              <a:rPr lang="it-IT" sz="2800" i="1" dirty="0"/>
              <a:t> hai tanti e forti nemici, fuori di te e anche in te stesso per diventare buono, ma </a:t>
            </a:r>
            <a:r>
              <a:rPr lang="it-IT" sz="2800" b="1" i="1" dirty="0"/>
              <a:t>io ti aiuterò come se fossi tua madre, e Dio ti aiuterà</a:t>
            </a:r>
            <a:r>
              <a:rPr lang="it-IT" sz="2800" dirty="0"/>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Risultati immagini per vocazioni"/>
          <p:cNvPicPr>
            <a:picLocks noChangeAspect="1" noChangeArrowheads="1"/>
          </p:cNvPicPr>
          <p:nvPr/>
        </p:nvPicPr>
        <p:blipFill>
          <a:blip r:embed="rId2" cstate="print"/>
          <a:srcRect/>
          <a:stretch>
            <a:fillRect/>
          </a:stretch>
        </p:blipFill>
        <p:spPr bwMode="auto">
          <a:xfrm>
            <a:off x="503548" y="3533851"/>
            <a:ext cx="2952328" cy="218314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3556" name="Picture 4" descr="Risultati immagini per vocazioni"/>
          <p:cNvPicPr>
            <a:picLocks noChangeAspect="1" noChangeArrowheads="1"/>
          </p:cNvPicPr>
          <p:nvPr/>
        </p:nvPicPr>
        <p:blipFill>
          <a:blip r:embed="rId3" cstate="print"/>
          <a:srcRect/>
          <a:stretch>
            <a:fillRect/>
          </a:stretch>
        </p:blipFill>
        <p:spPr bwMode="auto">
          <a:xfrm>
            <a:off x="4283968" y="1700808"/>
            <a:ext cx="2809875" cy="16287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558" name="Picture 6" descr="Risultati immagini per vocazioni"/>
          <p:cNvPicPr>
            <a:picLocks noChangeAspect="1" noChangeArrowheads="1"/>
          </p:cNvPicPr>
          <p:nvPr/>
        </p:nvPicPr>
        <p:blipFill>
          <a:blip r:embed="rId4" cstate="print"/>
          <a:srcRect/>
          <a:stretch>
            <a:fillRect/>
          </a:stretch>
        </p:blipFill>
        <p:spPr bwMode="auto">
          <a:xfrm>
            <a:off x="6516216" y="764704"/>
            <a:ext cx="2232248" cy="12947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560" name="Picture 8" descr="Risultati immagini per vocazioni"/>
          <p:cNvPicPr>
            <a:picLocks noChangeAspect="1" noChangeArrowheads="1"/>
          </p:cNvPicPr>
          <p:nvPr/>
        </p:nvPicPr>
        <p:blipFill>
          <a:blip r:embed="rId5" cstate="print"/>
          <a:srcRect/>
          <a:stretch>
            <a:fillRect/>
          </a:stretch>
        </p:blipFill>
        <p:spPr bwMode="auto">
          <a:xfrm>
            <a:off x="7020272" y="2060848"/>
            <a:ext cx="1962305" cy="147300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562" name="Picture 10" descr="Risultati immagini per vocazioni"/>
          <p:cNvPicPr>
            <a:picLocks noChangeAspect="1" noChangeArrowheads="1"/>
          </p:cNvPicPr>
          <p:nvPr/>
        </p:nvPicPr>
        <p:blipFill>
          <a:blip r:embed="rId6" cstate="print"/>
          <a:srcRect/>
          <a:stretch>
            <a:fillRect/>
          </a:stretch>
        </p:blipFill>
        <p:spPr bwMode="auto">
          <a:xfrm>
            <a:off x="4644008" y="764704"/>
            <a:ext cx="1800200" cy="135015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CasellaDiTesto 8"/>
          <p:cNvSpPr txBox="1"/>
          <p:nvPr/>
        </p:nvSpPr>
        <p:spPr>
          <a:xfrm>
            <a:off x="179512" y="188640"/>
            <a:ext cx="8784976" cy="1077218"/>
          </a:xfrm>
          <a:prstGeom prst="rect">
            <a:avLst/>
          </a:prstGeom>
          <a:noFill/>
        </p:spPr>
        <p:txBody>
          <a:bodyPr wrap="square" rtlCol="0">
            <a:spAutoFit/>
          </a:bodyPr>
          <a:lstStyle/>
          <a:p>
            <a:r>
              <a:rPr lang="it-IT" sz="3200" b="1" dirty="0"/>
              <a:t>Una Chiesa è viva quanto più ricca e varia in essa è l’espressione delle diverse vocazioni</a:t>
            </a:r>
          </a:p>
        </p:txBody>
      </p:sp>
      <p:sp>
        <p:nvSpPr>
          <p:cNvPr id="10" name="Rettangolo 9"/>
          <p:cNvSpPr/>
          <p:nvPr/>
        </p:nvSpPr>
        <p:spPr>
          <a:xfrm>
            <a:off x="-14394" y="2033845"/>
            <a:ext cx="4427984" cy="1200329"/>
          </a:xfrm>
          <a:prstGeom prst="rect">
            <a:avLst/>
          </a:prstGeom>
          <a:blipFill>
            <a:blip r:embed="rId7" cstate="print"/>
            <a:tile tx="0" ty="0" sx="100000" sy="100000" flip="none" algn="tl"/>
          </a:blipFill>
        </p:spPr>
        <p:txBody>
          <a:bodyPr wrap="square" lIns="91440" tIns="45720" rIns="91440" bIns="45720">
            <a:spAutoFit/>
          </a:bodyPr>
          <a:lstStyle/>
          <a:p>
            <a:pPr algn="ctr"/>
            <a:r>
              <a:rPr lang="it-IT" sz="2400" dirty="0">
                <a:solidFill>
                  <a:schemeClr val="bg2">
                    <a:lumMod val="50000"/>
                  </a:schemeClr>
                </a:solidFill>
              </a:rPr>
              <a:t>Il discernimento e la cura della comunità cristiana va prestata a tutte le vocazioni</a:t>
            </a:r>
          </a:p>
        </p:txBody>
      </p:sp>
      <p:sp>
        <p:nvSpPr>
          <p:cNvPr id="13" name="Freccia in giù 12"/>
          <p:cNvSpPr/>
          <p:nvPr/>
        </p:nvSpPr>
        <p:spPr>
          <a:xfrm rot="10800000">
            <a:off x="1809404" y="1285379"/>
            <a:ext cx="484632" cy="786283"/>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it-IT"/>
          </a:p>
        </p:txBody>
      </p:sp>
      <p:sp>
        <p:nvSpPr>
          <p:cNvPr id="14" name="CasellaDiTesto 13"/>
          <p:cNvSpPr txBox="1"/>
          <p:nvPr/>
        </p:nvSpPr>
        <p:spPr>
          <a:xfrm>
            <a:off x="3707904" y="3429000"/>
            <a:ext cx="5292080" cy="1754326"/>
          </a:xfrm>
          <a:prstGeom prst="rect">
            <a:avLst/>
          </a:prstGeom>
          <a:pattFill prst="pct75">
            <a:fgClr>
              <a:srgbClr val="FF0066"/>
            </a:fgClr>
            <a:bgClr>
              <a:schemeClr val="bg1"/>
            </a:bgClr>
          </a:pattFill>
        </p:spPr>
        <p:txBody>
          <a:bodyPr wrap="square" rtlCol="0">
            <a:spAutoFit/>
          </a:bodyPr>
          <a:lstStyle/>
          <a:p>
            <a:r>
              <a:rPr lang="it-IT" sz="2400" dirty="0"/>
              <a:t>“ </a:t>
            </a:r>
            <a:r>
              <a:rPr lang="it-IT" sz="2400" b="1" i="1" dirty="0"/>
              <a:t>Non ho altre ambizioni ma questa ce l’ho: </a:t>
            </a:r>
            <a:r>
              <a:rPr lang="it-IT" sz="2400" b="1" i="1" u="sng" dirty="0"/>
              <a:t>voglio essere il prete delle vocazioni</a:t>
            </a:r>
            <a:r>
              <a:rPr lang="it-IT" sz="3600" dirty="0"/>
              <a:t>… </a:t>
            </a:r>
            <a:r>
              <a:rPr lang="it-IT" sz="2400" dirty="0"/>
              <a:t>per le vocazioni quanto camminare…   (don Orione)</a:t>
            </a:r>
          </a:p>
        </p:txBody>
      </p:sp>
      <p:sp>
        <p:nvSpPr>
          <p:cNvPr id="15" name="Rettangolo 14"/>
          <p:cNvSpPr/>
          <p:nvPr/>
        </p:nvSpPr>
        <p:spPr>
          <a:xfrm>
            <a:off x="755576" y="5489649"/>
            <a:ext cx="8208912" cy="1384995"/>
          </a:xfrm>
          <a:prstGeom prst="rect">
            <a:avLst/>
          </a:prstGeom>
          <a:noFill/>
        </p:spPr>
        <p:txBody>
          <a:bodyPr wrap="square" lIns="91440" tIns="45720" rIns="91440" bIns="45720">
            <a:spAutoFit/>
          </a:bodyPr>
          <a:lstStyle/>
          <a:p>
            <a:pPr algn="ctr"/>
            <a:r>
              <a:rPr lang="it-IT" sz="2800" b="1" cap="none" spc="50" dirty="0">
                <a:ln w="13500">
                  <a:solidFill>
                    <a:schemeClr val="bg1">
                      <a:lumMod val="75000"/>
                      <a:lumOff val="25000"/>
                      <a:alpha val="6500"/>
                    </a:schemeClr>
                  </a:solidFill>
                  <a:prstDash val="solid"/>
                </a:ln>
                <a:solidFill>
                  <a:schemeClr val="bg2">
                    <a:lumMod val="50000"/>
                  </a:schemeClr>
                </a:solidFill>
                <a:effectLst>
                  <a:innerShdw blurRad="50900" dist="38500" dir="13500000">
                    <a:srgbClr val="000000">
                      <a:alpha val="60000"/>
                    </a:srgbClr>
                  </a:innerShdw>
                </a:effectLst>
              </a:rPr>
              <a:t>La generosità e l’apertura missionaria di don Orione è ATTENZIONE A TUTTE LE VOCAZIONI </a:t>
            </a:r>
          </a:p>
        </p:txBody>
      </p:sp>
    </p:spTree>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amond(in)">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childTnLst>
                          </p:cTn>
                        </p:par>
                        <p:par>
                          <p:cTn id="13" fill="hold">
                            <p:stCondLst>
                              <p:cond delay="500"/>
                            </p:stCondLst>
                            <p:childTnLst>
                              <p:par>
                                <p:cTn id="14" presetID="3" presetClass="entr" presetSubtype="10" fill="hold" grpId="0" nodeType="afterEffect">
                                  <p:stCondLst>
                                    <p:cond delay="500"/>
                                  </p:stCondLst>
                                  <p:childTnLst>
                                    <p:set>
                                      <p:cBhvr>
                                        <p:cTn id="15" dur="1" fill="hold">
                                          <p:stCondLst>
                                            <p:cond delay="0"/>
                                          </p:stCondLst>
                                        </p:cTn>
                                        <p:tgtEl>
                                          <p:spTgt spid="10"/>
                                        </p:tgtEl>
                                        <p:attrNameLst>
                                          <p:attrName>style.visibility</p:attrName>
                                        </p:attrNameLst>
                                      </p:cBhvr>
                                      <p:to>
                                        <p:strVal val="visible"/>
                                      </p:to>
                                    </p:set>
                                    <p:animEffect transition="in" filter="blinds(horizontal)">
                                      <p:cBhvr>
                                        <p:cTn id="16" dur="500"/>
                                        <p:tgtEl>
                                          <p:spTgt spid="10"/>
                                        </p:tgtEl>
                                      </p:cBhvr>
                                    </p:animEffect>
                                  </p:childTnLst>
                                </p:cTn>
                              </p:par>
                            </p:childTnLst>
                          </p:cTn>
                        </p:par>
                        <p:par>
                          <p:cTn id="17" fill="hold">
                            <p:stCondLst>
                              <p:cond delay="1500"/>
                            </p:stCondLst>
                            <p:childTnLst>
                              <p:par>
                                <p:cTn id="18" presetID="42"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mph" presetSubtype="0" fill="hold" nodeType="clickEffect">
                                  <p:stCondLst>
                                    <p:cond delay="0"/>
                                  </p:stCondLst>
                                  <p:childTnLst>
                                    <p:animScale>
                                      <p:cBhvr>
                                        <p:cTn id="31" dur="500" fill="hold"/>
                                        <p:tgtEl>
                                          <p:spTgt spid="23556"/>
                                        </p:tgtEl>
                                      </p:cBhvr>
                                      <p:by x="150000" y="150000"/>
                                    </p:animScale>
                                  </p:childTnLst>
                                </p:cTn>
                              </p:par>
                            </p:childTnLst>
                          </p:cTn>
                        </p:par>
                      </p:childTnLst>
                    </p:cTn>
                  </p:par>
                  <p:par>
                    <p:cTn id="32" fill="hold">
                      <p:stCondLst>
                        <p:cond delay="indefinite"/>
                      </p:stCondLst>
                      <p:childTnLst>
                        <p:par>
                          <p:cTn id="33" fill="hold">
                            <p:stCondLst>
                              <p:cond delay="0"/>
                            </p:stCondLst>
                            <p:childTnLst>
                              <p:par>
                                <p:cTn id="34" presetID="6" presetClass="emph" presetSubtype="0" fill="hold" nodeType="clickEffect">
                                  <p:stCondLst>
                                    <p:cond delay="0"/>
                                  </p:stCondLst>
                                  <p:childTnLst>
                                    <p:animScale>
                                      <p:cBhvr>
                                        <p:cTn id="35" dur="1000" fill="hold"/>
                                        <p:tgtEl>
                                          <p:spTgt spid="23562"/>
                                        </p:tgtEl>
                                      </p:cBhvr>
                                      <p:by x="150000" y="150000"/>
                                    </p:animScale>
                                  </p:childTnLst>
                                </p:cTn>
                              </p:par>
                            </p:childTnLst>
                          </p:cTn>
                        </p:par>
                      </p:childTnLst>
                    </p:cTn>
                  </p:par>
                  <p:par>
                    <p:cTn id="36" fill="hold">
                      <p:stCondLst>
                        <p:cond delay="indefinite"/>
                      </p:stCondLst>
                      <p:childTnLst>
                        <p:par>
                          <p:cTn id="37" fill="hold">
                            <p:stCondLst>
                              <p:cond delay="0"/>
                            </p:stCondLst>
                            <p:childTnLst>
                              <p:par>
                                <p:cTn id="38" presetID="6" presetClass="emph" presetSubtype="0" fill="hold" nodeType="clickEffect">
                                  <p:stCondLst>
                                    <p:cond delay="0"/>
                                  </p:stCondLst>
                                  <p:childTnLst>
                                    <p:animScale>
                                      <p:cBhvr>
                                        <p:cTn id="39" dur="500" fill="hold"/>
                                        <p:tgtEl>
                                          <p:spTgt spid="23558"/>
                                        </p:tgtEl>
                                      </p:cBhvr>
                                      <p:by x="150000" y="150000"/>
                                    </p:animScale>
                                  </p:childTnLst>
                                </p:cTn>
                              </p:par>
                            </p:childTnLst>
                          </p:cTn>
                        </p:par>
                      </p:childTnLst>
                    </p:cTn>
                  </p:par>
                  <p:par>
                    <p:cTn id="40" fill="hold">
                      <p:stCondLst>
                        <p:cond delay="indefinite"/>
                      </p:stCondLst>
                      <p:childTnLst>
                        <p:par>
                          <p:cTn id="41" fill="hold">
                            <p:stCondLst>
                              <p:cond delay="0"/>
                            </p:stCondLst>
                            <p:childTnLst>
                              <p:par>
                                <p:cTn id="42" presetID="6" presetClass="emph" presetSubtype="0" fill="hold" nodeType="clickEffect">
                                  <p:stCondLst>
                                    <p:cond delay="0"/>
                                  </p:stCondLst>
                                  <p:childTnLst>
                                    <p:animScale>
                                      <p:cBhvr>
                                        <p:cTn id="43" dur="500" fill="hold"/>
                                        <p:tgtEl>
                                          <p:spTgt spid="23560"/>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3" grpId="0" animBg="1"/>
      <p:bldP spid="14"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16B3E366-58D4-45D3-A9C2-BF739EACE54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48106" y="1464587"/>
            <a:ext cx="7849910" cy="3548589"/>
          </a:xfrm>
          <a:prstGeom prst="rect">
            <a:avLst/>
          </a:prstGeom>
          <a:solidFill>
            <a:schemeClr val="accent6"/>
          </a:solidFill>
        </p:spPr>
      </p:pic>
      <p:sp>
        <p:nvSpPr>
          <p:cNvPr id="5" name="CasellaDiTesto 4">
            <a:extLst>
              <a:ext uri="{FF2B5EF4-FFF2-40B4-BE49-F238E27FC236}">
                <a16:creationId xmlns:a16="http://schemas.microsoft.com/office/drawing/2014/main" id="{FF6145DE-9AC5-4CE3-BD83-636156F8218B}"/>
              </a:ext>
            </a:extLst>
          </p:cNvPr>
          <p:cNvSpPr txBox="1"/>
          <p:nvPr/>
        </p:nvSpPr>
        <p:spPr>
          <a:xfrm>
            <a:off x="539552" y="88357"/>
            <a:ext cx="7920880" cy="1815882"/>
          </a:xfrm>
          <a:prstGeom prst="rect">
            <a:avLst/>
          </a:prstGeom>
          <a:solidFill>
            <a:schemeClr val="accent6">
              <a:alpha val="46000"/>
            </a:schemeClr>
          </a:solidFill>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it-IT" sz="2800" u="sng" dirty="0">
                <a:solidFill>
                  <a:schemeClr val="tx1"/>
                </a:solidFill>
              </a:rPr>
              <a:t>La generosità </a:t>
            </a:r>
            <a:r>
              <a:rPr lang="it-IT" sz="2800" dirty="0">
                <a:solidFill>
                  <a:schemeClr val="tx1"/>
                </a:solidFill>
              </a:rPr>
              <a:t>di don Orione si fa, inoltre, “</a:t>
            </a:r>
            <a:r>
              <a:rPr lang="it-IT" sz="2800" b="1" u="sng" dirty="0">
                <a:solidFill>
                  <a:schemeClr val="tx1"/>
                </a:solidFill>
              </a:rPr>
              <a:t>partecipazione sincerissima</a:t>
            </a:r>
            <a:r>
              <a:rPr lang="it-IT" sz="2800" dirty="0">
                <a:solidFill>
                  <a:schemeClr val="tx1"/>
                </a:solidFill>
              </a:rPr>
              <a:t>” alla vita dei giovani, incoraggiamento insistente ed instancabile al bene</a:t>
            </a:r>
          </a:p>
        </p:txBody>
      </p:sp>
      <p:sp>
        <p:nvSpPr>
          <p:cNvPr id="7" name="CasellaDiTesto 6">
            <a:extLst>
              <a:ext uri="{FF2B5EF4-FFF2-40B4-BE49-F238E27FC236}">
                <a16:creationId xmlns:a16="http://schemas.microsoft.com/office/drawing/2014/main" id="{0FFFBDCA-1265-43C4-8B3F-646C7B31D11A}"/>
              </a:ext>
            </a:extLst>
          </p:cNvPr>
          <p:cNvSpPr txBox="1"/>
          <p:nvPr/>
        </p:nvSpPr>
        <p:spPr>
          <a:xfrm>
            <a:off x="384657" y="4690969"/>
            <a:ext cx="8696287" cy="1631216"/>
          </a:xfrm>
          <a:prstGeom prst="rect">
            <a:avLst/>
          </a:prstGeom>
          <a:solidFill>
            <a:schemeClr val="accent6">
              <a:alpha val="81000"/>
            </a:schemeClr>
          </a:solidFill>
        </p:spPr>
        <p:txBody>
          <a:bodyPr wrap="square" rtlCol="0">
            <a:spAutoFit/>
          </a:bodyPr>
          <a:lstStyle/>
          <a:p>
            <a:r>
              <a:rPr lang="it-IT" sz="2000" dirty="0">
                <a:solidFill>
                  <a:schemeClr val="bg1"/>
                </a:solidFill>
              </a:rPr>
              <a:t>“ </a:t>
            </a:r>
            <a:r>
              <a:rPr lang="it-IT" sz="2000" i="1" u="sng" dirty="0">
                <a:solidFill>
                  <a:schemeClr val="bg1"/>
                </a:solidFill>
              </a:rPr>
              <a:t>lo vengo ad incoraggiarti al bene</a:t>
            </a:r>
            <a:r>
              <a:rPr lang="it-IT" sz="2000" i="1" dirty="0">
                <a:solidFill>
                  <a:schemeClr val="bg1"/>
                </a:solidFill>
              </a:rPr>
              <a:t>: </a:t>
            </a:r>
            <a:r>
              <a:rPr lang="it-IT" sz="2000" i="1" dirty="0">
                <a:solidFill>
                  <a:srgbClr val="FF0000"/>
                </a:solidFill>
              </a:rPr>
              <a:t>io ti amo tanto </a:t>
            </a:r>
            <a:r>
              <a:rPr lang="it-IT" sz="2000" i="1" dirty="0">
                <a:solidFill>
                  <a:schemeClr val="bg1"/>
                </a:solidFill>
              </a:rPr>
              <a:t>e vengo in cerca piuttosto delle tue buone qualità che dei tuoi torti, affidandomi piuttosto alla speranza che tu vorrai migliorare la tua condotta anziché a funesti presentimenti … - </a:t>
            </a:r>
            <a:r>
              <a:rPr lang="it-IT" sz="2000" i="1" dirty="0">
                <a:solidFill>
                  <a:srgbClr val="C00000"/>
                </a:solidFill>
              </a:rPr>
              <a:t>Tu devi voltare pagina.</a:t>
            </a:r>
            <a:r>
              <a:rPr lang="it-IT" sz="2000" i="1" dirty="0">
                <a:solidFill>
                  <a:schemeClr val="bg1"/>
                </a:solidFill>
              </a:rPr>
              <a:t> </a:t>
            </a:r>
            <a:r>
              <a:rPr lang="it-IT" sz="2000" i="1" dirty="0">
                <a:solidFill>
                  <a:srgbClr val="C00000"/>
                </a:solidFill>
              </a:rPr>
              <a:t>Tu non puoi andare avanti così … </a:t>
            </a:r>
            <a:r>
              <a:rPr lang="it-IT" sz="2000" i="1" dirty="0">
                <a:solidFill>
                  <a:schemeClr val="bg1"/>
                </a:solidFill>
              </a:rPr>
              <a:t>Tu devi rimanere fedele alla religione e al nome onorato della tua famiglia”</a:t>
            </a:r>
            <a:endParaRPr lang="it-IT" sz="2000" dirty="0">
              <a:solidFill>
                <a:srgbClr val="FFFF00"/>
              </a:solidFill>
            </a:endParaRPr>
          </a:p>
        </p:txBody>
      </p:sp>
      <p:pic>
        <p:nvPicPr>
          <p:cNvPr id="2" name="Immagin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9350" y="2132856"/>
            <a:ext cx="3370459" cy="221640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146"/>
                                        </p:tgtEl>
                                        <p:attrNameLst>
                                          <p:attrName>style.visibility</p:attrName>
                                        </p:attrNameLst>
                                      </p:cBhvr>
                                      <p:to>
                                        <p:strVal val="visible"/>
                                      </p:to>
                                    </p:set>
                                    <p:animEffect transition="in" filter="fade">
                                      <p:cBhvr>
                                        <p:cTn id="13" dur="1500"/>
                                        <p:tgtEl>
                                          <p:spTgt spid="6146"/>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up)">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592D1E7A-AE7F-4B68-A442-48DE6B93EBBC}"/>
              </a:ext>
            </a:extLst>
          </p:cNvPr>
          <p:cNvSpPr txBox="1"/>
          <p:nvPr/>
        </p:nvSpPr>
        <p:spPr>
          <a:xfrm>
            <a:off x="251520" y="1340768"/>
            <a:ext cx="3790209" cy="2554545"/>
          </a:xfrm>
          <a:prstGeom prst="rect">
            <a:avLst/>
          </a:prstGeom>
          <a:solidFill>
            <a:schemeClr val="tx1">
              <a:lumMod val="95000"/>
            </a:schemeClr>
          </a:solidFill>
        </p:spPr>
        <p:style>
          <a:lnRef idx="0">
            <a:schemeClr val="accent6"/>
          </a:lnRef>
          <a:fillRef idx="3">
            <a:schemeClr val="accent6"/>
          </a:fillRef>
          <a:effectRef idx="3">
            <a:schemeClr val="accent6"/>
          </a:effectRef>
          <a:fontRef idx="minor">
            <a:schemeClr val="lt1"/>
          </a:fontRef>
        </p:style>
        <p:txBody>
          <a:bodyPr wrap="square" rtlCol="0">
            <a:spAutoFit/>
          </a:bodyPr>
          <a:lstStyle/>
          <a:p>
            <a:pPr algn="ctr"/>
            <a:r>
              <a:rPr lang="it-IT" sz="3200" b="1" dirty="0">
                <a:solidFill>
                  <a:schemeClr val="bg1"/>
                </a:solidFill>
              </a:rPr>
              <a:t>Quarto dinamismo del discernimento spirituale </a:t>
            </a:r>
            <a:r>
              <a:rPr lang="it-IT" sz="3200" b="1" dirty="0" err="1">
                <a:solidFill>
                  <a:schemeClr val="bg1"/>
                </a:solidFill>
              </a:rPr>
              <a:t>orionino</a:t>
            </a:r>
            <a:r>
              <a:rPr lang="it-IT" sz="3200" b="1" dirty="0">
                <a:solidFill>
                  <a:schemeClr val="bg1"/>
                </a:solidFill>
              </a:rPr>
              <a:t>: </a:t>
            </a:r>
            <a:r>
              <a:rPr lang="it-IT" sz="3200" b="1" dirty="0">
                <a:solidFill>
                  <a:srgbClr val="FF0000"/>
                </a:solidFill>
              </a:rPr>
              <a:t>la FEDE</a:t>
            </a:r>
            <a:endParaRPr lang="it-IT" sz="3200" dirty="0">
              <a:solidFill>
                <a:srgbClr val="FF0000"/>
              </a:solidFill>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7984" y="836711"/>
            <a:ext cx="4248472" cy="56388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Vertical)">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25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92D050">
            <a:alpha val="52000"/>
          </a:srgbClr>
        </a:solidFill>
        <a:effectLst/>
      </p:bgPr>
    </p:bg>
    <p:spTree>
      <p:nvGrpSpPr>
        <p:cNvPr id="1" name=""/>
        <p:cNvGrpSpPr/>
        <p:nvPr/>
      </p:nvGrpSpPr>
      <p:grpSpPr>
        <a:xfrm>
          <a:off x="0" y="0"/>
          <a:ext cx="0" cy="0"/>
          <a:chOff x="0" y="0"/>
          <a:chExt cx="0" cy="0"/>
        </a:xfrm>
      </p:grpSpPr>
      <p:sp>
        <p:nvSpPr>
          <p:cNvPr id="2" name="CasellaDiTesto 1"/>
          <p:cNvSpPr txBox="1"/>
          <p:nvPr/>
        </p:nvSpPr>
        <p:spPr>
          <a:xfrm>
            <a:off x="395536" y="980728"/>
            <a:ext cx="8424936" cy="4893647"/>
          </a:xfrm>
          <a:prstGeom prst="rect">
            <a:avLst/>
          </a:prstGeom>
          <a:solidFill>
            <a:srgbClr val="FF99CC">
              <a:alpha val="54000"/>
            </a:srgbClr>
          </a:solidFill>
        </p:spPr>
        <p:txBody>
          <a:bodyPr wrap="square" rtlCol="0">
            <a:spAutoFit/>
          </a:bodyPr>
          <a:lstStyle/>
          <a:p>
            <a:r>
              <a:rPr lang="it-IT" sz="2400" dirty="0"/>
              <a:t>“</a:t>
            </a:r>
            <a:r>
              <a:rPr lang="it-IT" sz="2400" b="1" i="1" dirty="0"/>
              <a:t>Per fare del bene ci vuole dell'ardimento, oggi. </a:t>
            </a:r>
            <a:r>
              <a:rPr lang="it-IT" sz="2400" i="1" dirty="0"/>
              <a:t>Nessuna parola sia senza pensiero: nessun pensiero senza anima: </a:t>
            </a:r>
            <a:r>
              <a:rPr lang="it-IT" sz="2400" b="1" i="1" dirty="0"/>
              <a:t>fate che nessuna anima di giovane sia senza Dio.</a:t>
            </a:r>
            <a:r>
              <a:rPr lang="it-IT" sz="2400" i="1" dirty="0"/>
              <a:t> </a:t>
            </a:r>
            <a:r>
              <a:rPr lang="it-IT" sz="2400" b="1" i="1" dirty="0"/>
              <a:t>Tutte le buone aspirazioni dei giovani vi trovino pronti ad intenderle, e siano confortate e rianimate dallo splendore della nostra fede immortale</a:t>
            </a:r>
            <a:r>
              <a:rPr lang="it-IT" sz="2400" i="1" dirty="0"/>
              <a:t>. Così si fa del bene, così si cammina vivi e moderni e giovani sempre, </a:t>
            </a:r>
            <a:r>
              <a:rPr lang="it-IT" sz="2400" b="1" i="1" dirty="0"/>
              <a:t>indirizzando. Date ai giovani la visione della verità e l'amore a Gesù Cristo e alla sua Chiesa e alla Patria intelligenze e cuori verso Dio e i grandi beni della </a:t>
            </a:r>
            <a:r>
              <a:rPr lang="it-IT" sz="2400" b="1" i="1" dirty="0" err="1"/>
              <a:t>vita</a:t>
            </a:r>
            <a:r>
              <a:rPr lang="it-IT" sz="2400" i="1" dirty="0" err="1"/>
              <a:t>…</a:t>
            </a:r>
            <a:r>
              <a:rPr lang="it-IT" sz="2400" i="1" dirty="0"/>
              <a:t> Che le lettere, la scienza, la virtù, insieme pure con l'educazione dello sport, sanamente fatto e cristianamente inteso, tornino ad essere quelle indissolubili sorelle che troppi si adoprano stoltamente a separare”.</a:t>
            </a:r>
            <a:r>
              <a:rPr lang="it-IT" i="1" dirty="0"/>
              <a:t> </a:t>
            </a:r>
            <a:endParaRPr lang="it-IT"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p:txBody>
          <a:bodyPr/>
          <a:lstStyle/>
          <a:p>
            <a:endParaRPr lang="it-IT" dirty="0"/>
          </a:p>
        </p:txBody>
      </p:sp>
      <p:pic>
        <p:nvPicPr>
          <p:cNvPr id="4" name="Immagine 3" descr="WhatsApp Image 2019-05-21 at 12.38.14.jpeg"/>
          <p:cNvPicPr>
            <a:picLocks noChangeAspect="1"/>
          </p:cNvPicPr>
          <p:nvPr/>
        </p:nvPicPr>
        <p:blipFill>
          <a:blip r:embed="rId2" cstate="print"/>
          <a:stretch>
            <a:fillRect/>
          </a:stretch>
        </p:blipFill>
        <p:spPr>
          <a:xfrm>
            <a:off x="105222" y="620688"/>
            <a:ext cx="9038778" cy="6025852"/>
          </a:xfrm>
          <a:prstGeom prst="ellipse">
            <a:avLst/>
          </a:prstGeom>
          <a:ln w="63500" cap="rnd">
            <a:solidFill>
              <a:srgbClr val="333333"/>
            </a:solidFill>
          </a:ln>
          <a:effectLst>
            <a:outerShdw blurRad="381000" dist="292100" dir="5400000" sx="-80000" sy="-18000" rotWithShape="0">
              <a:srgbClr val="000000">
                <a:alpha val="22000"/>
              </a:srgbClr>
            </a:outerShdw>
            <a:reflection blurRad="6350" stA="50000" endA="300" endPos="55000" dir="5400000" sy="-100000" algn="bl" rotWithShape="0"/>
          </a:effectLst>
          <a:scene3d>
            <a:camera prst="orthographicFront"/>
            <a:lightRig rig="contrasting" dir="t">
              <a:rot lat="0" lon="0" rev="3000000"/>
            </a:lightRig>
          </a:scene3d>
          <a:sp3d contourW="7620">
            <a:bevelT w="95250" h="31750"/>
            <a:contourClr>
              <a:srgbClr val="333333"/>
            </a:contourClr>
          </a:sp3d>
        </p:spPr>
      </p:pic>
      <p:sp>
        <p:nvSpPr>
          <p:cNvPr id="5" name="CasellaDiTesto 4"/>
          <p:cNvSpPr txBox="1"/>
          <p:nvPr/>
        </p:nvSpPr>
        <p:spPr>
          <a:xfrm>
            <a:off x="105222" y="188640"/>
            <a:ext cx="8933556" cy="1754326"/>
          </a:xfrm>
          <a:prstGeom prst="rect">
            <a:avLst/>
          </a:prstGeom>
          <a:noFill/>
        </p:spPr>
        <p:txBody>
          <a:bodyPr wrap="square" rtlCol="0">
            <a:spAutoFit/>
          </a:bodyPr>
          <a:lstStyle/>
          <a:p>
            <a:pPr algn="ctr"/>
            <a:r>
              <a:rPr lang="it-IT" sz="3600" dirty="0"/>
              <a:t>Papa Francesco suggerisce tre sensibilità o principi di discernimento che ritroviamo in Don Orione</a:t>
            </a:r>
          </a:p>
        </p:txBody>
      </p:sp>
      <p:sp>
        <p:nvSpPr>
          <p:cNvPr id="6" name="CasellaDiTesto 5"/>
          <p:cNvSpPr txBox="1"/>
          <p:nvPr/>
        </p:nvSpPr>
        <p:spPr>
          <a:xfrm>
            <a:off x="287524" y="5026094"/>
            <a:ext cx="8568952" cy="1815882"/>
          </a:xfrm>
          <a:prstGeom prst="rect">
            <a:avLst/>
          </a:prstGeom>
          <a:solidFill>
            <a:srgbClr val="FFC000">
              <a:alpha val="82000"/>
            </a:srgbClr>
          </a:solidFill>
        </p:spPr>
        <p:txBody>
          <a:bodyPr wrap="square" rtlCol="0">
            <a:spAutoFit/>
          </a:bodyPr>
          <a:lstStyle/>
          <a:p>
            <a:pPr>
              <a:buFont typeface="Arial" pitchFamily="34" charset="0"/>
              <a:buChar char="•"/>
            </a:pPr>
            <a:r>
              <a:rPr lang="it-IT" sz="2800" dirty="0">
                <a:solidFill>
                  <a:schemeClr val="bg1">
                    <a:lumMod val="85000"/>
                    <a:lumOff val="15000"/>
                  </a:schemeClr>
                </a:solidFill>
              </a:rPr>
              <a:t>Attenzione alla persona (ascolto </a:t>
            </a:r>
            <a:r>
              <a:rPr lang="it-IT" sz="2800" dirty="0" err="1">
                <a:solidFill>
                  <a:schemeClr val="bg1">
                    <a:lumMod val="85000"/>
                    <a:lumOff val="15000"/>
                  </a:schemeClr>
                </a:solidFill>
              </a:rPr>
              <a:t>incondizionato…</a:t>
            </a:r>
            <a:r>
              <a:rPr lang="it-IT" sz="2800" dirty="0">
                <a:solidFill>
                  <a:schemeClr val="bg1">
                    <a:lumMod val="85000"/>
                    <a:lumOff val="15000"/>
                  </a:schemeClr>
                </a:solidFill>
              </a:rPr>
              <a:t>)</a:t>
            </a:r>
          </a:p>
          <a:p>
            <a:pPr>
              <a:buFont typeface="Arial" pitchFamily="34" charset="0"/>
              <a:buChar char="•"/>
            </a:pPr>
            <a:r>
              <a:rPr lang="it-IT" sz="2800" dirty="0">
                <a:solidFill>
                  <a:schemeClr val="bg1">
                    <a:lumMod val="85000"/>
                    <a:lumOff val="15000"/>
                  </a:schemeClr>
                </a:solidFill>
              </a:rPr>
              <a:t>Discernere tra la grazia e la tentazione</a:t>
            </a:r>
          </a:p>
          <a:p>
            <a:pPr>
              <a:buFont typeface="Arial" pitchFamily="34" charset="0"/>
              <a:buChar char="•"/>
            </a:pPr>
            <a:r>
              <a:rPr lang="it-IT" sz="2800" dirty="0">
                <a:solidFill>
                  <a:schemeClr val="bg1">
                    <a:lumMod val="85000"/>
                    <a:lumOff val="15000"/>
                  </a:schemeClr>
                </a:solidFill>
              </a:rPr>
              <a:t>Ascolto degli impulsi “in avanti</a:t>
            </a:r>
            <a:r>
              <a:rPr lang="it-IT" sz="2800" dirty="0">
                <a:solidFill>
                  <a:schemeClr val="bg1"/>
                </a:solidFill>
              </a:rPr>
              <a:t>”</a:t>
            </a:r>
          </a:p>
          <a:p>
            <a:endParaRPr lang="it-IT" sz="2800" dirty="0"/>
          </a:p>
        </p:txBody>
      </p:sp>
    </p:spTree>
    <p:extLst>
      <p:ext uri="{BB962C8B-B14F-4D97-AF65-F5344CB8AC3E}">
        <p14:creationId xmlns:p14="http://schemas.microsoft.com/office/powerpoint/2010/main" val="29813291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ou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F5C43F23-42EF-4979-B17C-7ADE67CEC486}"/>
              </a:ext>
            </a:extLst>
          </p:cNvPr>
          <p:cNvSpPr txBox="1"/>
          <p:nvPr/>
        </p:nvSpPr>
        <p:spPr>
          <a:xfrm>
            <a:off x="251520" y="428178"/>
            <a:ext cx="8640960" cy="6001643"/>
          </a:xfrm>
          <a:prstGeom prst="rect">
            <a:avLst/>
          </a:prstGeom>
          <a:noFill/>
        </p:spPr>
        <p:txBody>
          <a:bodyPr wrap="square" rtlCol="0">
            <a:spAutoFit/>
          </a:bodyPr>
          <a:lstStyle/>
          <a:p>
            <a:r>
              <a:rPr lang="it-IT" dirty="0"/>
              <a:t> </a:t>
            </a:r>
            <a:r>
              <a:rPr lang="it-IT" sz="2400" dirty="0"/>
              <a:t>“</a:t>
            </a:r>
            <a:r>
              <a:rPr lang="it-IT" sz="2400" i="1" dirty="0"/>
              <a:t>O mio buon padre, questo povero chierico non mi pare stoffa da eretico, mi pare che possa diventare un grande santo. Ha patito tanto per amore di nostro Signore ed è tanto affezionato al nostro benedetto padre Rosmini, per cui io penso che abbia avuto da nostro Signore tanta forza e santa rassegnazione... La sua vocazione io l'ho lasciata come a sé, prima, poi nostro Signore l'ha circondata di tante spine, di tante spine, e mi pareva bene che crescesse così. Non c'è nulla sulla sua condotta, anche tutti i superiori dicono che c'è nulla: solo ha sostenuto fin dalla filosofia (ora farebbe la 3 a teologia) alcune idee che parvero non tomiste e fu licenziato l'anno scorso verso Natale…  Cosa dite, mio buon padre: </a:t>
            </a:r>
            <a:r>
              <a:rPr lang="it-IT" sz="2400" i="1" u="sng" dirty="0"/>
              <a:t>potreste allargargli le braccia e farlo vostro figliuolo? </a:t>
            </a:r>
            <a:r>
              <a:rPr lang="it-IT" sz="2400" i="1" dirty="0"/>
              <a:t>Questa mia ve la scrivo dopo avere raccomandata la cosa al nostro caro Signore e alla nostra cara Madonna. Credete che, se non fossi più che tranquillo circa la bontà di vita, non vi avrei scritto</a:t>
            </a:r>
            <a:endParaRPr lang="it-IT" sz="2400" dirty="0"/>
          </a:p>
        </p:txBody>
      </p:sp>
    </p:spTree>
    <p:extLst>
      <p:ext uri="{BB962C8B-B14F-4D97-AF65-F5344CB8AC3E}">
        <p14:creationId xmlns:p14="http://schemas.microsoft.com/office/powerpoint/2010/main" val="24876545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040F55DF-C8E6-49B9-805F-DBF9319C4D37}"/>
              </a:ext>
            </a:extLst>
          </p:cNvPr>
          <p:cNvSpPr txBox="1"/>
          <p:nvPr/>
        </p:nvSpPr>
        <p:spPr>
          <a:xfrm>
            <a:off x="467544" y="116632"/>
            <a:ext cx="8424936" cy="3046988"/>
          </a:xfrm>
          <a:prstGeom prst="rect">
            <a:avLst/>
          </a:prstGeom>
          <a:noFill/>
        </p:spPr>
        <p:txBody>
          <a:bodyPr wrap="square" rtlCol="0">
            <a:spAutoFit/>
          </a:bodyPr>
          <a:lstStyle/>
          <a:p>
            <a:r>
              <a:rPr lang="it-IT" sz="3200" dirty="0"/>
              <a:t>In un cammino di discernimento spirituale, volto ad aiutare la persona a comprendere la volontà di Dio sulla sua vita </a:t>
            </a:r>
            <a:r>
              <a:rPr lang="it-IT" sz="3200" b="1" dirty="0"/>
              <a:t>è imprescindibile il tempo che a lei si dedica nell’ascolto incondizionato,</a:t>
            </a:r>
            <a:r>
              <a:rPr lang="it-IT" sz="3200" dirty="0"/>
              <a:t> </a:t>
            </a:r>
            <a:r>
              <a:rPr lang="it-IT" sz="3200" b="1" u="sng" dirty="0">
                <a:solidFill>
                  <a:srgbClr val="FFFF00"/>
                </a:solidFill>
              </a:rPr>
              <a:t>senza scandalizzarsi, irritarsi o stancarsi mai. </a:t>
            </a:r>
          </a:p>
        </p:txBody>
      </p:sp>
      <p:pic>
        <p:nvPicPr>
          <p:cNvPr id="2050" name="Picture 2" descr="Risultati immagini per arrabbiarsi">
            <a:extLst>
              <a:ext uri="{FF2B5EF4-FFF2-40B4-BE49-F238E27FC236}">
                <a16:creationId xmlns:a16="http://schemas.microsoft.com/office/drawing/2014/main" id="{AC04BD2D-733F-46D3-A154-9970FAC15F3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91472" y="2852936"/>
            <a:ext cx="3456384" cy="3650200"/>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1106FE08-7AB1-49E6-8524-3940D34A4B1E}"/>
              </a:ext>
            </a:extLst>
          </p:cNvPr>
          <p:cNvSpPr txBox="1"/>
          <p:nvPr/>
        </p:nvSpPr>
        <p:spPr>
          <a:xfrm>
            <a:off x="319478" y="3163620"/>
            <a:ext cx="4871994" cy="3416320"/>
          </a:xfrm>
          <a:prstGeom prst="rect">
            <a:avLst/>
          </a:prstGeom>
          <a:solidFill>
            <a:srgbClr val="FFC000"/>
          </a:solidFill>
        </p:spPr>
        <p:txBody>
          <a:bodyPr wrap="square" rtlCol="0">
            <a:spAutoFit/>
          </a:bodyPr>
          <a:lstStyle/>
          <a:p>
            <a:r>
              <a:rPr lang="it-IT" sz="2400" dirty="0">
                <a:solidFill>
                  <a:schemeClr val="bg2">
                    <a:lumMod val="50000"/>
                  </a:schemeClr>
                </a:solidFill>
              </a:rPr>
              <a:t>Il discernimento spirituale in Don Orione si compiva così,  allargando le braccia e accogliendo tutti con fare paterno «</a:t>
            </a:r>
            <a:r>
              <a:rPr lang="it-IT" sz="2400" b="1" i="1" dirty="0">
                <a:solidFill>
                  <a:schemeClr val="bg2">
                    <a:lumMod val="50000"/>
                  </a:schemeClr>
                </a:solidFill>
              </a:rPr>
              <a:t>senza</a:t>
            </a:r>
            <a:r>
              <a:rPr lang="it-IT" sz="2400" dirty="0">
                <a:solidFill>
                  <a:schemeClr val="bg2">
                    <a:lumMod val="50000"/>
                  </a:schemeClr>
                </a:solidFill>
              </a:rPr>
              <a:t> </a:t>
            </a:r>
            <a:r>
              <a:rPr lang="it-IT" sz="2400" b="1" i="1" dirty="0">
                <a:solidFill>
                  <a:schemeClr val="bg2">
                    <a:lumMod val="50000"/>
                  </a:schemeClr>
                </a:solidFill>
              </a:rPr>
              <a:t> spaventarsi dei loro difetti»</a:t>
            </a:r>
            <a:r>
              <a:rPr lang="it-IT" sz="2400" i="1" dirty="0">
                <a:solidFill>
                  <a:schemeClr val="bg2">
                    <a:lumMod val="50000"/>
                  </a:schemeClr>
                </a:solidFill>
              </a:rPr>
              <a:t>: tutti ne hanno, e la santità è proprio anzitutto una lotta contro il peccato e i difetti: contro questi ultimi, è da pensare duri tutta la vita</a:t>
            </a:r>
            <a:r>
              <a:rPr lang="it-IT" i="1" dirty="0">
                <a:solidFill>
                  <a:schemeClr val="bg2">
                    <a:lumMod val="50000"/>
                  </a:schemeClr>
                </a:solidFill>
              </a:rPr>
              <a:t>. </a:t>
            </a:r>
            <a:endParaRPr lang="it-IT" dirty="0">
              <a:solidFill>
                <a:schemeClr val="bg2">
                  <a:lumMod val="50000"/>
                </a:schemeClr>
              </a:solidFill>
            </a:endParaRPr>
          </a:p>
        </p:txBody>
      </p:sp>
    </p:spTree>
    <p:extLst>
      <p:ext uri="{BB962C8B-B14F-4D97-AF65-F5344CB8AC3E}">
        <p14:creationId xmlns:p14="http://schemas.microsoft.com/office/powerpoint/2010/main" val="2979266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box(out)">
                                      <p:cBhvr>
                                        <p:cTn id="7" dur="1000"/>
                                        <p:tgtEl>
                                          <p:spTgt spid="205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asellaDiTesto 6">
            <a:extLst>
              <a:ext uri="{FF2B5EF4-FFF2-40B4-BE49-F238E27FC236}">
                <a16:creationId xmlns:a16="http://schemas.microsoft.com/office/drawing/2014/main" id="{0BFB9737-3E02-4B29-A3BD-C59274D69D63}"/>
              </a:ext>
            </a:extLst>
          </p:cNvPr>
          <p:cNvSpPr txBox="1"/>
          <p:nvPr/>
        </p:nvSpPr>
        <p:spPr>
          <a:xfrm>
            <a:off x="343684" y="404664"/>
            <a:ext cx="4752528" cy="5693866"/>
          </a:xfrm>
          <a:prstGeom prst="rect">
            <a:avLst/>
          </a:prstGeom>
          <a:noFill/>
        </p:spPr>
        <p:txBody>
          <a:bodyPr wrap="square" rtlCol="0">
            <a:spAutoFit/>
          </a:bodyPr>
          <a:lstStyle/>
          <a:p>
            <a:r>
              <a:rPr lang="it-IT" sz="2800" dirty="0"/>
              <a:t>Nel discernimento spirituale </a:t>
            </a:r>
            <a:r>
              <a:rPr lang="it-IT" sz="2800" b="1" dirty="0"/>
              <a:t>è necessario</a:t>
            </a:r>
            <a:r>
              <a:rPr lang="it-IT" sz="2800" dirty="0"/>
              <a:t> aiutare la persona a </a:t>
            </a:r>
            <a:r>
              <a:rPr lang="it-IT" sz="2800" b="1" i="1" u="sng" dirty="0"/>
              <a:t>discernere la grazia dalla tentazione</a:t>
            </a:r>
            <a:r>
              <a:rPr lang="it-IT" sz="2800" dirty="0"/>
              <a:t>, avere il coraggio, l’affetto, la delicatezza necessari per aiutarla a riconoscere la verità e gli inganni o i pretesti. Perché a volte le cose che attraversano la nostra immaginazione sono solo tentazioni che allontanano dalla vera strada.</a:t>
            </a: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06271" y="670024"/>
            <a:ext cx="3744416" cy="5594034"/>
          </a:xfrm>
          <a:prstGeom prst="rect">
            <a:avLst/>
          </a:prstGeom>
        </p:spPr>
      </p:pic>
    </p:spTree>
    <p:extLst>
      <p:ext uri="{BB962C8B-B14F-4D97-AF65-F5344CB8AC3E}">
        <p14:creationId xmlns:p14="http://schemas.microsoft.com/office/powerpoint/2010/main" val="3111390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8BDFCE00-7DD5-4835-8F41-13B5FFB41F27}"/>
              </a:ext>
            </a:extLst>
          </p:cNvPr>
          <p:cNvSpPr txBox="1"/>
          <p:nvPr/>
        </p:nvSpPr>
        <p:spPr>
          <a:xfrm>
            <a:off x="539552" y="889843"/>
            <a:ext cx="4680520" cy="5078313"/>
          </a:xfrm>
          <a:prstGeom prst="rect">
            <a:avLst/>
          </a:prstGeom>
          <a:noFill/>
        </p:spPr>
        <p:txBody>
          <a:bodyPr wrap="square" rtlCol="0">
            <a:spAutoFit/>
          </a:bodyPr>
          <a:lstStyle/>
          <a:p>
            <a:r>
              <a:rPr lang="it-IT" sz="3600" b="1" dirty="0"/>
              <a:t>Nel discernimento spirituale occorre ascoltare gli impulsi che </a:t>
            </a:r>
            <a:r>
              <a:rPr lang="it-IT" sz="3600" b="1" i="1" u="sng" dirty="0"/>
              <a:t>la persona sperimenta “in avanti”</a:t>
            </a:r>
            <a:r>
              <a:rPr lang="it-IT" sz="3600" dirty="0"/>
              <a:t>, il dove vuole veramente andare, al di là della scorza dei gusti e dei sentimenti.  </a:t>
            </a:r>
          </a:p>
        </p:txBody>
      </p:sp>
      <p:pic>
        <p:nvPicPr>
          <p:cNvPr id="4098" name="Picture 2" descr="Risultati immagini per guardare in avanti">
            <a:extLst>
              <a:ext uri="{FF2B5EF4-FFF2-40B4-BE49-F238E27FC236}">
                <a16:creationId xmlns:a16="http://schemas.microsoft.com/office/drawing/2014/main" id="{9DD56828-9A19-4B09-BF17-9565243104F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20072" y="3462576"/>
            <a:ext cx="3789040" cy="299695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62F95A92-DBCA-4389-9545-E5EA66D9FE7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220072" y="476672"/>
            <a:ext cx="3789040" cy="2708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882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1500"/>
                            </p:stCondLst>
                            <p:childTnLst>
                              <p:par>
                                <p:cTn id="14" presetID="2" presetClass="entr" presetSubtype="9" fill="hold" nodeType="afterEffect">
                                  <p:stCondLst>
                                    <p:cond delay="250"/>
                                  </p:stCondLst>
                                  <p:childTnLst>
                                    <p:set>
                                      <p:cBhvr>
                                        <p:cTn id="15" dur="1" fill="hold">
                                          <p:stCondLst>
                                            <p:cond delay="0"/>
                                          </p:stCondLst>
                                        </p:cTn>
                                        <p:tgtEl>
                                          <p:spTgt spid="4098"/>
                                        </p:tgtEl>
                                        <p:attrNameLst>
                                          <p:attrName>style.visibility</p:attrName>
                                        </p:attrNameLst>
                                      </p:cBhvr>
                                      <p:to>
                                        <p:strVal val="visible"/>
                                      </p:to>
                                    </p:set>
                                    <p:anim calcmode="lin" valueType="num">
                                      <p:cBhvr additive="base">
                                        <p:cTn id="16" dur="500" fill="hold"/>
                                        <p:tgtEl>
                                          <p:spTgt spid="4098"/>
                                        </p:tgtEl>
                                        <p:attrNameLst>
                                          <p:attrName>ppt_x</p:attrName>
                                        </p:attrNameLst>
                                      </p:cBhvr>
                                      <p:tavLst>
                                        <p:tav tm="0">
                                          <p:val>
                                            <p:strVal val="0-#ppt_w/2"/>
                                          </p:val>
                                        </p:tav>
                                        <p:tav tm="100000">
                                          <p:val>
                                            <p:strVal val="#ppt_x"/>
                                          </p:val>
                                        </p:tav>
                                      </p:tavLst>
                                    </p:anim>
                                    <p:anim calcmode="lin" valueType="num">
                                      <p:cBhvr additive="base">
                                        <p:cTn id="17" dur="500" fill="hold"/>
                                        <p:tgtEl>
                                          <p:spTgt spid="409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5" name="CasellaDiTesto 4"/>
          <p:cNvSpPr txBox="1"/>
          <p:nvPr/>
        </p:nvSpPr>
        <p:spPr>
          <a:xfrm>
            <a:off x="197768" y="188640"/>
            <a:ext cx="8748464" cy="6186309"/>
          </a:xfrm>
          <a:prstGeom prst="rect">
            <a:avLst/>
          </a:prstGeom>
          <a:noFill/>
        </p:spPr>
        <p:txBody>
          <a:bodyPr wrap="square" rtlCol="0">
            <a:spAutoFit/>
          </a:bodyPr>
          <a:lstStyle/>
          <a:p>
            <a:r>
              <a:rPr lang="it-IT" sz="2200" dirty="0"/>
              <a:t>“</a:t>
            </a:r>
            <a:r>
              <a:rPr lang="it-IT" sz="2200" i="1" dirty="0"/>
              <a:t>Mio caro figliuolo in Gesù </a:t>
            </a:r>
            <a:r>
              <a:rPr lang="it-IT" sz="2200" b="1" i="1" u="sng" dirty="0" err="1"/>
              <a:t>Cristo…Ho</a:t>
            </a:r>
            <a:r>
              <a:rPr lang="it-IT" sz="2200" b="1" i="1" u="sng" dirty="0"/>
              <a:t> pregato sempre per te, ma ho desiderato non interloquire</a:t>
            </a:r>
            <a:r>
              <a:rPr lang="it-IT" sz="2200" i="1" dirty="0"/>
              <a:t>, perché tu fossi più libero di prendere quella strada che, col consiglio del tuo confessore, avessi ritenuto più confacente per la tua vita. Non è affatto vero quanto dici nella tua del 20 </a:t>
            </a:r>
            <a:r>
              <a:rPr lang="it-IT" sz="2200" i="1" dirty="0" err="1"/>
              <a:t>corr</a:t>
            </a:r>
            <a:r>
              <a:rPr lang="it-IT" sz="2200" i="1" dirty="0"/>
              <a:t>., che io sia rimasto male impressionato delle tue ultime visite di Roma. Né ti ho messo nessun veto di sposarti, o figlio mio, solo </a:t>
            </a:r>
            <a:r>
              <a:rPr lang="it-IT" sz="2200" b="1" i="1" u="sng" dirty="0"/>
              <a:t>ti ho esortato a non precipitare nella decisione, a riflettervi bene, a pregare e a non lasciarti stregare </a:t>
            </a:r>
            <a:r>
              <a:rPr lang="it-IT" sz="2200" i="1" dirty="0"/>
              <a:t>da sguardi, voci e modi femminili né dalla fugace e caduca bellezza, ma, sovra tutto, </a:t>
            </a:r>
            <a:r>
              <a:rPr lang="it-IT" sz="2200" b="1" i="1" u="sng" dirty="0"/>
              <a:t>di tenere conto dei valori morali: della virtù, della serietà, della vita pia e cristiana.</a:t>
            </a:r>
            <a:r>
              <a:rPr lang="it-IT" sz="2200" i="1" dirty="0"/>
              <a:t>  Pregare, e poi decidere come se tu fossi in punto di morte.  Non sposare alcuna che ti sia come imposta da altri, chiunque sia; ma che tu sentissi che non facesse per te.  Sarebbe poi una catena insoffribile e un martirio per tutta la tua vita. Bada bene che, certo, </a:t>
            </a:r>
            <a:r>
              <a:rPr lang="it-IT" sz="2200" b="1" i="1" u="sng" dirty="0"/>
              <a:t>il tuo cuore non sarà mai colmato da nessuna creatura: la nostra felicità non la avremo che in Dio</a:t>
            </a:r>
            <a:r>
              <a:rPr lang="it-IT" sz="2200" i="1" dirty="0"/>
              <a:t>. Tu poi hai un temperamento fine e animo più fine, e non è facile trovare chi proprio faccia per te. Mi pare anzi che il tuo spirito abbia bisogno di ben altro ... ! </a:t>
            </a:r>
            <a:endParaRPr lang="it-IT" sz="2200" dirty="0"/>
          </a:p>
        </p:txBody>
      </p:sp>
    </p:spTree>
    <p:extLst>
      <p:ext uri="{BB962C8B-B14F-4D97-AF65-F5344CB8AC3E}">
        <p14:creationId xmlns:p14="http://schemas.microsoft.com/office/powerpoint/2010/main" val="40811639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431540" y="166568"/>
            <a:ext cx="8280920" cy="6524863"/>
          </a:xfrm>
          <a:prstGeom prst="rect">
            <a:avLst/>
          </a:prstGeom>
          <a:blipFill>
            <a:blip r:embed="rId2"/>
            <a:tile tx="0" ty="0" sx="100000" sy="100000" flip="none" algn="tl"/>
          </a:blipFill>
        </p:spPr>
        <p:txBody>
          <a:bodyPr wrap="square" rtlCol="0">
            <a:spAutoFit/>
          </a:bodyPr>
          <a:lstStyle/>
          <a:p>
            <a:r>
              <a:rPr lang="it-IT" sz="2200" i="1" dirty="0">
                <a:solidFill>
                  <a:schemeClr val="bg1"/>
                </a:solidFill>
              </a:rPr>
              <a:t>Quel divino Gesù che ti ha chiamato alla luce della vera Fede, </a:t>
            </a:r>
            <a:r>
              <a:rPr lang="it-IT" sz="2200" b="1" i="1" u="sng" dirty="0">
                <a:solidFill>
                  <a:schemeClr val="bg1"/>
                </a:solidFill>
              </a:rPr>
              <a:t>ho sempre pensato che ti desideri tutto e interamente suo, tutto per sé, </a:t>
            </a:r>
            <a:r>
              <a:rPr lang="it-IT" sz="2200" i="1" dirty="0">
                <a:solidFill>
                  <a:schemeClr val="bg1"/>
                </a:solidFill>
              </a:rPr>
              <a:t>'per servirsi di te, figlio mio, a salvezza di molte e di molte anime! Ma Egli rispetta la tua libertà. </a:t>
            </a:r>
            <a:r>
              <a:rPr lang="it-IT" sz="2200" b="1" i="1" u="sng" dirty="0">
                <a:solidFill>
                  <a:schemeClr val="bg1"/>
                </a:solidFill>
              </a:rPr>
              <a:t>Io non credo che per te sia dannoso lo sposare</a:t>
            </a:r>
            <a:r>
              <a:rPr lang="it-IT" sz="2200" i="1" dirty="0">
                <a:solidFill>
                  <a:schemeClr val="bg1"/>
                </a:solidFill>
              </a:rPr>
              <a:t>, </a:t>
            </a:r>
            <a:r>
              <a:rPr lang="it-IT" sz="2200" b="1" i="1" u="sng" dirty="0">
                <a:solidFill>
                  <a:schemeClr val="bg1"/>
                </a:solidFill>
              </a:rPr>
              <a:t>ma penso che ti sentirai sempre più interiormente e spiritualmente a posto e più felice</a:t>
            </a:r>
            <a:r>
              <a:rPr lang="it-IT" sz="2200" i="1" dirty="0">
                <a:solidFill>
                  <a:schemeClr val="bg1"/>
                </a:solidFill>
              </a:rPr>
              <a:t>, in vita e in morte, </a:t>
            </a:r>
            <a:r>
              <a:rPr lang="it-IT" sz="2200" b="1" i="1" u="sng" dirty="0">
                <a:solidFill>
                  <a:schemeClr val="bg1"/>
                </a:solidFill>
              </a:rPr>
              <a:t>se tu ti attaccassi all'altare </a:t>
            </a:r>
            <a:r>
              <a:rPr lang="it-IT" sz="2200" i="1" dirty="0">
                <a:solidFill>
                  <a:schemeClr val="bg1"/>
                </a:solidFill>
              </a:rPr>
              <a:t>e diventassi, col divino aiuto, un grande salvatore di anime e degli stessi tuoi antichi fratelli di origine. E la SS. Vergine, che è del tuo popolo, e il più bel fiore d'Israele, Ella, che non può certo restare insensibile alla conversione di quelli che sono del suo sangue, non lascerà di essere maternamente vicino a te, ti darà la grazia di lottare da forte e di alzarti a grande virtù e a purezza, e di essere luce, alta luce ai passi verso la Chiesa di Gesù Cristo dei tuoi antichi correligionari. </a:t>
            </a:r>
            <a:r>
              <a:rPr lang="it-IT" sz="2200" b="1" i="1" u="sng" dirty="0">
                <a:solidFill>
                  <a:schemeClr val="bg1"/>
                </a:solidFill>
              </a:rPr>
              <a:t>Se tu vieni, io ti prendo con me</a:t>
            </a:r>
            <a:r>
              <a:rPr lang="it-IT" sz="2200" i="1" dirty="0">
                <a:solidFill>
                  <a:schemeClr val="bg1"/>
                </a:solidFill>
              </a:rPr>
              <a:t>: a te decidere! Io prego, prega tu pure la Santa Madonna: consigliati, e fa con la libertà di figlio di Dio quanto stimi meglio per l'anima tua. Più chiaro di così non ti potrei scrivere. </a:t>
            </a:r>
            <a:r>
              <a:rPr lang="it-IT" sz="2200" b="1" i="1" dirty="0">
                <a:solidFill>
                  <a:schemeClr val="bg1"/>
                </a:solidFill>
              </a:rPr>
              <a:t>Qualunque sia la tua decisione </a:t>
            </a:r>
            <a:r>
              <a:rPr lang="it-IT" sz="2200" b="1" i="1" u="sng" dirty="0">
                <a:solidFill>
                  <a:schemeClr val="bg1"/>
                </a:solidFill>
              </a:rPr>
              <a:t>sempre Don Orione pregherà per te.” </a:t>
            </a:r>
            <a:endParaRPr lang="it-IT" sz="2200" b="1" u="sng" dirty="0">
              <a:solidFill>
                <a:schemeClr val="bg1"/>
              </a:solidFill>
            </a:endParaRPr>
          </a:p>
        </p:txBody>
      </p:sp>
    </p:spTree>
    <p:extLst>
      <p:ext uri="{BB962C8B-B14F-4D97-AF65-F5344CB8AC3E}">
        <p14:creationId xmlns:p14="http://schemas.microsoft.com/office/powerpoint/2010/main" val="2635534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5C1791F1-D4DD-4BEB-AC1D-DE54F2D5404B}"/>
              </a:ext>
            </a:extLst>
          </p:cNvPr>
          <p:cNvSpPr txBox="1"/>
          <p:nvPr/>
        </p:nvSpPr>
        <p:spPr>
          <a:xfrm>
            <a:off x="251520" y="210861"/>
            <a:ext cx="8640960" cy="1754326"/>
          </a:xfrm>
          <a:prstGeom prst="rect">
            <a:avLst/>
          </a:prstGeom>
          <a:noFill/>
        </p:spPr>
        <p:txBody>
          <a:bodyPr wrap="square" rtlCol="0">
            <a:spAutoFit/>
          </a:bodyPr>
          <a:lstStyle/>
          <a:p>
            <a:r>
              <a:rPr lang="it-IT" sz="3600" b="1" dirty="0"/>
              <a:t>Uno dei principi di discernimento, in don Orione, è la cura per l’interiorità e la formazione di una sana coscienza</a:t>
            </a:r>
            <a:endParaRPr lang="it-IT" sz="3600" dirty="0"/>
          </a:p>
        </p:txBody>
      </p:sp>
      <p:pic>
        <p:nvPicPr>
          <p:cNvPr id="5" name="Immagine 4">
            <a:extLst>
              <a:ext uri="{FF2B5EF4-FFF2-40B4-BE49-F238E27FC236}">
                <a16:creationId xmlns:a16="http://schemas.microsoft.com/office/drawing/2014/main" id="{2F30F1AC-9727-45F0-AA6C-CCE1702291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8469" y="2492896"/>
            <a:ext cx="5227059" cy="3672408"/>
          </a:xfrm>
          <a:prstGeom prst="rect">
            <a:avLst/>
          </a:prstGeom>
        </p:spPr>
      </p:pic>
    </p:spTree>
    <p:extLst>
      <p:ext uri="{BB962C8B-B14F-4D97-AF65-F5344CB8AC3E}">
        <p14:creationId xmlns:p14="http://schemas.microsoft.com/office/powerpoint/2010/main" val="3635919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683568" y="1052155"/>
            <a:ext cx="7704856" cy="4832092"/>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2800" b="1" i="1" u="none" strike="noStrike" cap="none" normalizeH="0" baseline="0" dirty="0">
                <a:ln>
                  <a:noFill/>
                </a:ln>
                <a:solidFill>
                  <a:schemeClr val="tx1"/>
                </a:solidFill>
                <a:effectLst/>
                <a:latin typeface="+mj-lt"/>
                <a:ea typeface="Times New Roman" pitchFamily="18" charset="0"/>
                <a:cs typeface="Times New Roman" pitchFamily="18" charset="0"/>
              </a:rPr>
              <a:t>… bisognerà prevenire e premunire la </a:t>
            </a:r>
            <a:r>
              <a:rPr kumimoji="0" lang="it-IT" sz="2800" b="1" i="1" u="none" strike="noStrike" cap="none" normalizeH="0" baseline="0" dirty="0" err="1">
                <a:ln>
                  <a:noFill/>
                </a:ln>
                <a:solidFill>
                  <a:schemeClr val="tx1"/>
                </a:solidFill>
                <a:effectLst/>
                <a:latin typeface="+mj-lt"/>
                <a:ea typeface="Times New Roman" pitchFamily="18" charset="0"/>
                <a:cs typeface="Times New Roman" pitchFamily="18" charset="0"/>
              </a:rPr>
              <a:t>gioventù</a:t>
            </a:r>
            <a:r>
              <a:rPr kumimoji="0" lang="it-IT" sz="2800" b="0" i="1" u="none" strike="noStrike" cap="none" normalizeH="0" baseline="0" dirty="0" err="1">
                <a:ln>
                  <a:noFill/>
                </a:ln>
                <a:solidFill>
                  <a:schemeClr val="tx1"/>
                </a:solidFill>
                <a:effectLst/>
                <a:latin typeface="+mj-lt"/>
                <a:ea typeface="Times New Roman" pitchFamily="18" charset="0"/>
                <a:cs typeface="Times New Roman" pitchFamily="18" charset="0"/>
              </a:rPr>
              <a:t>…</a:t>
            </a:r>
            <a:r>
              <a:rPr kumimoji="0" lang="it-IT" sz="2800" b="0" i="1" u="none" strike="noStrike" cap="none" normalizeH="0" baseline="0" dirty="0">
                <a:ln>
                  <a:noFill/>
                </a:ln>
                <a:solidFill>
                  <a:schemeClr val="tx1"/>
                </a:solidFill>
                <a:effectLst/>
                <a:latin typeface="+mj-lt"/>
                <a:ea typeface="Times New Roman" pitchFamily="18" charset="0"/>
                <a:cs typeface="Times New Roman" pitchFamily="18" charset="0"/>
              </a:rPr>
              <a:t> per portarla a vita pratica cattolica e salvarla. </a:t>
            </a:r>
            <a:r>
              <a:rPr kumimoji="0" lang="it-IT" sz="2800" b="1" i="1" u="none" strike="noStrike" cap="none" normalizeH="0" baseline="0" dirty="0">
                <a:ln>
                  <a:noFill/>
                </a:ln>
                <a:solidFill>
                  <a:schemeClr val="tx1"/>
                </a:solidFill>
                <a:effectLst/>
                <a:latin typeface="+mj-lt"/>
                <a:ea typeface="Times New Roman" pitchFamily="18" charset="0"/>
                <a:cs typeface="Times New Roman" pitchFamily="18" charset="0"/>
              </a:rPr>
              <a:t>La buona riuscita sarà assicurata … se noi li educheremo a coscienza, e se formeremo in essi un solido fondamento di fede, e una volontà e un carattere forte e sinceramente </a:t>
            </a:r>
            <a:r>
              <a:rPr kumimoji="0" lang="it-IT" sz="2800" b="1" i="1" u="none" strike="noStrike" cap="none" normalizeH="0" baseline="0" dirty="0" err="1">
                <a:ln>
                  <a:noFill/>
                </a:ln>
                <a:solidFill>
                  <a:schemeClr val="tx1"/>
                </a:solidFill>
                <a:effectLst/>
                <a:latin typeface="+mj-lt"/>
                <a:ea typeface="Times New Roman" pitchFamily="18" charset="0"/>
                <a:cs typeface="Times New Roman" pitchFamily="18" charset="0"/>
              </a:rPr>
              <a:t>cristiano…</a:t>
            </a:r>
            <a:endParaRPr kumimoji="0" lang="it-IT" sz="2800" b="0" i="1" u="none" strike="noStrike" cap="none" normalizeH="0" baseline="0" dirty="0">
              <a:ln>
                <a:noFill/>
              </a:ln>
              <a:solidFill>
                <a:schemeClr val="tx1"/>
              </a:solidFill>
              <a:effectLst/>
              <a:latin typeface="+mj-lt"/>
              <a:ea typeface="Times New Roman" pitchFamily="18"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t-IT" sz="2800" b="0" i="1" u="none" strike="noStrike" cap="none" normalizeH="0" baseline="0" dirty="0">
                <a:ln>
                  <a:noFill/>
                </a:ln>
                <a:solidFill>
                  <a:schemeClr val="tx1"/>
                </a:solidFill>
                <a:effectLst/>
                <a:latin typeface="+mj-lt"/>
                <a:ea typeface="Times New Roman" pitchFamily="18" charset="0"/>
                <a:cs typeface="Arial" pitchFamily="34" charset="0"/>
              </a:rPr>
              <a:t>…. Ma bisogna avere noi il cuore pieno di Dio e saper educare a Dio il cuore dei giovani</a:t>
            </a:r>
            <a:r>
              <a:rPr kumimoji="0" lang="it-IT" sz="2800" b="1" i="1" u="none" strike="noStrike" cap="none" normalizeH="0" baseline="0" dirty="0">
                <a:ln>
                  <a:noFill/>
                </a:ln>
                <a:solidFill>
                  <a:schemeClr val="tx1"/>
                </a:solidFill>
                <a:effectLst/>
                <a:latin typeface="+mj-lt"/>
                <a:ea typeface="Times New Roman" pitchFamily="18" charset="0"/>
                <a:cs typeface="Arial" pitchFamily="34" charset="0"/>
              </a:rPr>
              <a:t>, perché è il cuore che governa la </a:t>
            </a:r>
            <a:r>
              <a:rPr kumimoji="0" lang="it-IT" sz="2800" b="1" i="1" u="none" strike="noStrike" cap="none" normalizeH="0" baseline="0" dirty="0" err="1">
                <a:ln>
                  <a:noFill/>
                </a:ln>
                <a:solidFill>
                  <a:schemeClr val="tx1"/>
                </a:solidFill>
                <a:effectLst/>
                <a:latin typeface="+mj-lt"/>
                <a:ea typeface="Times New Roman" pitchFamily="18" charset="0"/>
                <a:cs typeface="Arial" pitchFamily="34" charset="0"/>
              </a:rPr>
              <a:t>vita…</a:t>
            </a:r>
            <a:r>
              <a:rPr kumimoji="0" lang="it-IT" sz="2800" b="0" i="1" u="none" strike="noStrike" cap="none" normalizeH="0" baseline="0" dirty="0">
                <a:ln>
                  <a:noFill/>
                </a:ln>
                <a:solidFill>
                  <a:schemeClr val="tx1"/>
                </a:solidFill>
                <a:effectLst/>
                <a:latin typeface="+mj-lt"/>
                <a:ea typeface="Times New Roman" pitchFamily="18" charset="0"/>
                <a:cs typeface="Arial" pitchFamily="34" charset="0"/>
              </a:rPr>
              <a:t> Curatene lo spirito, coltivate la loro mente, educate il loro cuore! Studiate i vostri ragazzi, osservateli, meditateli …</a:t>
            </a:r>
            <a:endParaRPr kumimoji="0" lang="it-IT" sz="2800" b="0" i="0" u="none" strike="noStrike" cap="none" normalizeH="0" baseline="0" dirty="0">
              <a:ln>
                <a:noFill/>
              </a:ln>
              <a:solidFill>
                <a:schemeClr val="tx1"/>
              </a:solidFill>
              <a:effectLst/>
              <a:latin typeface="+mj-lt"/>
              <a:cs typeface="Arial"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00">
            <a:alpha val="61000"/>
          </a:srgbClr>
        </a:solidFill>
        <a:effectLst/>
      </p:bgPr>
    </p:bg>
    <p:spTree>
      <p:nvGrpSpPr>
        <p:cNvPr id="1" name=""/>
        <p:cNvGrpSpPr/>
        <p:nvPr/>
      </p:nvGrpSpPr>
      <p:grpSpPr>
        <a:xfrm>
          <a:off x="0" y="0"/>
          <a:ext cx="0" cy="0"/>
          <a:chOff x="0" y="0"/>
          <a:chExt cx="0" cy="0"/>
        </a:xfrm>
      </p:grpSpPr>
      <p:sp>
        <p:nvSpPr>
          <p:cNvPr id="2" name="CasellaDiTesto 1"/>
          <p:cNvSpPr txBox="1"/>
          <p:nvPr/>
        </p:nvSpPr>
        <p:spPr>
          <a:xfrm>
            <a:off x="179512" y="836712"/>
            <a:ext cx="4608512" cy="5693866"/>
          </a:xfrm>
          <a:prstGeom prst="rect">
            <a:avLst/>
          </a:prstGeom>
          <a:noFill/>
        </p:spPr>
        <p:txBody>
          <a:bodyPr wrap="square" rtlCol="0">
            <a:spAutoFit/>
          </a:bodyPr>
          <a:lstStyle/>
          <a:p>
            <a:r>
              <a:rPr lang="it-IT" sz="2800" b="1" dirty="0"/>
              <a:t>Il discernimento spirituale si presenta quindi come il sincero lavoro della coscienza</a:t>
            </a:r>
            <a:r>
              <a:rPr lang="it-IT" sz="2800" dirty="0"/>
              <a:t>, nel proprio impegno di conoscere il bene possibile in base a cui decidersi responsabilmente nel corretto esercizio della ragione pratica, all’interno e </a:t>
            </a:r>
            <a:r>
              <a:rPr lang="it-IT" sz="2800" b="1" dirty="0"/>
              <a:t>alla luce della relazione personale con il Signore Gesù</a:t>
            </a:r>
            <a:endParaRPr lang="it-IT" sz="2800" dirty="0"/>
          </a:p>
        </p:txBody>
      </p:sp>
      <p:pic>
        <p:nvPicPr>
          <p:cNvPr id="4" name="Immagine 3">
            <a:extLst>
              <a:ext uri="{FF2B5EF4-FFF2-40B4-BE49-F238E27FC236}">
                <a16:creationId xmlns:a16="http://schemas.microsoft.com/office/drawing/2014/main" id="{AC1942BC-536B-48DE-AC74-CED56034D1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88024" y="1484784"/>
            <a:ext cx="4176464" cy="417646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CA5F023-7BDD-47FF-B419-1C8F76F241FF}"/>
              </a:ext>
            </a:extLst>
          </p:cNvPr>
          <p:cNvSpPr txBox="1"/>
          <p:nvPr/>
        </p:nvSpPr>
        <p:spPr>
          <a:xfrm>
            <a:off x="467544" y="332656"/>
            <a:ext cx="7920880" cy="6001643"/>
          </a:xfrm>
          <a:prstGeom prst="rect">
            <a:avLst/>
          </a:prstGeom>
          <a:solidFill>
            <a:srgbClr val="92D050">
              <a:alpha val="77000"/>
            </a:srgbClr>
          </a:solidFill>
        </p:spPr>
        <p:txBody>
          <a:bodyPr wrap="square" rtlCol="0">
            <a:spAutoFit/>
          </a:bodyPr>
          <a:lstStyle/>
          <a:p>
            <a:r>
              <a:rPr lang="it-IT" sz="2400" b="1" dirty="0"/>
              <a:t>“La formazione della coscienza</a:t>
            </a:r>
            <a:r>
              <a:rPr lang="it-IT" sz="2400" dirty="0"/>
              <a:t> è il cammino di tutta la vita che </a:t>
            </a:r>
            <a:r>
              <a:rPr lang="it-IT" sz="2400" b="1" dirty="0"/>
              <a:t>presuppone una costante cura per l’interiorità</a:t>
            </a:r>
            <a:r>
              <a:rPr lang="it-IT" sz="2400" dirty="0"/>
              <a:t> che comprende tempi di silenzio, di contemplazione orante e di ascolto della Parola, il sostegno della pratica sacramentale e dell’insegnamento della Chiesa. Inoltre occorre una pratica abituale del bene, verificata </a:t>
            </a:r>
            <a:r>
              <a:rPr lang="it-IT" sz="2400" b="1" dirty="0"/>
              <a:t>nell’esame di coscienza</a:t>
            </a:r>
            <a:r>
              <a:rPr lang="it-IT" sz="2400" dirty="0"/>
              <a:t>: un esercizio in cui non si tratta solo di identificare i peccati, ma anche di riconoscere l’opera di Dio nella propria esperienza quotidiana, nelle vicende della storia e delle culture in cui si è inseriti, nella testimonianza di tanti altri uomini e donne che ci hanno preceduto o ci accompagnano con la loro saggezza. </a:t>
            </a:r>
            <a:r>
              <a:rPr lang="it-IT" sz="2400" b="1" dirty="0"/>
              <a:t>Tutto ciò aiuta a crescere nella virtù della prudenza</a:t>
            </a:r>
            <a:r>
              <a:rPr lang="it-IT" sz="2400" dirty="0"/>
              <a:t>, articolando l’orientamento globale dell’esistenza con le scelte concrete, nella serena consapevolezza dei propri doni e dei propri limiti.” </a:t>
            </a:r>
          </a:p>
        </p:txBody>
      </p:sp>
    </p:spTree>
    <p:extLst>
      <p:ext uri="{BB962C8B-B14F-4D97-AF65-F5344CB8AC3E}">
        <p14:creationId xmlns:p14="http://schemas.microsoft.com/office/powerpoint/2010/main" val="3885834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11560" y="836712"/>
            <a:ext cx="7848872" cy="5632311"/>
          </a:xfrm>
          <a:prstGeom prst="rect">
            <a:avLst/>
          </a:prstGeom>
          <a:noFill/>
        </p:spPr>
        <p:txBody>
          <a:bodyPr wrap="square" rtlCol="0">
            <a:spAutoFit/>
          </a:bodyPr>
          <a:lstStyle/>
          <a:p>
            <a:r>
              <a:rPr lang="it-IT" sz="2400" dirty="0"/>
              <a:t>In quanto incontro con il Signore che si rende presente nell’intimità del cuore, </a:t>
            </a:r>
            <a:r>
              <a:rPr lang="it-IT" sz="2400" b="1" dirty="0"/>
              <a:t>il discernimento non può che nutrirsi, sostanziarsi e approfondirsi in un contesto di preghiera</a:t>
            </a:r>
            <a:r>
              <a:rPr lang="it-IT" sz="2400" dirty="0"/>
              <a:t>. Per questo </a:t>
            </a:r>
            <a:r>
              <a:rPr lang="it-IT" sz="2400" b="1" dirty="0"/>
              <a:t>richiede tempi adeguati di raccoglimento e di silenzio</a:t>
            </a:r>
            <a:r>
              <a:rPr lang="it-IT" sz="2400" dirty="0"/>
              <a:t>, sia nella regolarità della vita quotidiana, sia in momenti privilegiati, come ritiri, corsi di esercizi spirituali, pellegrinaggi, ecc. </a:t>
            </a:r>
            <a:r>
              <a:rPr lang="it-IT" sz="2400" b="1" dirty="0"/>
              <a:t>Un serio discernimento si nutre di tutte le occasioni di incontro con il Signore e di approfondimento della familiarità con Lui</a:t>
            </a:r>
            <a:r>
              <a:rPr lang="it-IT" sz="2400" dirty="0"/>
              <a:t>, nelle diverse forme con cui si rende presente: i Sacramenti, e in particolare l’Eucaristia e la Riconciliazione; l’ascolto e la meditazione della Parola di Dio, la </a:t>
            </a:r>
            <a:r>
              <a:rPr lang="it-IT" sz="2400" i="1" dirty="0"/>
              <a:t>Lectio divina </a:t>
            </a:r>
            <a:r>
              <a:rPr lang="it-IT" sz="2400" dirty="0"/>
              <a:t>nella comunità; l’esperienza fraterna della vita comune; l’incontro con i poveri con cui il Signore Gesù si identifica.</a:t>
            </a:r>
            <a:r>
              <a:rPr lang="it-IT" sz="2400" b="1" dirty="0"/>
              <a:t> </a:t>
            </a:r>
            <a:endParaRPr lang="it-IT" sz="24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539552" y="406782"/>
            <a:ext cx="7848872" cy="1569660"/>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r>
              <a:rPr lang="it-IT" sz="3200" b="1" dirty="0">
                <a:solidFill>
                  <a:srgbClr val="0070C0"/>
                </a:solidFill>
              </a:rPr>
              <a:t>Altro principio di discernimento è l’attenzione  alla vita sacramentale e a particolari disposizioni interiori</a:t>
            </a:r>
            <a:endParaRPr lang="it-IT" sz="3200" dirty="0">
              <a:solidFill>
                <a:srgbClr val="0070C0"/>
              </a:solidFill>
            </a:endParaRPr>
          </a:p>
        </p:txBody>
      </p:sp>
      <p:sp>
        <p:nvSpPr>
          <p:cNvPr id="6" name="CasellaDiTesto 5"/>
          <p:cNvSpPr txBox="1"/>
          <p:nvPr/>
        </p:nvSpPr>
        <p:spPr>
          <a:xfrm>
            <a:off x="395536" y="2060848"/>
            <a:ext cx="8496944" cy="4062651"/>
          </a:xfrm>
          <a:prstGeom prst="rect">
            <a:avLst/>
          </a:prstGeom>
          <a:noFill/>
        </p:spPr>
        <p:txBody>
          <a:bodyPr wrap="square" rtlCol="0">
            <a:spAutoFit/>
          </a:bodyPr>
          <a:lstStyle/>
          <a:p>
            <a:r>
              <a:rPr lang="it-IT" sz="2400" b="1" dirty="0"/>
              <a:t>Don Orione non perdeva occasione per ribadire l’importanza della vita sacramentale e di pietà</a:t>
            </a:r>
            <a:r>
              <a:rPr lang="it-IT" sz="2400" dirty="0"/>
              <a:t>: </a:t>
            </a:r>
          </a:p>
          <a:p>
            <a:endParaRPr lang="it-IT" dirty="0"/>
          </a:p>
          <a:p>
            <a:r>
              <a:rPr lang="it-IT" sz="2400" dirty="0"/>
              <a:t>“</a:t>
            </a:r>
            <a:r>
              <a:rPr lang="it-IT" sz="2400" i="1" dirty="0">
                <a:solidFill>
                  <a:srgbClr val="FFFF00"/>
                </a:solidFill>
              </a:rPr>
              <a:t>La Confessione e la Santa Comunione siano frequentissimamente consigliate ai nostri giovani</a:t>
            </a:r>
            <a:r>
              <a:rPr lang="it-IT" sz="2400" i="1" dirty="0"/>
              <a:t>. Ogni giorno sente il corpo il bisogno del suo cibo, e non sentirà l’anima il bisogno del suo Pane, del Pane vivo disceso dal cielo?... il giovane sarà onesto se sarà pio, se frequenterà bene i Santi </a:t>
            </a:r>
            <a:r>
              <a:rPr lang="it-IT" sz="2400" i="1" dirty="0" err="1"/>
              <a:t>Sacramenti…</a:t>
            </a:r>
            <a:r>
              <a:rPr lang="it-IT" sz="2400" i="1" dirty="0"/>
              <a:t> </a:t>
            </a:r>
            <a:r>
              <a:rPr lang="it-IT" sz="2400" i="1" dirty="0">
                <a:solidFill>
                  <a:srgbClr val="FFFF00"/>
                </a:solidFill>
              </a:rPr>
              <a:t>Le pratiche di pietà non bisogna renderle pesanti e uggiose : la religione deve essere come un alto raggio di luce che illumina, che riscalda, che fa bene, che è desiderata e che dà vita”</a:t>
            </a:r>
            <a:endParaRPr lang="it-IT" sz="2400" dirty="0">
              <a:solidFill>
                <a:srgbClr val="FFFF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251520" y="332656"/>
            <a:ext cx="835292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r>
              <a:rPr lang="it-IT" sz="2800" b="1" dirty="0"/>
              <a:t>Principio di discernimento è anche condurre a decisioni responsabili </a:t>
            </a:r>
            <a:endParaRPr lang="it-IT" sz="2800" dirty="0"/>
          </a:p>
        </p:txBody>
      </p:sp>
      <p:sp>
        <p:nvSpPr>
          <p:cNvPr id="4" name="CasellaDiTesto 3"/>
          <p:cNvSpPr txBox="1"/>
          <p:nvPr/>
        </p:nvSpPr>
        <p:spPr>
          <a:xfrm>
            <a:off x="467544" y="1446455"/>
            <a:ext cx="7920880" cy="3046988"/>
          </a:xfrm>
          <a:prstGeom prst="rect">
            <a:avLst/>
          </a:prstGeom>
          <a:solidFill>
            <a:schemeClr val="bg2">
              <a:lumMod val="75000"/>
            </a:schemeClr>
          </a:solidFill>
        </p:spPr>
        <p:txBody>
          <a:bodyPr wrap="square" rtlCol="0">
            <a:spAutoFit/>
          </a:bodyPr>
          <a:lstStyle/>
          <a:p>
            <a:pPr algn="ctr"/>
            <a:r>
              <a:rPr lang="it-IT" sz="2400" b="1" dirty="0"/>
              <a:t>Il discernimento,</a:t>
            </a:r>
            <a:r>
              <a:rPr lang="it-IT" sz="2400" dirty="0"/>
              <a:t> come dimensione dello stile di vita di Gesù e dei suoi discepoli, </a:t>
            </a:r>
            <a:r>
              <a:rPr lang="it-IT" sz="2400" b="1" dirty="0"/>
              <a:t>permette processi concreti che puntano a uscire dall’incertezza alla responsabilità delle decisioni</a:t>
            </a:r>
            <a:r>
              <a:rPr lang="it-IT" sz="2400" dirty="0"/>
              <a:t>. I processi di discernimento non possono quindi durare indefinitamente, sia nei casi di percorsi personali, sia in quelli comunitari e istituzionali. </a:t>
            </a:r>
            <a:r>
              <a:rPr lang="it-IT" sz="2400" b="1" dirty="0"/>
              <a:t>Alla decisione segue una fase altrettanto fondamentale di attuazione e di verifica nella vita quotidiana.</a:t>
            </a:r>
            <a:endParaRPr lang="it-IT" sz="2400" dirty="0"/>
          </a:p>
        </p:txBody>
      </p:sp>
      <p:pic>
        <p:nvPicPr>
          <p:cNvPr id="3074" name="Picture 2" descr="Risultati immagini per incertezza">
            <a:extLst>
              <a:ext uri="{FF2B5EF4-FFF2-40B4-BE49-F238E27FC236}">
                <a16:creationId xmlns:a16="http://schemas.microsoft.com/office/drawing/2014/main" id="{5356E576-0288-4B61-AED8-B0A5B2F45A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670" y="4653135"/>
            <a:ext cx="3169557" cy="2115679"/>
          </a:xfrm>
          <a:prstGeom prst="rect">
            <a:avLst/>
          </a:prstGeom>
          <a:noFill/>
          <a:extLst>
            <a:ext uri="{909E8E84-426E-40DD-AFC4-6F175D3DCCD1}">
              <a14:hiddenFill xmlns:a14="http://schemas.microsoft.com/office/drawing/2010/main">
                <a:solidFill>
                  <a:srgbClr val="FFFFFF"/>
                </a:solidFill>
              </a14:hiddenFill>
            </a:ext>
          </a:extLst>
        </p:spPr>
      </p:pic>
      <p:sp>
        <p:nvSpPr>
          <p:cNvPr id="2" name="Freccia a destra 1">
            <a:extLst>
              <a:ext uri="{FF2B5EF4-FFF2-40B4-BE49-F238E27FC236}">
                <a16:creationId xmlns:a16="http://schemas.microsoft.com/office/drawing/2014/main" id="{D14A6E51-CEF0-4566-9A3E-DE40BD122686}"/>
              </a:ext>
            </a:extLst>
          </p:cNvPr>
          <p:cNvSpPr/>
          <p:nvPr/>
        </p:nvSpPr>
        <p:spPr>
          <a:xfrm>
            <a:off x="3769620" y="5468657"/>
            <a:ext cx="1368152"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076" name="Picture 4" descr="Risultati immagini per certezza">
            <a:extLst>
              <a:ext uri="{FF2B5EF4-FFF2-40B4-BE49-F238E27FC236}">
                <a16:creationId xmlns:a16="http://schemas.microsoft.com/office/drawing/2014/main" id="{A3745711-F37F-4F45-B787-421EE740BC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0313" y="4596246"/>
            <a:ext cx="3350274" cy="222945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3074"/>
                                        </p:tgtEl>
                                        <p:attrNameLst>
                                          <p:attrName>style.visibility</p:attrName>
                                        </p:attrNameLst>
                                      </p:cBhvr>
                                      <p:to>
                                        <p:strVal val="visible"/>
                                      </p:to>
                                    </p:set>
                                    <p:anim calcmode="lin" valueType="num">
                                      <p:cBhvr additive="base">
                                        <p:cTn id="11" dur="500" fill="hold"/>
                                        <p:tgtEl>
                                          <p:spTgt spid="3074"/>
                                        </p:tgtEl>
                                        <p:attrNameLst>
                                          <p:attrName>ppt_x</p:attrName>
                                        </p:attrNameLst>
                                      </p:cBhvr>
                                      <p:tavLst>
                                        <p:tav tm="0">
                                          <p:val>
                                            <p:strVal val="1+#ppt_w/2"/>
                                          </p:val>
                                        </p:tav>
                                        <p:tav tm="100000">
                                          <p:val>
                                            <p:strVal val="#ppt_x"/>
                                          </p:val>
                                        </p:tav>
                                      </p:tavLst>
                                    </p:anim>
                                    <p:anim calcmode="lin" valueType="num">
                                      <p:cBhvr additive="base">
                                        <p:cTn id="12" dur="500" fill="hold"/>
                                        <p:tgtEl>
                                          <p:spTgt spid="307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3076"/>
                                        </p:tgtEl>
                                        <p:attrNameLst>
                                          <p:attrName>style.visibility</p:attrName>
                                        </p:attrNameLst>
                                      </p:cBhvr>
                                      <p:to>
                                        <p:strVal val="visible"/>
                                      </p:to>
                                    </p:set>
                                    <p:animEffect transition="in" filter="fade">
                                      <p:cBhvr>
                                        <p:cTn id="21" dur="500"/>
                                        <p:tgtEl>
                                          <p:spTgt spid="30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isultati immagini per spirito">
            <a:extLst>
              <a:ext uri="{FF2B5EF4-FFF2-40B4-BE49-F238E27FC236}">
                <a16:creationId xmlns:a16="http://schemas.microsoft.com/office/drawing/2014/main" id="{1A265C21-316C-428C-8B72-D344F7A1229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2662" y="1957337"/>
            <a:ext cx="8418676" cy="4900663"/>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9053A8C3-C1D4-40AF-9918-DA1AD2FEF403}"/>
              </a:ext>
            </a:extLst>
          </p:cNvPr>
          <p:cNvSpPr txBox="1"/>
          <p:nvPr/>
        </p:nvSpPr>
        <p:spPr>
          <a:xfrm>
            <a:off x="179512" y="260648"/>
            <a:ext cx="8856984" cy="3539430"/>
          </a:xfrm>
          <a:prstGeom prst="rect">
            <a:avLst/>
          </a:prstGeom>
          <a:gradFill>
            <a:gsLst>
              <a:gs pos="0">
                <a:schemeClr val="bg2">
                  <a:tint val="80000"/>
                  <a:satMod val="400000"/>
                  <a:lumMod val="0"/>
                  <a:lumOff val="100000"/>
                  <a:alpha val="36000"/>
                </a:schemeClr>
              </a:gs>
              <a:gs pos="70000">
                <a:schemeClr val="bg2">
                  <a:tint val="83000"/>
                  <a:satMod val="320000"/>
                </a:schemeClr>
              </a:gs>
              <a:gs pos="100000">
                <a:schemeClr val="bg2">
                  <a:shade val="15000"/>
                  <a:satMod val="320000"/>
                </a:schemeClr>
              </a:gs>
            </a:gsLst>
            <a:path path="circle">
              <a:fillToRect l="10000" t="110000" r="10000" b="100000"/>
            </a:path>
          </a:gradFill>
        </p:spPr>
        <p:txBody>
          <a:bodyPr wrap="square" rtlCol="0">
            <a:spAutoFit/>
          </a:bodyPr>
          <a:lstStyle/>
          <a:p>
            <a:r>
              <a:rPr lang="it-IT" sz="3200" b="1" dirty="0">
                <a:solidFill>
                  <a:srgbClr val="FFFF00"/>
                </a:solidFill>
              </a:rPr>
              <a:t>La fede </a:t>
            </a:r>
            <a:r>
              <a:rPr lang="it-IT" sz="3200" b="1" dirty="0">
                <a:solidFill>
                  <a:schemeClr val="bg1"/>
                </a:solidFill>
              </a:rPr>
              <a:t>è vivere in uscita, è assumere il rischio di perdere la vita per salvarla.</a:t>
            </a:r>
            <a:r>
              <a:rPr lang="it-IT" sz="3200" dirty="0">
                <a:solidFill>
                  <a:schemeClr val="bg1"/>
                </a:solidFill>
              </a:rPr>
              <a:t> </a:t>
            </a:r>
            <a:r>
              <a:rPr lang="it-IT" sz="3200" b="1" dirty="0">
                <a:solidFill>
                  <a:schemeClr val="bg1"/>
                </a:solidFill>
              </a:rPr>
              <a:t>Il frutto di tutto questo processo è </a:t>
            </a:r>
            <a:r>
              <a:rPr lang="it-IT" sz="3200" b="1" dirty="0">
                <a:solidFill>
                  <a:schemeClr val="accent3">
                    <a:lumMod val="20000"/>
                    <a:lumOff val="80000"/>
                  </a:schemeClr>
                </a:solidFill>
              </a:rPr>
              <a:t>la pace</a:t>
            </a:r>
            <a:r>
              <a:rPr lang="it-IT" sz="3200" b="1" dirty="0">
                <a:solidFill>
                  <a:schemeClr val="bg1"/>
                </a:solidFill>
              </a:rPr>
              <a:t>, profonda e vera, che è il segnale che qualcosa sta andando nella buona direzione. E la pace è sinonimo di </a:t>
            </a:r>
            <a:r>
              <a:rPr lang="it-IT" sz="3200" b="1" dirty="0">
                <a:solidFill>
                  <a:srgbClr val="0070C0"/>
                </a:solidFill>
              </a:rPr>
              <a:t>gioia</a:t>
            </a:r>
            <a:r>
              <a:rPr lang="it-IT" sz="3200" b="1" dirty="0">
                <a:solidFill>
                  <a:schemeClr val="bg1"/>
                </a:solidFill>
              </a:rPr>
              <a:t>, anzi è </a:t>
            </a:r>
            <a:r>
              <a:rPr lang="it-IT" sz="3200" b="1" dirty="0">
                <a:solidFill>
                  <a:srgbClr val="C00000"/>
                </a:solidFill>
              </a:rPr>
              <a:t>frutto dello Spirito </a:t>
            </a:r>
            <a:r>
              <a:rPr lang="it-IT" sz="3200" b="1" dirty="0">
                <a:solidFill>
                  <a:schemeClr val="bg1"/>
                </a:solidFill>
              </a:rPr>
              <a:t>insieme all’</a:t>
            </a:r>
            <a:r>
              <a:rPr lang="it-IT" sz="3200" b="1" dirty="0">
                <a:solidFill>
                  <a:srgbClr val="FF0000"/>
                </a:solidFill>
              </a:rPr>
              <a:t>amore</a:t>
            </a:r>
            <a:r>
              <a:rPr lang="it-IT" sz="3200" b="1" dirty="0">
                <a:solidFill>
                  <a:schemeClr val="bg1"/>
                </a:solidFill>
              </a:rPr>
              <a:t> e alla </a:t>
            </a:r>
            <a:r>
              <a:rPr lang="it-IT" sz="3200" b="1" dirty="0">
                <a:solidFill>
                  <a:srgbClr val="0070C0"/>
                </a:solidFill>
              </a:rPr>
              <a:t>gioia</a:t>
            </a:r>
            <a:r>
              <a:rPr lang="it-IT" sz="3200" dirty="0">
                <a:solidFill>
                  <a:schemeClr val="bg1"/>
                </a:solidFill>
              </a:rPr>
              <a:t>.</a:t>
            </a:r>
          </a:p>
        </p:txBody>
      </p:sp>
    </p:spTree>
    <p:extLst>
      <p:ext uri="{BB962C8B-B14F-4D97-AF65-F5344CB8AC3E}">
        <p14:creationId xmlns:p14="http://schemas.microsoft.com/office/powerpoint/2010/main" val="2582897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259632" y="692696"/>
            <a:ext cx="6825844" cy="1200329"/>
          </a:xfrm>
          <a:prstGeom prst="rect">
            <a:avLst/>
          </a:prstGeom>
          <a:solidFill>
            <a:srgbClr val="FFC000"/>
          </a:solid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it-IT" sz="3600" b="1" dirty="0">
                <a:ln w="11430"/>
                <a:solidFill>
                  <a:srgbClr val="6B0F23"/>
                </a:solidFill>
                <a:effectLst>
                  <a:outerShdw blurRad="80000" dist="40000" dir="5040000" algn="tl">
                    <a:srgbClr val="000000">
                      <a:alpha val="30000"/>
                    </a:srgbClr>
                  </a:outerShdw>
                </a:effectLst>
              </a:rPr>
              <a:t>Discernimento  / formazione </a:t>
            </a:r>
          </a:p>
          <a:p>
            <a:pPr algn="ctr"/>
            <a:r>
              <a:rPr lang="it-IT" sz="3600" b="1" dirty="0">
                <a:ln w="11430"/>
                <a:solidFill>
                  <a:srgbClr val="6B0F23"/>
                </a:solidFill>
                <a:effectLst>
                  <a:outerShdw blurRad="80000" dist="40000" dir="5040000" algn="tl">
                    <a:srgbClr val="000000">
                      <a:alpha val="30000"/>
                    </a:srgbClr>
                  </a:outerShdw>
                </a:effectLst>
              </a:rPr>
              <a:t>nell’</a:t>
            </a:r>
            <a:r>
              <a:rPr lang="it-IT" sz="3600" b="1" dirty="0">
                <a:ln w="11430"/>
                <a:solidFill>
                  <a:srgbClr val="FF0000"/>
                </a:solidFill>
                <a:effectLst>
                  <a:outerShdw blurRad="80000" dist="40000" dir="5040000" algn="tl">
                    <a:srgbClr val="000000">
                      <a:alpha val="30000"/>
                    </a:srgbClr>
                  </a:outerShdw>
                </a:effectLst>
              </a:rPr>
              <a:t>I</a:t>
            </a:r>
            <a:r>
              <a:rPr lang="it-IT" sz="3600" b="1" dirty="0">
                <a:ln w="11430"/>
                <a:solidFill>
                  <a:srgbClr val="6B0F23"/>
                </a:solidFill>
                <a:effectLst>
                  <a:outerShdw blurRad="80000" dist="40000" dir="5040000" algn="tl">
                    <a:srgbClr val="000000">
                      <a:alpha val="30000"/>
                    </a:srgbClr>
                  </a:outerShdw>
                </a:effectLst>
              </a:rPr>
              <a:t>stituto </a:t>
            </a:r>
            <a:r>
              <a:rPr lang="it-IT" sz="3600" b="1" dirty="0">
                <a:ln w="11430"/>
                <a:solidFill>
                  <a:srgbClr val="FF0000"/>
                </a:solidFill>
                <a:effectLst>
                  <a:outerShdw blurRad="80000" dist="40000" dir="5040000" algn="tl">
                    <a:srgbClr val="000000">
                      <a:alpha val="30000"/>
                    </a:srgbClr>
                  </a:outerShdw>
                </a:effectLst>
              </a:rPr>
              <a:t>S</a:t>
            </a:r>
            <a:r>
              <a:rPr lang="it-IT" sz="3600" b="1" dirty="0">
                <a:ln w="11430"/>
                <a:solidFill>
                  <a:srgbClr val="6B0F23"/>
                </a:solidFill>
                <a:effectLst>
                  <a:outerShdw blurRad="80000" dist="40000" dir="5040000" algn="tl">
                    <a:srgbClr val="000000">
                      <a:alpha val="30000"/>
                    </a:srgbClr>
                  </a:outerShdw>
                </a:effectLst>
              </a:rPr>
              <a:t>ecolare </a:t>
            </a:r>
            <a:r>
              <a:rPr lang="it-IT" sz="3600" b="1" dirty="0" err="1">
                <a:ln w="11430"/>
                <a:solidFill>
                  <a:srgbClr val="FF0000"/>
                </a:solidFill>
                <a:effectLst>
                  <a:outerShdw blurRad="80000" dist="40000" dir="5040000" algn="tl">
                    <a:srgbClr val="000000">
                      <a:alpha val="30000"/>
                    </a:srgbClr>
                  </a:outerShdw>
                </a:effectLst>
              </a:rPr>
              <a:t>O</a:t>
            </a:r>
            <a:r>
              <a:rPr lang="it-IT" sz="3600" b="1" dirty="0" err="1">
                <a:ln w="11430"/>
                <a:solidFill>
                  <a:srgbClr val="6B0F23"/>
                </a:solidFill>
                <a:effectLst>
                  <a:outerShdw blurRad="80000" dist="40000" dir="5040000" algn="tl">
                    <a:srgbClr val="000000">
                      <a:alpha val="30000"/>
                    </a:srgbClr>
                  </a:outerShdw>
                </a:effectLst>
              </a:rPr>
              <a:t>rionino</a:t>
            </a:r>
            <a:endParaRPr lang="it-IT" sz="3600" b="1" cap="none" spc="0" dirty="0">
              <a:ln w="11430"/>
              <a:solidFill>
                <a:srgbClr val="6B0F23"/>
              </a:solidFill>
              <a:effectLst>
                <a:outerShdw blurRad="80000" dist="40000" dir="5040000" algn="tl">
                  <a:srgbClr val="000000">
                    <a:alpha val="30000"/>
                  </a:srgbClr>
                </a:outerShdw>
              </a:effectLst>
            </a:endParaRPr>
          </a:p>
        </p:txBody>
      </p:sp>
      <p:graphicFrame>
        <p:nvGraphicFramePr>
          <p:cNvPr id="6" name="Tabella 5"/>
          <p:cNvGraphicFramePr>
            <a:graphicFrameLocks noGrp="1"/>
          </p:cNvGraphicFramePr>
          <p:nvPr>
            <p:extLst>
              <p:ext uri="{D42A27DB-BD31-4B8C-83A1-F6EECF244321}">
                <p14:modId xmlns:p14="http://schemas.microsoft.com/office/powerpoint/2010/main" val="4047523351"/>
              </p:ext>
            </p:extLst>
          </p:nvPr>
        </p:nvGraphicFramePr>
        <p:xfrm>
          <a:off x="251520" y="2356087"/>
          <a:ext cx="8568953" cy="3942969"/>
        </p:xfrm>
        <a:graphic>
          <a:graphicData uri="http://schemas.openxmlformats.org/drawingml/2006/table">
            <a:tbl>
              <a:tblPr firstRow="1" bandRow="1">
                <a:tableStyleId>{5C22544A-7EE6-4342-B048-85BDC9FD1C3A}</a:tableStyleId>
              </a:tblPr>
              <a:tblGrid>
                <a:gridCol w="1623626">
                  <a:extLst>
                    <a:ext uri="{9D8B030D-6E8A-4147-A177-3AD203B41FA5}">
                      <a16:colId xmlns:a16="http://schemas.microsoft.com/office/drawing/2014/main" val="20000"/>
                    </a:ext>
                  </a:extLst>
                </a:gridCol>
                <a:gridCol w="1887317">
                  <a:extLst>
                    <a:ext uri="{9D8B030D-6E8A-4147-A177-3AD203B41FA5}">
                      <a16:colId xmlns:a16="http://schemas.microsoft.com/office/drawing/2014/main" val="20001"/>
                    </a:ext>
                  </a:extLst>
                </a:gridCol>
                <a:gridCol w="1585347">
                  <a:extLst>
                    <a:ext uri="{9D8B030D-6E8A-4147-A177-3AD203B41FA5}">
                      <a16:colId xmlns:a16="http://schemas.microsoft.com/office/drawing/2014/main" val="20002"/>
                    </a:ext>
                  </a:extLst>
                </a:gridCol>
                <a:gridCol w="1818334">
                  <a:extLst>
                    <a:ext uri="{9D8B030D-6E8A-4147-A177-3AD203B41FA5}">
                      <a16:colId xmlns:a16="http://schemas.microsoft.com/office/drawing/2014/main" val="20003"/>
                    </a:ext>
                  </a:extLst>
                </a:gridCol>
                <a:gridCol w="1654329">
                  <a:extLst>
                    <a:ext uri="{9D8B030D-6E8A-4147-A177-3AD203B41FA5}">
                      <a16:colId xmlns:a16="http://schemas.microsoft.com/office/drawing/2014/main" val="20004"/>
                    </a:ext>
                  </a:extLst>
                </a:gridCol>
              </a:tblGrid>
              <a:tr h="986409">
                <a:tc>
                  <a:txBody>
                    <a:bodyPr/>
                    <a:lstStyle/>
                    <a:p>
                      <a:r>
                        <a:rPr lang="it-IT" sz="1600" dirty="0"/>
                        <a:t>Tempo</a:t>
                      </a:r>
                      <a:r>
                        <a:rPr lang="it-IT" sz="1600" baseline="0" dirty="0"/>
                        <a:t> </a:t>
                      </a:r>
                      <a:r>
                        <a:rPr lang="it-IT" sz="1600" dirty="0"/>
                        <a:t> della </a:t>
                      </a:r>
                      <a:r>
                        <a:rPr lang="it-IT" sz="1400" dirty="0"/>
                        <a:t>CONOSCENZA </a:t>
                      </a:r>
                    </a:p>
                  </a:txBody>
                  <a:tcPr/>
                </a:tc>
                <a:tc>
                  <a:txBody>
                    <a:bodyPr/>
                    <a:lstStyle/>
                    <a:p>
                      <a:r>
                        <a:rPr lang="it-IT" dirty="0"/>
                        <a:t>Tempo </a:t>
                      </a:r>
                      <a:r>
                        <a:rPr lang="it-IT" sz="1400" dirty="0"/>
                        <a:t>dell’ACCOGLIENZA</a:t>
                      </a:r>
                    </a:p>
                  </a:txBody>
                  <a:tcPr/>
                </a:tc>
                <a:tc>
                  <a:txBody>
                    <a:bodyPr/>
                    <a:lstStyle/>
                    <a:p>
                      <a:r>
                        <a:rPr lang="it-IT" dirty="0"/>
                        <a:t>Tempo della</a:t>
                      </a:r>
                    </a:p>
                    <a:p>
                      <a:r>
                        <a:rPr lang="it-IT" dirty="0"/>
                        <a:t> </a:t>
                      </a:r>
                      <a:r>
                        <a:rPr lang="it-IT" sz="1400" dirty="0"/>
                        <a:t>FORMAZIONE</a:t>
                      </a:r>
                    </a:p>
                    <a:p>
                      <a:r>
                        <a:rPr lang="it-IT" sz="1400" dirty="0"/>
                        <a:t>SPECIFICA</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a:t>Tempo della </a:t>
                      </a:r>
                      <a:r>
                        <a:rPr lang="it-IT" sz="1400" dirty="0"/>
                        <a:t>I CONSACRAZIONE</a:t>
                      </a:r>
                    </a:p>
                    <a:p>
                      <a:endParaRPr lang="it-IT" dirty="0"/>
                    </a:p>
                  </a:txBody>
                  <a:tcPr/>
                </a:tc>
                <a:tc>
                  <a:txBody>
                    <a:bodyPr/>
                    <a:lstStyle/>
                    <a:p>
                      <a:r>
                        <a:rPr lang="it-IT" dirty="0"/>
                        <a:t>Tempo della </a:t>
                      </a:r>
                      <a:r>
                        <a:rPr lang="it-IT" sz="1400" dirty="0" err="1"/>
                        <a:t>CONSACRAZIO=NE</a:t>
                      </a:r>
                      <a:r>
                        <a:rPr lang="it-IT" sz="1400" dirty="0"/>
                        <a:t>  PERPETUA</a:t>
                      </a:r>
                    </a:p>
                  </a:txBody>
                  <a:tcPr/>
                </a:tc>
                <a:extLst>
                  <a:ext uri="{0D108BD9-81ED-4DB2-BD59-A6C34878D82A}">
                    <a16:rowId xmlns:a16="http://schemas.microsoft.com/office/drawing/2014/main" val="10000"/>
                  </a:ext>
                </a:extLst>
              </a:tr>
              <a:tr h="370840">
                <a:tc>
                  <a:txBody>
                    <a:bodyPr/>
                    <a:lstStyle/>
                    <a:p>
                      <a:r>
                        <a:rPr lang="it-IT" sz="1400" dirty="0"/>
                        <a:t>DURATA</a:t>
                      </a:r>
                    </a:p>
                    <a:p>
                      <a:r>
                        <a:rPr lang="it-IT" sz="1400" dirty="0"/>
                        <a:t>VARIABILE</a:t>
                      </a:r>
                    </a:p>
                  </a:txBody>
                  <a:tcPr/>
                </a:tc>
                <a:tc>
                  <a:txBody>
                    <a:bodyPr/>
                    <a:lstStyle/>
                    <a:p>
                      <a:r>
                        <a:rPr lang="it-IT" sz="1400" dirty="0"/>
                        <a:t>DUE ANNI</a:t>
                      </a:r>
                    </a:p>
                  </a:txBody>
                  <a:tcPr/>
                </a:tc>
                <a:tc>
                  <a:txBody>
                    <a:bodyPr/>
                    <a:lstStyle/>
                    <a:p>
                      <a:r>
                        <a:rPr lang="it-IT" sz="1400" dirty="0"/>
                        <a:t>DUE ANNI (CON POSSIBILE PROROGA </a:t>
                      </a:r>
                      <a:r>
                        <a:rPr lang="it-IT" sz="1400" dirty="0" err="1"/>
                        <a:t>DI</a:t>
                      </a:r>
                      <a:r>
                        <a:rPr lang="it-IT" sz="1400" dirty="0"/>
                        <a:t> UN ANNO)</a:t>
                      </a:r>
                    </a:p>
                  </a:txBody>
                  <a:tcPr/>
                </a:tc>
                <a:tc>
                  <a:txBody>
                    <a:bodyPr/>
                    <a:lstStyle/>
                    <a:p>
                      <a:r>
                        <a:rPr lang="it-IT" sz="1400" dirty="0"/>
                        <a:t>RINNOVATA</a:t>
                      </a:r>
                      <a:r>
                        <a:rPr lang="it-IT" sz="1400" baseline="0" dirty="0"/>
                        <a:t> OGNI ANNO (PER 5 ANNI)</a:t>
                      </a:r>
                      <a:endParaRPr lang="it-IT" sz="1400" dirty="0"/>
                    </a:p>
                  </a:txBody>
                  <a:tcPr/>
                </a:tc>
                <a:tc>
                  <a:txBody>
                    <a:bodyPr/>
                    <a:lstStyle/>
                    <a:p>
                      <a:r>
                        <a:rPr lang="it-IT" sz="1400" dirty="0" err="1"/>
                        <a:t>INCORPORA=</a:t>
                      </a:r>
                      <a:r>
                        <a:rPr lang="it-IT" sz="1400" dirty="0"/>
                        <a:t> ZIONE DEFINITIVA</a:t>
                      </a:r>
                    </a:p>
                  </a:txBody>
                  <a:tcPr/>
                </a:tc>
                <a:extLst>
                  <a:ext uri="{0D108BD9-81ED-4DB2-BD59-A6C34878D82A}">
                    <a16:rowId xmlns:a16="http://schemas.microsoft.com/office/drawing/2014/main" val="10001"/>
                  </a:ext>
                </a:extLst>
              </a:tr>
              <a:tr h="300959">
                <a:tc>
                  <a:txBody>
                    <a:bodyPr/>
                    <a:lstStyle/>
                    <a:p>
                      <a:pPr algn="ctr"/>
                      <a:r>
                        <a:rPr lang="it-IT" dirty="0"/>
                        <a:t>Si prepara il </a:t>
                      </a:r>
                      <a:r>
                        <a:rPr lang="it-IT" dirty="0" err="1"/>
                        <a:t>terreno…</a:t>
                      </a:r>
                      <a:endParaRPr lang="it-IT" dirty="0"/>
                    </a:p>
                  </a:txBody>
                  <a:tcPr/>
                </a:tc>
                <a:tc>
                  <a:txBody>
                    <a:bodyPr/>
                    <a:lstStyle/>
                    <a:p>
                      <a:pPr algn="ctr"/>
                      <a:r>
                        <a:rPr lang="it-IT" dirty="0"/>
                        <a:t>Si</a:t>
                      </a:r>
                      <a:r>
                        <a:rPr lang="it-IT" baseline="0" dirty="0"/>
                        <a:t> cresce nella coscienza che la vocazione è un regalo esigente.</a:t>
                      </a:r>
                      <a:endParaRPr lang="it-IT" dirty="0"/>
                    </a:p>
                  </a:txBody>
                  <a:tcPr/>
                </a:tc>
                <a:tc>
                  <a:txBody>
                    <a:bodyPr/>
                    <a:lstStyle/>
                    <a:p>
                      <a:pPr algn="ctr"/>
                      <a:r>
                        <a:rPr lang="it-IT" dirty="0"/>
                        <a:t>Si costruisce l’identità di consacrata secolare… chiamata a vivere  “DENTRO”…</a:t>
                      </a:r>
                    </a:p>
                  </a:txBody>
                  <a:tcPr/>
                </a:tc>
                <a:tc>
                  <a:txBody>
                    <a:bodyPr/>
                    <a:lstStyle/>
                    <a:p>
                      <a:pPr algn="ctr"/>
                      <a:r>
                        <a:rPr lang="it-IT" dirty="0"/>
                        <a:t>Ci</a:t>
                      </a:r>
                      <a:r>
                        <a:rPr lang="it-IT" baseline="0" dirty="0"/>
                        <a:t> si impegna a vivere da contemplativi nel mondo, a stare “dentro”, a stare “accanto”.</a:t>
                      </a:r>
                      <a:endParaRPr lang="it-IT" dirty="0"/>
                    </a:p>
                  </a:txBody>
                  <a:tcPr/>
                </a:tc>
                <a:tc>
                  <a:txBody>
                    <a:bodyPr/>
                    <a:lstStyle/>
                    <a:p>
                      <a:pPr algn="ctr"/>
                      <a:r>
                        <a:rPr lang="it-IT" dirty="0"/>
                        <a:t>E’ l’avvio di uno stato di donazione permanente:</a:t>
                      </a:r>
                    </a:p>
                    <a:p>
                      <a:pPr algn="ctr"/>
                      <a:r>
                        <a:rPr lang="it-IT" dirty="0"/>
                        <a:t>un ‘fiat’ da rinnovare ogni giorno.</a:t>
                      </a:r>
                    </a:p>
                  </a:txBody>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3D926417-1840-46AC-BF4B-35461A4FC1FB}"/>
              </a:ext>
            </a:extLst>
          </p:cNvPr>
          <p:cNvSpPr/>
          <p:nvPr/>
        </p:nvSpPr>
        <p:spPr>
          <a:xfrm>
            <a:off x="251520" y="260648"/>
            <a:ext cx="8712968" cy="769441"/>
          </a:xfrm>
          <a:prstGeom prst="rect">
            <a:avLst/>
          </a:prstGeom>
          <a:noFill/>
        </p:spPr>
        <p:txBody>
          <a:bodyPr wrap="square" lIns="91440" tIns="45720" rIns="91440" bIns="45720">
            <a:spAutoFit/>
          </a:bodyPr>
          <a:lstStyle/>
          <a:p>
            <a:pPr algn="ctr"/>
            <a:r>
              <a:rPr lang="it-IT" sz="4400" b="0" cap="none" spc="0" dirty="0">
                <a:ln w="0"/>
                <a:solidFill>
                  <a:schemeClr val="accent1"/>
                </a:solidFill>
                <a:effectLst>
                  <a:outerShdw blurRad="38100" dist="25400" dir="5400000" algn="ctr" rotWithShape="0">
                    <a:srgbClr val="6E747A">
                      <a:alpha val="43000"/>
                    </a:srgbClr>
                  </a:outerShdw>
                </a:effectLst>
              </a:rPr>
              <a:t>TEMPO DELLA CONOSCENZA</a:t>
            </a:r>
          </a:p>
        </p:txBody>
      </p:sp>
      <p:sp>
        <p:nvSpPr>
          <p:cNvPr id="3" name="CasellaDiTesto 2">
            <a:extLst>
              <a:ext uri="{FF2B5EF4-FFF2-40B4-BE49-F238E27FC236}">
                <a16:creationId xmlns:a16="http://schemas.microsoft.com/office/drawing/2014/main" id="{3022FD01-17DF-4654-85ED-8AC45C992866}"/>
              </a:ext>
            </a:extLst>
          </p:cNvPr>
          <p:cNvSpPr txBox="1"/>
          <p:nvPr/>
        </p:nvSpPr>
        <p:spPr>
          <a:xfrm>
            <a:off x="683568" y="981455"/>
            <a:ext cx="7776864" cy="4401205"/>
          </a:xfrm>
          <a:prstGeom prst="rect">
            <a:avLst/>
          </a:prstGeom>
          <a:noFill/>
        </p:spPr>
        <p:txBody>
          <a:bodyPr wrap="square" rtlCol="0">
            <a:spAutoFit/>
          </a:bodyPr>
          <a:lstStyle/>
          <a:p>
            <a:r>
              <a:rPr lang="it-IT" sz="2800" dirty="0"/>
              <a:t>E’ il tempo in cui </a:t>
            </a:r>
            <a:r>
              <a:rPr lang="it-IT" sz="2800" dirty="0">
                <a:solidFill>
                  <a:srgbClr val="FF0000"/>
                </a:solidFill>
              </a:rPr>
              <a:t>si prepara  “</a:t>
            </a:r>
            <a:r>
              <a:rPr lang="it-IT" sz="2800" i="1" dirty="0">
                <a:solidFill>
                  <a:srgbClr val="FF0000"/>
                </a:solidFill>
              </a:rPr>
              <a:t>insensibilmente il terreno</a:t>
            </a:r>
            <a:r>
              <a:rPr lang="it-IT" sz="2800" dirty="0">
                <a:solidFill>
                  <a:srgbClr val="FF0000"/>
                </a:solidFill>
              </a:rPr>
              <a:t>”</a:t>
            </a:r>
            <a:r>
              <a:rPr lang="it-IT" sz="2800" dirty="0"/>
              <a:t>, si aiutano e si dispongono le anime ad accogliere la chiamata di Dio, si seminano fede e pietà, si studia l’indole della persona, il suo carattere, le tendenze, le doti  </a:t>
            </a:r>
            <a:r>
              <a:rPr lang="it-IT" sz="2800" u="sng" dirty="0"/>
              <a:t>con lo stesso amore proprio di una madre</a:t>
            </a:r>
            <a:r>
              <a:rPr lang="it-IT" sz="2800" dirty="0"/>
              <a:t>; li si prepara con qualche parola, con qualche incarico di fiducia, in modo da poter poi rivolgere la fatidica domanda:  - Non ti piacerebbe consacrarti al Signore per salvare anime?</a:t>
            </a:r>
          </a:p>
        </p:txBody>
      </p:sp>
      <p:pic>
        <p:nvPicPr>
          <p:cNvPr id="4098" name="Picture 2" descr="Risultati immagini per seminare il terreno">
            <a:extLst>
              <a:ext uri="{FF2B5EF4-FFF2-40B4-BE49-F238E27FC236}">
                <a16:creationId xmlns:a16="http://schemas.microsoft.com/office/drawing/2014/main" id="{0FAED258-257F-4924-A855-F60F385785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7460" y="5072873"/>
            <a:ext cx="2466975" cy="1524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Risultati immagini per semi">
            <a:extLst>
              <a:ext uri="{FF2B5EF4-FFF2-40B4-BE49-F238E27FC236}">
                <a16:creationId xmlns:a16="http://schemas.microsoft.com/office/drawing/2014/main" id="{E396828C-4C80-4AF6-97A8-484CB12E79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6865" y="4891898"/>
            <a:ext cx="2419350" cy="1885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560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4098"/>
                                        </p:tgtEl>
                                        <p:attrNameLst>
                                          <p:attrName>style.visibility</p:attrName>
                                        </p:attrNameLst>
                                      </p:cBhvr>
                                      <p:to>
                                        <p:strVal val="visible"/>
                                      </p:to>
                                    </p:set>
                                    <p:anim calcmode="lin" valueType="num">
                                      <p:cBhvr>
                                        <p:cTn id="11" dur="500" fill="hold"/>
                                        <p:tgtEl>
                                          <p:spTgt spid="4098"/>
                                        </p:tgtEl>
                                        <p:attrNameLst>
                                          <p:attrName>ppt_w</p:attrName>
                                        </p:attrNameLst>
                                      </p:cBhvr>
                                      <p:tavLst>
                                        <p:tav tm="0">
                                          <p:val>
                                            <p:fltVal val="0"/>
                                          </p:val>
                                        </p:tav>
                                        <p:tav tm="100000">
                                          <p:val>
                                            <p:strVal val="#ppt_w"/>
                                          </p:val>
                                        </p:tav>
                                      </p:tavLst>
                                    </p:anim>
                                    <p:anim calcmode="lin" valueType="num">
                                      <p:cBhvr>
                                        <p:cTn id="12" dur="500" fill="hold"/>
                                        <p:tgtEl>
                                          <p:spTgt spid="4098"/>
                                        </p:tgtEl>
                                        <p:attrNameLst>
                                          <p:attrName>ppt_h</p:attrName>
                                        </p:attrNameLst>
                                      </p:cBhvr>
                                      <p:tavLst>
                                        <p:tav tm="0">
                                          <p:val>
                                            <p:fltVal val="0"/>
                                          </p:val>
                                        </p:tav>
                                        <p:tav tm="100000">
                                          <p:val>
                                            <p:strVal val="#ppt_h"/>
                                          </p:val>
                                        </p:tav>
                                      </p:tavLst>
                                    </p:anim>
                                    <p:animEffect transition="in" filter="fade">
                                      <p:cBhvr>
                                        <p:cTn id="13" dur="500"/>
                                        <p:tgtEl>
                                          <p:spTgt spid="409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100"/>
                                        </p:tgtEl>
                                        <p:attrNameLst>
                                          <p:attrName>style.visibility</p:attrName>
                                        </p:attrNameLst>
                                      </p:cBhvr>
                                      <p:to>
                                        <p:strVal val="visible"/>
                                      </p:to>
                                    </p:set>
                                    <p:anim calcmode="lin" valueType="num">
                                      <p:cBhvr>
                                        <p:cTn id="17" dur="500" fill="hold"/>
                                        <p:tgtEl>
                                          <p:spTgt spid="4100"/>
                                        </p:tgtEl>
                                        <p:attrNameLst>
                                          <p:attrName>ppt_w</p:attrName>
                                        </p:attrNameLst>
                                      </p:cBhvr>
                                      <p:tavLst>
                                        <p:tav tm="0">
                                          <p:val>
                                            <p:fltVal val="0"/>
                                          </p:val>
                                        </p:tav>
                                        <p:tav tm="100000">
                                          <p:val>
                                            <p:strVal val="#ppt_w"/>
                                          </p:val>
                                        </p:tav>
                                      </p:tavLst>
                                    </p:anim>
                                    <p:anim calcmode="lin" valueType="num">
                                      <p:cBhvr>
                                        <p:cTn id="18" dur="500" fill="hold"/>
                                        <p:tgtEl>
                                          <p:spTgt spid="4100"/>
                                        </p:tgtEl>
                                        <p:attrNameLst>
                                          <p:attrName>ppt_h</p:attrName>
                                        </p:attrNameLst>
                                      </p:cBhvr>
                                      <p:tavLst>
                                        <p:tav tm="0">
                                          <p:val>
                                            <p:fltVal val="0"/>
                                          </p:val>
                                        </p:tav>
                                        <p:tav tm="100000">
                                          <p:val>
                                            <p:strVal val="#ppt_h"/>
                                          </p:val>
                                        </p:tav>
                                      </p:tavLst>
                                    </p:anim>
                                    <p:animEffect transition="in" filter="fade">
                                      <p:cBhvr>
                                        <p:cTn id="19" dur="500"/>
                                        <p:tgtEl>
                                          <p:spTgt spid="4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1DB7F99-6CDA-46A2-9ED9-288BE08CC1A0}"/>
              </a:ext>
            </a:extLst>
          </p:cNvPr>
          <p:cNvSpPr txBox="1"/>
          <p:nvPr/>
        </p:nvSpPr>
        <p:spPr>
          <a:xfrm>
            <a:off x="438462" y="2924944"/>
            <a:ext cx="8267075" cy="3785652"/>
          </a:xfrm>
          <a:prstGeom prst="rect">
            <a:avLst/>
          </a:prstGeom>
          <a:noFill/>
          <a:ln>
            <a:solidFill>
              <a:srgbClr val="FF0066"/>
            </a:solidFill>
          </a:ln>
        </p:spPr>
        <p:txBody>
          <a:bodyPr wrap="square" rtlCol="0">
            <a:spAutoFit/>
          </a:bodyPr>
          <a:lstStyle/>
          <a:p>
            <a:r>
              <a:rPr lang="it-IT" sz="2400" dirty="0"/>
              <a:t>E’ il tempo in cui si acquisisce la consapevolezza che </a:t>
            </a:r>
            <a:r>
              <a:rPr lang="it-IT" sz="2400" dirty="0">
                <a:solidFill>
                  <a:srgbClr val="FF0000"/>
                </a:solidFill>
              </a:rPr>
              <a:t>la consacrazione secolare “non è una via di mezzo tra la consacrazione religiosa e la consacrazione battesimale</a:t>
            </a:r>
            <a:r>
              <a:rPr lang="it-IT" sz="2400" dirty="0"/>
              <a:t>”, che l’incorporazione all’Istituto Secolare  “non è una consacrazione individuale ma </a:t>
            </a:r>
            <a:r>
              <a:rPr lang="it-IT" sz="2400" dirty="0">
                <a:solidFill>
                  <a:srgbClr val="FF0000"/>
                </a:solidFill>
              </a:rPr>
              <a:t>una vocazione a condividere e incarnare un carisma riconosciuto come bene ecclesiale</a:t>
            </a:r>
            <a:r>
              <a:rPr lang="it-IT" sz="2400" dirty="0"/>
              <a:t>” e che si deve instaurare una “relazione fondante” con l’Istituto poiché esso è fraternità che aiuta e sostiene la vocazione dei membri, luogo di formazione e di comunione, aiuto concreto per perseverare nella vocazione</a:t>
            </a:r>
          </a:p>
        </p:txBody>
      </p:sp>
      <p:pic>
        <p:nvPicPr>
          <p:cNvPr id="7170" name="Picture 2" descr="Risultati immagini per regalo">
            <a:extLst>
              <a:ext uri="{FF2B5EF4-FFF2-40B4-BE49-F238E27FC236}">
                <a16:creationId xmlns:a16="http://schemas.microsoft.com/office/drawing/2014/main" id="{FD821FC7-2FDB-4D2F-BA42-07D321525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1017" y="797423"/>
            <a:ext cx="3613718" cy="2032717"/>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D406EECF-98D8-49B1-8AB0-CC8DEAEF6DDA}"/>
              </a:ext>
            </a:extLst>
          </p:cNvPr>
          <p:cNvSpPr txBox="1"/>
          <p:nvPr/>
        </p:nvSpPr>
        <p:spPr>
          <a:xfrm>
            <a:off x="179512" y="1255779"/>
            <a:ext cx="5111143" cy="1200329"/>
          </a:xfrm>
          <a:prstGeom prst="rect">
            <a:avLst/>
          </a:prstGeom>
          <a:noFill/>
          <a:ln>
            <a:solidFill>
              <a:srgbClr val="FFC000"/>
            </a:solidFill>
          </a:ln>
        </p:spPr>
        <p:txBody>
          <a:bodyPr wrap="square" rtlCol="0">
            <a:spAutoFit/>
          </a:bodyPr>
          <a:lstStyle/>
          <a:p>
            <a:r>
              <a:rPr lang="it-IT" sz="2400" u="sng" dirty="0"/>
              <a:t>E’ questo il tempo in cui occorre prendere coscienza che il regalo della vocazione è un regalo esigente</a:t>
            </a:r>
            <a:endParaRPr lang="it-IT" sz="2400" dirty="0"/>
          </a:p>
        </p:txBody>
      </p:sp>
      <p:sp>
        <p:nvSpPr>
          <p:cNvPr id="7" name="Rettangolo 6">
            <a:extLst>
              <a:ext uri="{FF2B5EF4-FFF2-40B4-BE49-F238E27FC236}">
                <a16:creationId xmlns:a16="http://schemas.microsoft.com/office/drawing/2014/main" id="{35930476-8CEB-41B3-9591-81BC6CFC3524}"/>
              </a:ext>
            </a:extLst>
          </p:cNvPr>
          <p:cNvSpPr/>
          <p:nvPr/>
        </p:nvSpPr>
        <p:spPr>
          <a:xfrm>
            <a:off x="827584" y="209062"/>
            <a:ext cx="6868450" cy="707886"/>
          </a:xfrm>
          <a:prstGeom prst="rect">
            <a:avLst/>
          </a:prstGeom>
          <a:noFill/>
        </p:spPr>
        <p:txBody>
          <a:bodyPr wrap="square" lIns="91440" tIns="45720" rIns="91440" bIns="45720">
            <a:spAutoFit/>
          </a:bodyPr>
          <a:lstStyle/>
          <a:p>
            <a:pPr algn="ctr"/>
            <a:r>
              <a:rPr lang="it-IT" sz="4000" b="0" cap="none" spc="0" dirty="0">
                <a:ln w="0"/>
                <a:solidFill>
                  <a:schemeClr val="accent1"/>
                </a:solidFill>
                <a:effectLst>
                  <a:outerShdw blurRad="38100" dist="25400" dir="5400000" algn="ctr" rotWithShape="0">
                    <a:srgbClr val="6E747A">
                      <a:alpha val="43000"/>
                    </a:srgbClr>
                  </a:outerShdw>
                </a:effectLst>
              </a:rPr>
              <a:t>TEMPO DELL’ACCOGLIENZA</a:t>
            </a:r>
          </a:p>
        </p:txBody>
      </p:sp>
    </p:spTree>
    <p:extLst>
      <p:ext uri="{BB962C8B-B14F-4D97-AF65-F5344CB8AC3E}">
        <p14:creationId xmlns:p14="http://schemas.microsoft.com/office/powerpoint/2010/main" val="96570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50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2B9AB53-DC6E-42AB-B3D4-6536B6B25373}"/>
              </a:ext>
            </a:extLst>
          </p:cNvPr>
          <p:cNvSpPr/>
          <p:nvPr/>
        </p:nvSpPr>
        <p:spPr>
          <a:xfrm>
            <a:off x="179512" y="28669"/>
            <a:ext cx="8766974" cy="646331"/>
          </a:xfrm>
          <a:prstGeom prst="rect">
            <a:avLst/>
          </a:prstGeom>
          <a:noFill/>
        </p:spPr>
        <p:txBody>
          <a:bodyPr wrap="square" lIns="91440" tIns="45720" rIns="91440" bIns="45720">
            <a:spAutoFit/>
          </a:bodyPr>
          <a:lstStyle/>
          <a:p>
            <a:pPr algn="ctr"/>
            <a:r>
              <a:rPr lang="it-IT" sz="3600" b="0" cap="none" spc="0" dirty="0">
                <a:ln w="0"/>
                <a:solidFill>
                  <a:schemeClr val="accent1"/>
                </a:solidFill>
                <a:effectLst>
                  <a:outerShdw blurRad="38100" dist="25400" dir="5400000" algn="ctr" rotWithShape="0">
                    <a:srgbClr val="6E747A">
                      <a:alpha val="43000"/>
                    </a:srgbClr>
                  </a:outerShdw>
                </a:effectLst>
              </a:rPr>
              <a:t>TEMPO DELLA FORMAZIONE SPECIFICA</a:t>
            </a:r>
          </a:p>
        </p:txBody>
      </p:sp>
      <p:sp>
        <p:nvSpPr>
          <p:cNvPr id="3" name="CasellaDiTesto 2">
            <a:extLst>
              <a:ext uri="{FF2B5EF4-FFF2-40B4-BE49-F238E27FC236}">
                <a16:creationId xmlns:a16="http://schemas.microsoft.com/office/drawing/2014/main" id="{4897FA32-CDB2-4E9E-9B20-71CD7CABE182}"/>
              </a:ext>
            </a:extLst>
          </p:cNvPr>
          <p:cNvSpPr txBox="1"/>
          <p:nvPr/>
        </p:nvSpPr>
        <p:spPr>
          <a:xfrm>
            <a:off x="179512" y="714613"/>
            <a:ext cx="5526614" cy="4524315"/>
          </a:xfrm>
          <a:prstGeom prst="rect">
            <a:avLst/>
          </a:prstGeom>
          <a:noFill/>
        </p:spPr>
        <p:txBody>
          <a:bodyPr wrap="square" rtlCol="0">
            <a:spAutoFit/>
          </a:bodyPr>
          <a:lstStyle/>
          <a:p>
            <a:r>
              <a:rPr lang="it-IT" sz="2400" dirty="0"/>
              <a:t> E’ il tempo in cui l’aspirante costruisce la sua identità come </a:t>
            </a:r>
            <a:r>
              <a:rPr lang="it-IT" sz="2400" dirty="0" err="1"/>
              <a:t>orionina</a:t>
            </a:r>
            <a:r>
              <a:rPr lang="it-IT" sz="2400" dirty="0"/>
              <a:t>, approfondendo la conoscenza della storia e della spiritualità di san Luigi Orione, anche attraverso contatti personali con Religiosi, Suore ed istituzioni della Piccola Opera della Divina Provvidenza. </a:t>
            </a:r>
          </a:p>
          <a:p>
            <a:r>
              <a:rPr lang="it-IT" sz="2400" dirty="0"/>
              <a:t>Come direbbe Papa Francesco, </a:t>
            </a:r>
            <a:r>
              <a:rPr lang="it-IT" sz="2400" dirty="0">
                <a:solidFill>
                  <a:srgbClr val="FF0000"/>
                </a:solidFill>
              </a:rPr>
              <a:t>è il tempo in cui la giovane “mette in contatto il suo desiderio di infinito con l’amicizia incondizionata che Gesù offre</a:t>
            </a:r>
          </a:p>
        </p:txBody>
      </p:sp>
      <p:sp>
        <p:nvSpPr>
          <p:cNvPr id="4" name="CasellaDiTesto 3">
            <a:extLst>
              <a:ext uri="{FF2B5EF4-FFF2-40B4-BE49-F238E27FC236}">
                <a16:creationId xmlns:a16="http://schemas.microsoft.com/office/drawing/2014/main" id="{CBD14B64-5C93-4D75-810B-B6098B5ADC71}"/>
              </a:ext>
            </a:extLst>
          </p:cNvPr>
          <p:cNvSpPr txBox="1"/>
          <p:nvPr/>
        </p:nvSpPr>
        <p:spPr>
          <a:xfrm>
            <a:off x="341529" y="5755774"/>
            <a:ext cx="8727433" cy="830997"/>
          </a:xfrm>
          <a:prstGeom prst="rect">
            <a:avLst/>
          </a:prstGeom>
          <a:solidFill>
            <a:srgbClr val="FFFF00"/>
          </a:solidFill>
        </p:spPr>
        <p:txBody>
          <a:bodyPr wrap="square" rtlCol="0">
            <a:spAutoFit/>
          </a:bodyPr>
          <a:lstStyle/>
          <a:p>
            <a:r>
              <a:rPr lang="it-IT" sz="2400" b="1" dirty="0">
                <a:solidFill>
                  <a:schemeClr val="accent3">
                    <a:lumMod val="50000"/>
                  </a:schemeClr>
                </a:solidFill>
              </a:rPr>
              <a:t>L’aspirante sviluppa la sua capacità di vivere la sua specificità dentro le situazioni della vita ordinaria</a:t>
            </a:r>
            <a:r>
              <a:rPr lang="it-IT" sz="2400" dirty="0">
                <a:solidFill>
                  <a:schemeClr val="accent3">
                    <a:lumMod val="50000"/>
                  </a:schemeClr>
                </a:solidFill>
              </a:rPr>
              <a:t>. </a:t>
            </a:r>
          </a:p>
        </p:txBody>
      </p:sp>
      <p:pic>
        <p:nvPicPr>
          <p:cNvPr id="5122" name="Picture 2" descr="Risultati immagini per GesÃ¹ amico">
            <a:extLst>
              <a:ext uri="{FF2B5EF4-FFF2-40B4-BE49-F238E27FC236}">
                <a16:creationId xmlns:a16="http://schemas.microsoft.com/office/drawing/2014/main" id="{EFA68EA4-87C7-4265-AFDB-80912A1C27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2554" y="833425"/>
            <a:ext cx="3536095" cy="26402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Risultati immagini per desiderio">
            <a:extLst>
              <a:ext uri="{FF2B5EF4-FFF2-40B4-BE49-F238E27FC236}">
                <a16:creationId xmlns:a16="http://schemas.microsoft.com/office/drawing/2014/main" id="{7F9C9283-3729-4F8B-83AF-DF280EB1DB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9993" y="3690656"/>
            <a:ext cx="3065905" cy="18066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138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DFF9E92B-4C7C-4764-9CB1-C393D74E8E5A}"/>
              </a:ext>
            </a:extLst>
          </p:cNvPr>
          <p:cNvSpPr/>
          <p:nvPr/>
        </p:nvSpPr>
        <p:spPr>
          <a:xfrm>
            <a:off x="432048" y="188640"/>
            <a:ext cx="8424428" cy="584775"/>
          </a:xfrm>
          <a:prstGeom prst="rect">
            <a:avLst/>
          </a:prstGeom>
          <a:noFill/>
        </p:spPr>
        <p:txBody>
          <a:bodyPr wrap="square" lIns="91440" tIns="45720" rIns="91440" bIns="45720">
            <a:spAutoFit/>
          </a:bodyPr>
          <a:lstStyle/>
          <a:p>
            <a:pPr algn="ctr"/>
            <a:r>
              <a:rPr lang="it-IT" sz="3200" b="0" cap="none" spc="0" dirty="0">
                <a:ln w="0"/>
                <a:solidFill>
                  <a:schemeClr val="accent1"/>
                </a:solidFill>
                <a:effectLst>
                  <a:outerShdw blurRad="38100" dist="25400" dir="5400000" algn="ctr" rotWithShape="0">
                    <a:srgbClr val="6E747A">
                      <a:alpha val="43000"/>
                    </a:srgbClr>
                  </a:outerShdw>
                </a:effectLst>
              </a:rPr>
              <a:t>TEMPO DELLA PRIMA CONSACRAZIONE</a:t>
            </a:r>
          </a:p>
        </p:txBody>
      </p:sp>
      <p:pic>
        <p:nvPicPr>
          <p:cNvPr id="6146" name="Picture 2" descr="Risultati immagini per mondo">
            <a:extLst>
              <a:ext uri="{FF2B5EF4-FFF2-40B4-BE49-F238E27FC236}">
                <a16:creationId xmlns:a16="http://schemas.microsoft.com/office/drawing/2014/main" id="{141D4538-9F97-49E0-B0D8-67C70A7CAA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042" y="4043850"/>
            <a:ext cx="2352675" cy="194310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isultati immagini per mondo">
            <a:extLst>
              <a:ext uri="{FF2B5EF4-FFF2-40B4-BE49-F238E27FC236}">
                <a16:creationId xmlns:a16="http://schemas.microsoft.com/office/drawing/2014/main" id="{07184FC8-02B3-4AAB-A6FA-28660E6B5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056" y="1590898"/>
            <a:ext cx="1705668" cy="1705668"/>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Risultati immagini per mondo">
            <a:extLst>
              <a:ext uri="{FF2B5EF4-FFF2-40B4-BE49-F238E27FC236}">
                <a16:creationId xmlns:a16="http://schemas.microsoft.com/office/drawing/2014/main" id="{F2E006F0-2B4F-47F1-8A68-62900D65D1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7904" y="4656702"/>
            <a:ext cx="3455708" cy="2103662"/>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209A66CB-29D5-4FD2-858F-4ED2752392BA}"/>
              </a:ext>
            </a:extLst>
          </p:cNvPr>
          <p:cNvSpPr txBox="1"/>
          <p:nvPr/>
        </p:nvSpPr>
        <p:spPr>
          <a:xfrm>
            <a:off x="2385505" y="871050"/>
            <a:ext cx="6444970" cy="3785652"/>
          </a:xfrm>
          <a:prstGeom prst="rect">
            <a:avLst/>
          </a:prstGeom>
          <a:noFill/>
        </p:spPr>
        <p:txBody>
          <a:bodyPr wrap="square" rtlCol="0">
            <a:spAutoFit/>
          </a:bodyPr>
          <a:lstStyle/>
          <a:p>
            <a:r>
              <a:rPr lang="it-IT" sz="2000" dirty="0"/>
              <a:t>E’ il momento in cui ci si impegna a «</a:t>
            </a:r>
            <a:r>
              <a:rPr lang="it-IT" sz="2000" dirty="0">
                <a:solidFill>
                  <a:srgbClr val="FF0000"/>
                </a:solidFill>
              </a:rPr>
              <a:t>vivere da contemplativi nel mondo</a:t>
            </a:r>
            <a:r>
              <a:rPr lang="it-IT" sz="2000" dirty="0"/>
              <a:t>», </a:t>
            </a:r>
            <a:r>
              <a:rPr lang="it-IT" sz="2000" dirty="0">
                <a:solidFill>
                  <a:srgbClr val="FF0000"/>
                </a:solidFill>
              </a:rPr>
              <a:t>accanto ad ogni uomo, con simpatia e dentro ogni avvenimento, con la fiducia e la speranza che derivano da una relazione fondante con il Dio della storia</a:t>
            </a:r>
            <a:r>
              <a:rPr lang="it-IT" sz="2000" dirty="0"/>
              <a:t>. Per questo </a:t>
            </a:r>
            <a:r>
              <a:rPr lang="it-IT" sz="2000" b="1" u="sng" dirty="0">
                <a:effectLst>
                  <a:outerShdw blurRad="38100" dist="38100" dir="2700000" algn="tl">
                    <a:srgbClr val="000000">
                      <a:alpha val="43137"/>
                    </a:srgbClr>
                  </a:outerShdw>
                </a:effectLst>
              </a:rPr>
              <a:t>il rimanere nel mondo è frutto di una scelta</a:t>
            </a:r>
            <a:r>
              <a:rPr lang="it-IT" sz="2000" dirty="0"/>
              <a:t>, </a:t>
            </a:r>
            <a:r>
              <a:rPr lang="it-IT" sz="2000" b="1" u="sng" dirty="0">
                <a:effectLst>
                  <a:outerShdw blurRad="38100" dist="38100" dir="2700000" algn="tl">
                    <a:srgbClr val="000000">
                      <a:alpha val="43137"/>
                    </a:srgbClr>
                  </a:outerShdw>
                </a:effectLst>
              </a:rPr>
              <a:t>una risposta a una specifica chiamata</a:t>
            </a:r>
            <a:r>
              <a:rPr lang="it-IT" sz="2000" dirty="0"/>
              <a:t>: è assumere questa dimensione dello stare dentro, dello stare accanto, del guardare il mondo come realtà teologica, nella quale si intrecciano dimensione storica e dimensione escatologica. Ciò richiede un notevole sviluppo di quella qualità umana, tanto proclamata oggi, che è la capacità di </a:t>
            </a:r>
            <a:r>
              <a:rPr lang="it-IT" sz="2000" dirty="0" err="1"/>
              <a:t>com</a:t>
            </a:r>
            <a:r>
              <a:rPr lang="it-IT" sz="2000" dirty="0"/>
              <a:t>-partecipazione.</a:t>
            </a:r>
          </a:p>
        </p:txBody>
      </p:sp>
    </p:spTree>
    <p:extLst>
      <p:ext uri="{BB962C8B-B14F-4D97-AF65-F5344CB8AC3E}">
        <p14:creationId xmlns:p14="http://schemas.microsoft.com/office/powerpoint/2010/main" val="258223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EFC468E7-42BF-4C53-9D6A-536B377D0117}"/>
              </a:ext>
            </a:extLst>
          </p:cNvPr>
          <p:cNvSpPr/>
          <p:nvPr/>
        </p:nvSpPr>
        <p:spPr>
          <a:xfrm>
            <a:off x="323528" y="252944"/>
            <a:ext cx="8656637" cy="584775"/>
          </a:xfrm>
          <a:prstGeom prst="rect">
            <a:avLst/>
          </a:prstGeom>
          <a:noFill/>
        </p:spPr>
        <p:txBody>
          <a:bodyPr wrap="square" lIns="91440" tIns="45720" rIns="91440" bIns="45720">
            <a:spAutoFit/>
          </a:bodyPr>
          <a:lstStyle/>
          <a:p>
            <a:pPr algn="ctr"/>
            <a:r>
              <a:rPr lang="it-IT" sz="3200" b="0" cap="none" spc="0" dirty="0">
                <a:ln w="0"/>
                <a:solidFill>
                  <a:schemeClr val="accent1"/>
                </a:solidFill>
                <a:effectLst>
                  <a:outerShdw blurRad="38100" dist="25400" dir="5400000" algn="ctr" rotWithShape="0">
                    <a:srgbClr val="6E747A">
                      <a:alpha val="43000"/>
                    </a:srgbClr>
                  </a:outerShdw>
                </a:effectLst>
              </a:rPr>
              <a:t>TEMPO DELLA CONSACRAZIONE PERPETUA</a:t>
            </a:r>
          </a:p>
        </p:txBody>
      </p:sp>
      <p:sp>
        <p:nvSpPr>
          <p:cNvPr id="3" name="CasellaDiTesto 2">
            <a:extLst>
              <a:ext uri="{FF2B5EF4-FFF2-40B4-BE49-F238E27FC236}">
                <a16:creationId xmlns:a16="http://schemas.microsoft.com/office/drawing/2014/main" id="{55806990-B4C1-40EA-A841-74B36F2CA041}"/>
              </a:ext>
            </a:extLst>
          </p:cNvPr>
          <p:cNvSpPr txBox="1"/>
          <p:nvPr/>
        </p:nvSpPr>
        <p:spPr>
          <a:xfrm>
            <a:off x="323528" y="1007664"/>
            <a:ext cx="8352928" cy="3046988"/>
          </a:xfrm>
          <a:prstGeom prst="rect">
            <a:avLst/>
          </a:prstGeom>
          <a:noFill/>
        </p:spPr>
        <p:txBody>
          <a:bodyPr wrap="square" rtlCol="0">
            <a:spAutoFit/>
          </a:bodyPr>
          <a:lstStyle/>
          <a:p>
            <a:r>
              <a:rPr lang="it-IT" sz="3200" dirty="0"/>
              <a:t>E’ l’avvio di uno </a:t>
            </a:r>
            <a:r>
              <a:rPr lang="it-IT" sz="3200" dirty="0">
                <a:solidFill>
                  <a:srgbClr val="FF0000"/>
                </a:solidFill>
              </a:rPr>
              <a:t>stato di conversione permanente</a:t>
            </a:r>
            <a:r>
              <a:rPr lang="it-IT" sz="3200" dirty="0"/>
              <a:t>, che dura tutta la vita e che per la perseveranza nella fedeltà alla scelta fatta </a:t>
            </a:r>
            <a:r>
              <a:rPr lang="it-IT" sz="3200" dirty="0">
                <a:solidFill>
                  <a:srgbClr val="FF0000"/>
                </a:solidFill>
              </a:rPr>
              <a:t>è una grazia preziosissima che deve essere implorata, meritata e custodita continuamente nella preghiera</a:t>
            </a:r>
          </a:p>
        </p:txBody>
      </p:sp>
      <p:pic>
        <p:nvPicPr>
          <p:cNvPr id="8194" name="Picture 2" descr="Risultati immagini per conversione">
            <a:extLst>
              <a:ext uri="{FF2B5EF4-FFF2-40B4-BE49-F238E27FC236}">
                <a16:creationId xmlns:a16="http://schemas.microsoft.com/office/drawing/2014/main" id="{E814DF88-BB7E-40DE-98C9-C1A996BFD5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211556"/>
            <a:ext cx="4725815" cy="2381250"/>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Risultati immagini per conversione">
            <a:extLst>
              <a:ext uri="{FF2B5EF4-FFF2-40B4-BE49-F238E27FC236}">
                <a16:creationId xmlns:a16="http://schemas.microsoft.com/office/drawing/2014/main" id="{E3A56ED3-ACDB-4B98-AF83-95A8E731A44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73479" y="3765534"/>
            <a:ext cx="2520280" cy="2816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0536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272BF474-6152-43CF-BC74-4B352942F72E}"/>
              </a:ext>
            </a:extLst>
          </p:cNvPr>
          <p:cNvSpPr txBox="1"/>
          <p:nvPr/>
        </p:nvSpPr>
        <p:spPr>
          <a:xfrm>
            <a:off x="-5009" y="332656"/>
            <a:ext cx="9144000" cy="830997"/>
          </a:xfrm>
          <a:prstGeom prst="rect">
            <a:avLst/>
          </a:prstGeom>
          <a:solidFill>
            <a:srgbClr val="FFFF00"/>
          </a:solidFill>
        </p:spPr>
        <p:txBody>
          <a:bodyPr wrap="square" rtlCol="0">
            <a:spAutoFit/>
          </a:bodyPr>
          <a:lstStyle/>
          <a:p>
            <a:r>
              <a:rPr lang="it-IT" sz="2400" dirty="0"/>
              <a:t>Don Orione ci ricorda che il pericolo più grande contro la vocazione è l’abitudine, l’inclinazione ad assuefarsi a tutto, </a:t>
            </a:r>
            <a:r>
              <a:rPr lang="it-IT" sz="2400" dirty="0">
                <a:solidFill>
                  <a:srgbClr val="FF0000"/>
                </a:solidFill>
              </a:rPr>
              <a:t>il vivacchiare</a:t>
            </a:r>
          </a:p>
        </p:txBody>
      </p:sp>
      <p:sp>
        <p:nvSpPr>
          <p:cNvPr id="3" name="CasellaDiTesto 2">
            <a:extLst>
              <a:ext uri="{FF2B5EF4-FFF2-40B4-BE49-F238E27FC236}">
                <a16:creationId xmlns:a16="http://schemas.microsoft.com/office/drawing/2014/main" id="{026D14DD-C0A4-47B1-89F9-2A5B1DEB75EA}"/>
              </a:ext>
            </a:extLst>
          </p:cNvPr>
          <p:cNvSpPr txBox="1"/>
          <p:nvPr/>
        </p:nvSpPr>
        <p:spPr>
          <a:xfrm>
            <a:off x="179512" y="1412776"/>
            <a:ext cx="8712968" cy="4893647"/>
          </a:xfrm>
          <a:prstGeom prst="rect">
            <a:avLst/>
          </a:prstGeom>
          <a:noFill/>
        </p:spPr>
        <p:txBody>
          <a:bodyPr wrap="square" rtlCol="0">
            <a:spAutoFit/>
          </a:bodyPr>
          <a:lstStyle/>
          <a:p>
            <a:r>
              <a:rPr lang="it-IT" sz="2400" i="1" dirty="0"/>
              <a:t>Il tempo, e gli anni, mettono sopra il nostro fervore, se non si sta attenti, la polvere, la stanchezza, la insensibilità; il fervore si affievolisce, si diventa… stanchi di servire Dio... la vostra vocazione è più bella, vi dà più gioia quando è seguita da maggior fervore, da generosità... Quando si molla, quando si abbandona il fervore, allora comincia a diventare noiosa, senza gusto….! Che grande modello la Madonna! … La Madonna con che fervore andò a servire la cugina Elisabetta; con che slancio si recava ogni anno a Gerusalemme, facendo tanta strada a piedi verso il tempio del Dio vero e tre volte santo... Che fervore nella pietà, che fervore nella carità!... Guardare, guardare alla Madonna, per attingere da lei lo spirito della Congregazione, per imparare da lei a servire il Signore con cuore magnanimo in tutti i giorni della nostra vita</a:t>
            </a:r>
            <a:r>
              <a:rPr lang="it-IT" sz="2400" dirty="0"/>
              <a:t>...</a:t>
            </a:r>
          </a:p>
        </p:txBody>
      </p:sp>
    </p:spTree>
    <p:extLst>
      <p:ext uri="{BB962C8B-B14F-4D97-AF65-F5344CB8AC3E}">
        <p14:creationId xmlns:p14="http://schemas.microsoft.com/office/powerpoint/2010/main" val="31549386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BEDC5A7E-F68A-4121-BA25-1E7B92D0DD75}"/>
              </a:ext>
            </a:extLst>
          </p:cNvPr>
          <p:cNvSpPr/>
          <p:nvPr/>
        </p:nvSpPr>
        <p:spPr>
          <a:xfrm>
            <a:off x="-16231" y="42118"/>
            <a:ext cx="6552728" cy="1323439"/>
          </a:xfrm>
          <a:prstGeom prst="rect">
            <a:avLst/>
          </a:prstGeom>
          <a:noFill/>
        </p:spPr>
        <p:txBody>
          <a:bodyPr wrap="square" lIns="91440" tIns="45720" rIns="91440" bIns="45720">
            <a:spAutoFit/>
          </a:bodyPr>
          <a:lstStyle/>
          <a:p>
            <a:pPr algn="ctr"/>
            <a:r>
              <a:rPr lang="it-IT" sz="4000" b="1" cap="none" spc="0" dirty="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I consacrati pionieri e guide oltre il «visibile»</a:t>
            </a:r>
          </a:p>
        </p:txBody>
      </p:sp>
      <p:pic>
        <p:nvPicPr>
          <p:cNvPr id="1026" name="Picture 2" descr="Risultati immagini per pionieri">
            <a:extLst>
              <a:ext uri="{FF2B5EF4-FFF2-40B4-BE49-F238E27FC236}">
                <a16:creationId xmlns:a16="http://schemas.microsoft.com/office/drawing/2014/main" id="{1AF0CEE1-8473-456E-983E-2245C9F40B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2250" y="230415"/>
            <a:ext cx="2288282" cy="2288282"/>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FBB63117-8B44-4E8A-A8F4-6C5D8647DD38}"/>
              </a:ext>
            </a:extLst>
          </p:cNvPr>
          <p:cNvSpPr txBox="1"/>
          <p:nvPr/>
        </p:nvSpPr>
        <p:spPr>
          <a:xfrm>
            <a:off x="269522" y="1338412"/>
            <a:ext cx="6406684" cy="1938992"/>
          </a:xfrm>
          <a:prstGeom prst="rect">
            <a:avLst/>
          </a:prstGeom>
          <a:noFill/>
          <a:ln>
            <a:solidFill>
              <a:schemeClr val="tx2">
                <a:lumMod val="60000"/>
                <a:lumOff val="40000"/>
              </a:schemeClr>
            </a:solidFill>
          </a:ln>
        </p:spPr>
        <p:txBody>
          <a:bodyPr wrap="square" rtlCol="0">
            <a:spAutoFit/>
          </a:bodyPr>
          <a:lstStyle/>
          <a:p>
            <a:r>
              <a:rPr lang="it-IT" sz="2000" dirty="0"/>
              <a:t>Il discernimento, segnatamente quello vocazionale, si colloca come </a:t>
            </a:r>
            <a:r>
              <a:rPr lang="it-IT" sz="2000" dirty="0">
                <a:solidFill>
                  <a:srgbClr val="FF0000"/>
                </a:solidFill>
              </a:rPr>
              <a:t>strumento prezioso di indirizzo e orientamento </a:t>
            </a:r>
            <a:r>
              <a:rPr lang="it-IT" sz="2000" dirty="0"/>
              <a:t>per i chiamati che cercano chiarezza, per i distratti che preferirebbero fare orecchie da mercante ma che sentendo dentro una profonda inquietudine, non riescono ad ignorarla.</a:t>
            </a:r>
          </a:p>
        </p:txBody>
      </p:sp>
      <p:pic>
        <p:nvPicPr>
          <p:cNvPr id="1028" name="Picture 4" descr="Risultati immagini per guide turistiche">
            <a:extLst>
              <a:ext uri="{FF2B5EF4-FFF2-40B4-BE49-F238E27FC236}">
                <a16:creationId xmlns:a16="http://schemas.microsoft.com/office/drawing/2014/main" id="{B46B1A14-E624-4340-810C-4CFADD060E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08" y="3890665"/>
            <a:ext cx="3727712" cy="1938992"/>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7">
            <a:extLst>
              <a:ext uri="{FF2B5EF4-FFF2-40B4-BE49-F238E27FC236}">
                <a16:creationId xmlns:a16="http://schemas.microsoft.com/office/drawing/2014/main" id="{54083594-6EAC-400D-AA8C-1E6283B45F6B}"/>
              </a:ext>
            </a:extLst>
          </p:cNvPr>
          <p:cNvSpPr txBox="1"/>
          <p:nvPr/>
        </p:nvSpPr>
        <p:spPr>
          <a:xfrm>
            <a:off x="3907224" y="3563012"/>
            <a:ext cx="5112568" cy="2862322"/>
          </a:xfrm>
          <a:prstGeom prst="rect">
            <a:avLst/>
          </a:prstGeom>
          <a:noFill/>
          <a:ln>
            <a:solidFill>
              <a:schemeClr val="tx2">
                <a:lumMod val="40000"/>
                <a:lumOff val="60000"/>
              </a:schemeClr>
            </a:solidFill>
          </a:ln>
        </p:spPr>
        <p:txBody>
          <a:bodyPr wrap="square" rtlCol="0">
            <a:spAutoFit/>
          </a:bodyPr>
          <a:lstStyle/>
          <a:p>
            <a:r>
              <a:rPr lang="it-IT" sz="2000" dirty="0"/>
              <a:t>L’unica chance, </a:t>
            </a:r>
            <a:r>
              <a:rPr lang="it-IT" sz="2000" dirty="0">
                <a:solidFill>
                  <a:srgbClr val="FF0000"/>
                </a:solidFill>
              </a:rPr>
              <a:t>la permanente chance per la Chiesa di tutti i tempi è che anime innamorate di Gesù, il Cristo accompagnino i processi di discernimento </a:t>
            </a:r>
            <a:r>
              <a:rPr lang="it-IT" sz="2000" dirty="0"/>
              <a:t> con delicatezza quando occorre, e con decisione quando occorre, senza giudizi né condanne per le persone (ma per il peccato sì</a:t>
            </a:r>
            <a:r>
              <a:rPr lang="it-IT" sz="2000" dirty="0">
                <a:solidFill>
                  <a:srgbClr val="FF0000"/>
                </a:solidFill>
              </a:rPr>
              <a:t>) e insegnino </a:t>
            </a:r>
            <a:r>
              <a:rPr lang="it-IT" sz="2000" dirty="0"/>
              <a:t>loro </a:t>
            </a:r>
            <a:r>
              <a:rPr lang="it-IT" sz="2000" dirty="0">
                <a:solidFill>
                  <a:srgbClr val="FF0000"/>
                </a:solidFill>
              </a:rPr>
              <a:t>a vedere oltre il visibile, a vedere non con gli occhi materiali, ma col cuore</a:t>
            </a:r>
            <a:r>
              <a:rPr lang="it-IT" sz="2000" dirty="0"/>
              <a:t>. </a:t>
            </a:r>
          </a:p>
        </p:txBody>
      </p:sp>
    </p:spTree>
    <p:extLst>
      <p:ext uri="{BB962C8B-B14F-4D97-AF65-F5344CB8AC3E}">
        <p14:creationId xmlns:p14="http://schemas.microsoft.com/office/powerpoint/2010/main" val="2894057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0-#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1093525"/>
            <a:ext cx="4760275" cy="2677656"/>
          </a:xfrm>
          <a:prstGeom prst="rect">
            <a:avLst/>
          </a:prstGeom>
        </p:spPr>
      </p:pic>
      <p:sp>
        <p:nvSpPr>
          <p:cNvPr id="5" name="CasellaDiTesto 4">
            <a:extLst>
              <a:ext uri="{FF2B5EF4-FFF2-40B4-BE49-F238E27FC236}">
                <a16:creationId xmlns:a16="http://schemas.microsoft.com/office/drawing/2014/main" id="{FD8AFDFA-4ED0-412B-9E9E-42C90AA74F9C}"/>
              </a:ext>
            </a:extLst>
          </p:cNvPr>
          <p:cNvSpPr txBox="1"/>
          <p:nvPr/>
        </p:nvSpPr>
        <p:spPr>
          <a:xfrm>
            <a:off x="278595" y="3789041"/>
            <a:ext cx="8865405" cy="2677656"/>
          </a:xfrm>
          <a:prstGeom prst="rect">
            <a:avLst/>
          </a:prstGeom>
          <a:noFill/>
        </p:spPr>
        <p:txBody>
          <a:bodyPr wrap="square" rtlCol="0">
            <a:spAutoFit/>
          </a:bodyPr>
          <a:lstStyle/>
          <a:p>
            <a:r>
              <a:rPr lang="it-IT" sz="2400" dirty="0"/>
              <a:t>Il principe e la volpe entrano in relazione, escono così dall’anonimato della moltitudine, costruiscono una conoscenza personale che, andando oltre il visibile, andando oltre le apparenze, crea amicizia: è questa la metafora che esprime il tipo di desiderio che dovrebbe spingere ogni consacrato ad «uscire fuori di sacrestia», ad incontrare il «mondo» ed in particolare coloro che hanno sete di verità e di giustizia</a:t>
            </a:r>
          </a:p>
        </p:txBody>
      </p:sp>
      <p:sp>
        <p:nvSpPr>
          <p:cNvPr id="6" name="CasellaDiTesto 5">
            <a:extLst>
              <a:ext uri="{FF2B5EF4-FFF2-40B4-BE49-F238E27FC236}">
                <a16:creationId xmlns:a16="http://schemas.microsoft.com/office/drawing/2014/main" id="{5E3611E1-1B3D-4389-9604-54E528D84215}"/>
              </a:ext>
            </a:extLst>
          </p:cNvPr>
          <p:cNvSpPr txBox="1"/>
          <p:nvPr/>
        </p:nvSpPr>
        <p:spPr>
          <a:xfrm>
            <a:off x="395536" y="410974"/>
            <a:ext cx="6120680" cy="892552"/>
          </a:xfrm>
          <a:prstGeom prst="rect">
            <a:avLst/>
          </a:prstGeom>
          <a:noFill/>
        </p:spPr>
        <p:txBody>
          <a:bodyPr wrap="square" rtlCol="0">
            <a:spAutoFit/>
          </a:bodyPr>
          <a:lstStyle/>
          <a:p>
            <a:r>
              <a:rPr lang="it-IT" sz="2800" dirty="0"/>
              <a:t>«</a:t>
            </a:r>
            <a:r>
              <a:rPr lang="it-IT" sz="3200" dirty="0"/>
              <a:t>Per favore… addomesticami!</a:t>
            </a:r>
            <a:r>
              <a:rPr lang="it-IT" sz="2800" dirty="0"/>
              <a:t>»</a:t>
            </a:r>
          </a:p>
          <a:p>
            <a:r>
              <a:rPr lang="it-IT" sz="2000" i="1" dirty="0"/>
              <a:t>A. De Saint </a:t>
            </a:r>
            <a:r>
              <a:rPr lang="it-IT" sz="2000" i="1" dirty="0" err="1"/>
              <a:t>Exupéry</a:t>
            </a:r>
            <a:r>
              <a:rPr lang="it-IT" sz="2000" i="1" dirty="0"/>
              <a:t>, Il piccolo principe</a:t>
            </a:r>
          </a:p>
        </p:txBody>
      </p:sp>
    </p:spTree>
    <p:extLst>
      <p:ext uri="{BB962C8B-B14F-4D97-AF65-F5344CB8AC3E}">
        <p14:creationId xmlns:p14="http://schemas.microsoft.com/office/powerpoint/2010/main" val="123888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592" y="692696"/>
            <a:ext cx="7495480" cy="4392488"/>
          </a:xfrm>
          <a:prstGeom prst="rect">
            <a:avLst/>
          </a:prstGeom>
        </p:spPr>
      </p:pic>
      <p:sp>
        <p:nvSpPr>
          <p:cNvPr id="3" name="CasellaDiTesto 2"/>
          <p:cNvSpPr txBox="1"/>
          <p:nvPr/>
        </p:nvSpPr>
        <p:spPr>
          <a:xfrm>
            <a:off x="323528" y="5229200"/>
            <a:ext cx="8568952" cy="1384995"/>
          </a:xfrm>
          <a:prstGeom prst="rect">
            <a:avLst/>
          </a:prstGeom>
          <a:noFill/>
        </p:spPr>
        <p:txBody>
          <a:bodyPr wrap="square" rtlCol="0">
            <a:spAutoFit/>
          </a:bodyPr>
          <a:lstStyle/>
          <a:p>
            <a:r>
              <a:rPr lang="it-IT" sz="2800" dirty="0"/>
              <a:t>Un frutto importante dell’aver donato la propria vita al Signore, avendo aperto gli occhi del cuore su di Lui, è 			aiutare altri a fare lo stesso.</a:t>
            </a:r>
          </a:p>
        </p:txBody>
      </p:sp>
    </p:spTree>
    <p:extLst>
      <p:ext uri="{BB962C8B-B14F-4D97-AF65-F5344CB8AC3E}">
        <p14:creationId xmlns:p14="http://schemas.microsoft.com/office/powerpoint/2010/main" val="370306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par>
                          <p:cTn id="8" fill="hold">
                            <p:stCondLst>
                              <p:cond delay="1500"/>
                            </p:stCondLst>
                            <p:childTnLst>
                              <p:par>
                                <p:cTn id="9" presetID="16" presetClass="entr" presetSubtype="37" fill="hold" grpId="0" nodeType="afterEffect">
                                  <p:stCondLst>
                                    <p:cond delay="250"/>
                                  </p:stCondLst>
                                  <p:childTnLst>
                                    <p:set>
                                      <p:cBhvr>
                                        <p:cTn id="10" dur="1" fill="hold">
                                          <p:stCondLst>
                                            <p:cond delay="0"/>
                                          </p:stCondLst>
                                        </p:cTn>
                                        <p:tgtEl>
                                          <p:spTgt spid="3"/>
                                        </p:tgtEl>
                                        <p:attrNameLst>
                                          <p:attrName>style.visibility</p:attrName>
                                        </p:attrNameLst>
                                      </p:cBhvr>
                                      <p:to>
                                        <p:strVal val="visible"/>
                                      </p:to>
                                    </p:set>
                                    <p:animEffect transition="in" filter="barn(outVertical)">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nvochiamo la tua Presenz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971600" y="764704"/>
            <a:ext cx="7248805" cy="5436604"/>
          </a:xfrm>
          <a:prstGeom prst="rect">
            <a:avLst/>
          </a:prstGeom>
        </p:spPr>
      </p:pic>
    </p:spTree>
    <p:extLst>
      <p:ext uri="{BB962C8B-B14F-4D97-AF65-F5344CB8AC3E}">
        <p14:creationId xmlns:p14="http://schemas.microsoft.com/office/powerpoint/2010/main" val="4160286839"/>
      </p:ext>
    </p:extLst>
  </p:cSld>
  <p:clrMapOvr>
    <a:masterClrMapping/>
  </p:clrMapOvr>
  <mc:AlternateContent xmlns:mc="http://schemas.openxmlformats.org/markup-compatibility/2006" xmlns:p14="http://schemas.microsoft.com/office/powerpoint/2010/main">
    <mc:Choice Requires="p14">
      <p:transition spd="slow" p14:dur="2000" advTm="276000"/>
    </mc:Choice>
    <mc:Fallback xmlns="">
      <p:transition spd="slow" advTm="27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4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1106</TotalTime>
  <Words>4430</Words>
  <Application>Microsoft Office PowerPoint</Application>
  <PresentationFormat>Presentazione su schermo (4:3)</PresentationFormat>
  <Paragraphs>132</Paragraphs>
  <Slides>49</Slides>
  <Notes>0</Notes>
  <HiddenSlides>0</HiddenSlides>
  <MMClips>2</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49</vt:i4>
      </vt:variant>
    </vt:vector>
  </HeadingPairs>
  <TitlesOfParts>
    <vt:vector size="54" baseType="lpstr">
      <vt:lpstr>Arial</vt:lpstr>
      <vt:lpstr>Calibri</vt:lpstr>
      <vt:lpstr>Constantia</vt:lpstr>
      <vt:lpstr>Wingdings 2</vt:lpstr>
      <vt:lpstr>Equinozio</vt:lpstr>
      <vt:lpstr>Presentazione standard di PowerPoint</vt:lpstr>
      <vt:lpstr>Discernimento: cos’è?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Lia Sirna</dc:creator>
  <cp:lastModifiedBy>Utente</cp:lastModifiedBy>
  <cp:revision>217</cp:revision>
  <dcterms:created xsi:type="dcterms:W3CDTF">2019-05-21T14:15:41Z</dcterms:created>
  <dcterms:modified xsi:type="dcterms:W3CDTF">2020-06-01T08:50:59Z</dcterms:modified>
</cp:coreProperties>
</file>