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9.jpg" ContentType="image/png"/>
  <Override PartName="/ppt/media/image2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70" r:id="rId15"/>
    <p:sldId id="272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865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213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077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5971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1694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479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020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001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292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234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0156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1265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1180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9799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682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35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9B9AC-03F4-40DE-B3CF-CF06E7D12EA3}" type="datetimeFigureOut">
              <a:rPr lang="it-IT" smtClean="0"/>
              <a:t>20/06/2020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15C8962-8872-4A46-8615-1A667D622F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8613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5BC3DB-4B82-4A5E-909A-C6FFD1B57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90BE6BA-77F5-4B17-91F2-46372292E0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D510D0-2EB9-4FA7-BF63-61919A409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0203D3B-65DF-4CFF-872E-E58C6BDE5FDF}"/>
              </a:ext>
            </a:extLst>
          </p:cNvPr>
          <p:cNvSpPr txBox="1"/>
          <p:nvPr/>
        </p:nvSpPr>
        <p:spPr>
          <a:xfrm>
            <a:off x="237022" y="5695607"/>
            <a:ext cx="3924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Una meditazione di don Achille Morabito , FDP</a:t>
            </a:r>
          </a:p>
        </p:txBody>
      </p:sp>
    </p:spTree>
    <p:extLst>
      <p:ext uri="{BB962C8B-B14F-4D97-AF65-F5344CB8AC3E}">
        <p14:creationId xmlns:p14="http://schemas.microsoft.com/office/powerpoint/2010/main" val="365963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E7E394A-BC27-4805-8C07-B89D756601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752986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15828D2-BF73-4F4F-AC99-7C80F3DFA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3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C3CCD1E-C84C-43CF-9A54-B282C599E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5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694FA8F-49AE-49B6-B575-4A090DEE8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017" y="0"/>
            <a:ext cx="12298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5B9CCC0-A57C-46DA-8F70-EEDF3C1EC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CD2F570D-9602-4DBE-994A-1734BC3A4FC8}"/>
              </a:ext>
            </a:extLst>
          </p:cNvPr>
          <p:cNvSpPr txBox="1"/>
          <p:nvPr/>
        </p:nvSpPr>
        <p:spPr>
          <a:xfrm>
            <a:off x="304799" y="254098"/>
            <a:ext cx="11582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</a:rPr>
              <a:t>La santità appare quindi una real­tà complessa che concerne il mistero di Dio, ma anche il culto e la morale; implica le nozioni di sacro e di puro, ma le supera.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AEC898E-D101-4688-ABD4-EFC7C377B1DA}"/>
              </a:ext>
            </a:extLst>
          </p:cNvPr>
          <p:cNvSpPr txBox="1"/>
          <p:nvPr/>
        </p:nvSpPr>
        <p:spPr>
          <a:xfrm>
            <a:off x="3432313" y="5526684"/>
            <a:ext cx="95150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</a:rPr>
              <a:t>Sembra riservata a Dio, inaccessibile, ma è costantemente attribuita a creature</a:t>
            </a:r>
            <a:endParaRPr lang="it-IT" sz="3200" b="1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AC9E87A-9741-41A0-BF34-CF8599344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695149"/>
            <a:ext cx="6811618" cy="383153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115162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9CAEEFB-61FE-4B79-ACFA-02F3F146D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AE4ECFD-8CAA-481C-AFF7-D20FFDDB71B5}"/>
              </a:ext>
            </a:extLst>
          </p:cNvPr>
          <p:cNvSpPr txBox="1"/>
          <p:nvPr/>
        </p:nvSpPr>
        <p:spPr>
          <a:xfrm>
            <a:off x="440635" y="461524"/>
            <a:ext cx="11045686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3200" b="1" dirty="0"/>
              <a:t>Ecco perché Paolo, può scrivere:</a:t>
            </a:r>
          </a:p>
          <a:p>
            <a:r>
              <a:rPr lang="it-IT" sz="3200" b="1" dirty="0"/>
              <a:t> “</a:t>
            </a:r>
            <a:r>
              <a:rPr lang="it-IT" sz="3200" b="1" i="1" dirty="0"/>
              <a:t>ai santi che sono in Efeso</a:t>
            </a:r>
            <a:r>
              <a:rPr lang="it-IT" sz="3200" b="1" dirty="0"/>
              <a:t>” (</a:t>
            </a:r>
            <a:r>
              <a:rPr lang="it-IT" sz="3200" b="1" i="1" dirty="0" err="1"/>
              <a:t>Ef</a:t>
            </a:r>
            <a:r>
              <a:rPr lang="it-IT" sz="3200" b="1" dirty="0"/>
              <a:t> 1,1); </a:t>
            </a:r>
          </a:p>
          <a:p>
            <a:r>
              <a:rPr lang="it-IT" sz="3200" b="1" dirty="0"/>
              <a:t>“</a:t>
            </a:r>
            <a:r>
              <a:rPr lang="it-IT" sz="3200" b="1" i="1" dirty="0"/>
              <a:t>a tutti i santi in Cristo Gesù che sono a Filippi</a:t>
            </a:r>
            <a:r>
              <a:rPr lang="it-IT" sz="3200" b="1" dirty="0"/>
              <a:t>” (</a:t>
            </a:r>
            <a:r>
              <a:rPr lang="it-IT" sz="3200" b="1" i="1" dirty="0"/>
              <a:t>Fil</a:t>
            </a:r>
            <a:r>
              <a:rPr lang="it-IT" sz="3200" b="1" dirty="0"/>
              <a:t> 1,1); </a:t>
            </a:r>
          </a:p>
          <a:p>
            <a:r>
              <a:rPr lang="it-IT" sz="3200" b="1" dirty="0"/>
              <a:t>“</a:t>
            </a:r>
            <a:r>
              <a:rPr lang="it-IT" sz="3200" b="1" i="1" dirty="0"/>
              <a:t>ai santi e fedeli fratelli in Cristo dimoranti in Colossi</a:t>
            </a:r>
            <a:r>
              <a:rPr lang="it-IT" sz="3200" b="1" dirty="0"/>
              <a:t>” (</a:t>
            </a:r>
            <a:r>
              <a:rPr lang="it-IT" sz="3200" b="1" i="1" dirty="0"/>
              <a:t>Col</a:t>
            </a:r>
            <a:r>
              <a:rPr lang="it-IT" sz="3200" b="1" dirty="0"/>
              <a:t> 1,1).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FA03C45-64DF-4718-AD57-61345E4BB1FF}"/>
              </a:ext>
            </a:extLst>
          </p:cNvPr>
          <p:cNvSpPr txBox="1"/>
          <p:nvPr/>
        </p:nvSpPr>
        <p:spPr>
          <a:xfrm>
            <a:off x="419100" y="4532244"/>
            <a:ext cx="11353800" cy="1754326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600" b="1" dirty="0"/>
              <a:t>Santi perché consacrati nel battesimo, ma anche “per la loro esistenza giusta e per il loro impegno nell’obbedienza alla parola di Dio e di Cristo. </a:t>
            </a:r>
          </a:p>
        </p:txBody>
      </p:sp>
    </p:spTree>
    <p:extLst>
      <p:ext uri="{BB962C8B-B14F-4D97-AF65-F5344CB8AC3E}">
        <p14:creationId xmlns:p14="http://schemas.microsoft.com/office/powerpoint/2010/main" val="527966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CBD10A3-82D6-4C63-9BD0-10FBDD5A5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7" y="97764"/>
            <a:ext cx="11240086" cy="666247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0DB53976-F21C-4ABA-9C9B-96A064F03FC1}"/>
              </a:ext>
            </a:extLst>
          </p:cNvPr>
          <p:cNvSpPr/>
          <p:nvPr/>
        </p:nvSpPr>
        <p:spPr>
          <a:xfrm>
            <a:off x="6018629" y="2028616"/>
            <a:ext cx="555673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La santità</a:t>
            </a:r>
            <a:r>
              <a:rPr lang="it-I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per la grazia dello Spirito Santo, </a:t>
            </a:r>
            <a:r>
              <a:rPr lang="it-IT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è l’ingresso nella vita di Dio</a:t>
            </a:r>
            <a:endParaRPr lang="it-IT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6124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31CDFEB-5ED0-4867-B523-A923EE0A4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6245F91-893D-4E0B-9270-4C3FFEBF5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725" y="196948"/>
            <a:ext cx="4460488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B82D4ED1-913F-499B-A0DC-5766B6E109D4}"/>
              </a:ext>
            </a:extLst>
          </p:cNvPr>
          <p:cNvSpPr/>
          <p:nvPr/>
        </p:nvSpPr>
        <p:spPr>
          <a:xfrm>
            <a:off x="309489" y="4366722"/>
            <a:ext cx="1157302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 santità di Dio è il suo amore per l’umanità e per la sua storia, un amore che nulla e nessuno può </a:t>
            </a:r>
            <a:r>
              <a:rPr lang="it-IT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mai stancare</a:t>
            </a:r>
            <a:endParaRPr lang="it-I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2328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27E35E1-03A9-4CBF-BB39-A921AA995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1" y="159885"/>
            <a:ext cx="9807345" cy="653823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96E0093D-F43A-458D-8B56-E5DAFD45E11F}"/>
              </a:ext>
            </a:extLst>
          </p:cNvPr>
          <p:cNvSpPr/>
          <p:nvPr/>
        </p:nvSpPr>
        <p:spPr>
          <a:xfrm>
            <a:off x="4482905" y="224135"/>
            <a:ext cx="75309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santità è la </a:t>
            </a:r>
            <a:r>
              <a:rPr lang="it-IT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luce</a:t>
            </a:r>
            <a:r>
              <a:rPr lang="it-IT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 cui non ci sono tenebre; è la </a:t>
            </a:r>
            <a:r>
              <a:rPr lang="it-IT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comunione</a:t>
            </a:r>
            <a:r>
              <a:rPr lang="it-IT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in cui tutti troviamo salvezza, riposo, conforto; è la </a:t>
            </a:r>
            <a:r>
              <a:rPr lang="it-IT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vita</a:t>
            </a:r>
            <a:r>
              <a:rPr lang="it-IT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quella eterna e felice.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3609207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E9CFAAE-E33C-4241-B734-5C3BE4315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60"/>
            <a:ext cx="7413674" cy="681046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DBC57FA6-5749-4116-A05E-4629F7E97790}"/>
              </a:ext>
            </a:extLst>
          </p:cNvPr>
          <p:cNvSpPr/>
          <p:nvPr/>
        </p:nvSpPr>
        <p:spPr>
          <a:xfrm>
            <a:off x="7258931" y="1080252"/>
            <a:ext cx="43976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Siate santi perché io sono santo</a:t>
            </a:r>
            <a:r>
              <a:rPr lang="it-IT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dice il Signore 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it-IT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Levitico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11,44). </a:t>
            </a:r>
            <a:endParaRPr lang="it-IT" sz="280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B191DD2-B8CA-4571-87CE-B1A23E248FD8}"/>
              </a:ext>
            </a:extLst>
          </p:cNvPr>
          <p:cNvSpPr/>
          <p:nvPr/>
        </p:nvSpPr>
        <p:spPr>
          <a:xfrm>
            <a:off x="7131707" y="4023422"/>
            <a:ext cx="49053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sintesi della vita di un cristiano, dunque, si dà in un’</a:t>
            </a:r>
            <a:r>
              <a:rPr lang="it-IT" sz="3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esistenza santa</a:t>
            </a:r>
            <a:r>
              <a:rPr lang="it-IT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1793914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071EB8B-0E62-4BFF-B1BF-2809213AA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9210" y="15390"/>
            <a:ext cx="10220835" cy="6605246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16960BD9-F152-435D-BAD7-FBB1F87CC76F}"/>
              </a:ext>
            </a:extLst>
          </p:cNvPr>
          <p:cNvSpPr/>
          <p:nvPr/>
        </p:nvSpPr>
        <p:spPr>
          <a:xfrm>
            <a:off x="131220" y="237364"/>
            <a:ext cx="86469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santità non è una meta per pochi eletti</a:t>
            </a:r>
            <a:endParaRPr lang="it-IT" sz="40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AB75A45-141A-479B-9788-4B5CF62346E2}"/>
              </a:ext>
            </a:extLst>
          </p:cNvPr>
          <p:cNvSpPr/>
          <p:nvPr/>
        </p:nvSpPr>
        <p:spPr>
          <a:xfrm>
            <a:off x="5763066" y="4382186"/>
            <a:ext cx="5753685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it-IT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 lui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Cristo – (Dio) </a:t>
            </a:r>
            <a:r>
              <a:rPr lang="it-IT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ci ha scelti prima della creazione del mondo per essere santi e immacolati di fronte a lui nella carità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(</a:t>
            </a:r>
            <a:r>
              <a:rPr lang="it-IT" sz="28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Ef</a:t>
            </a:r>
            <a:r>
              <a:rPr lang="it-IT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1,4). </a:t>
            </a:r>
            <a:endParaRPr lang="it-IT" sz="28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A5ECF4A-3957-48F1-8605-4DD3BB439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48" y="237364"/>
            <a:ext cx="4679852" cy="414482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F900A80-2912-4E81-9F85-C3696361B632}"/>
              </a:ext>
            </a:extLst>
          </p:cNvPr>
          <p:cNvSpPr txBox="1"/>
          <p:nvPr/>
        </p:nvSpPr>
        <p:spPr>
          <a:xfrm>
            <a:off x="243763" y="2582613"/>
            <a:ext cx="3821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… consiste nell’unirsi a Cristo </a:t>
            </a:r>
          </a:p>
        </p:txBody>
      </p:sp>
    </p:spTree>
    <p:extLst>
      <p:ext uri="{BB962C8B-B14F-4D97-AF65-F5344CB8AC3E}">
        <p14:creationId xmlns:p14="http://schemas.microsoft.com/office/powerpoint/2010/main" val="376293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349D6CF-A3DF-4E13-8D2F-65D0D7023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71"/>
            <a:ext cx="12192000" cy="685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1823D7EA-5968-4765-8E9B-C2400AD7B134}"/>
              </a:ext>
            </a:extLst>
          </p:cNvPr>
          <p:cNvSpPr/>
          <p:nvPr/>
        </p:nvSpPr>
        <p:spPr>
          <a:xfrm>
            <a:off x="366388" y="1913206"/>
            <a:ext cx="5443569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800" b="1" cap="none" spc="50" dirty="0">
                <a:ln w="0"/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percorrere la strada della santità</a:t>
            </a:r>
            <a:r>
              <a:rPr lang="it-IT" sz="5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1B35E04-F0E3-43B1-A7B0-E5EB01BDE392}"/>
              </a:ext>
            </a:extLst>
          </p:cNvPr>
          <p:cNvSpPr/>
          <p:nvPr/>
        </p:nvSpPr>
        <p:spPr>
          <a:xfrm>
            <a:off x="3910818" y="4739626"/>
            <a:ext cx="8384345" cy="2062103"/>
          </a:xfrm>
          <a:prstGeom prst="rect">
            <a:avLst/>
          </a:prstGeom>
          <a:solidFill>
            <a:schemeClr val="accent5">
              <a:lumMod val="50000"/>
              <a:alpha val="5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E’ Dio, il tre volte Santo 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it-IT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cfr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24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6,3)</a:t>
            </a:r>
            <a:r>
              <a:rPr lang="it-IT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che ci rende santi, è l’azione dello Spirito Santo che ci anima dal di dentro, è la vita stessa di Cristo Risorto che ci è comunicata e che ci trasforma.</a:t>
            </a:r>
            <a:endParaRPr lang="it-IT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49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E6B37DA-4FD0-455C-B580-21281C4F6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91643" cy="6991643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B2D5C26-4141-4EA9-A24C-5050423DB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576" y="1499955"/>
            <a:ext cx="2805004" cy="2384253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EEE551F-5765-41B5-95FB-E775016BF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997" y="3734285"/>
            <a:ext cx="4641446" cy="25680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41F8511C-12CF-49B3-ADC0-24E6F6786DF0}"/>
              </a:ext>
            </a:extLst>
          </p:cNvPr>
          <p:cNvSpPr/>
          <p:nvPr/>
        </p:nvSpPr>
        <p:spPr>
          <a:xfrm>
            <a:off x="6816970" y="1098924"/>
            <a:ext cx="522614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nostro modo di pensare , le nostre azioni come possono diventare  il pensare e l’agire con Cristo e di Cristo? </a:t>
            </a:r>
            <a:endParaRPr lang="it-IT" sz="3200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208380F-EDB5-4924-A1A8-2ADAB87FABDE}"/>
              </a:ext>
            </a:extLst>
          </p:cNvPr>
          <p:cNvSpPr/>
          <p:nvPr/>
        </p:nvSpPr>
        <p:spPr>
          <a:xfrm>
            <a:off x="112542" y="5109105"/>
            <a:ext cx="81860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La santità cristiana non è altro      che la carità pienamente vissuta.</a:t>
            </a:r>
            <a:endParaRPr lang="it-I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106AD1D-EBD3-44FF-9359-70A516EC476B}"/>
              </a:ext>
            </a:extLst>
          </p:cNvPr>
          <p:cNvSpPr/>
          <p:nvPr/>
        </p:nvSpPr>
        <p:spPr>
          <a:xfrm>
            <a:off x="2587283" y="21706"/>
            <a:ext cx="7644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it-IT" sz="3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Dio è amore; chi rimane nell'amore rimane in Dio e Dio rimane in lui</a:t>
            </a:r>
            <a:r>
              <a:rPr lang="it-IT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it-IT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it-IT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1Gv</a:t>
            </a:r>
            <a:r>
              <a:rPr lang="it-IT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4,16)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61307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95F500F-39DD-495F-A938-F08418E80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72" y="-117446"/>
            <a:ext cx="9050215" cy="678766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1E5FBA4-C44D-44B7-88A3-4BABE045AA27}"/>
              </a:ext>
            </a:extLst>
          </p:cNvPr>
          <p:cNvSpPr/>
          <p:nvPr/>
        </p:nvSpPr>
        <p:spPr>
          <a:xfrm>
            <a:off x="297766" y="2077759"/>
            <a:ext cx="5960012" cy="3416320"/>
          </a:xfrm>
          <a:prstGeom prst="rect">
            <a:avLst/>
          </a:prstGeom>
          <a:solidFill>
            <a:schemeClr val="bg2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Il Signore ci offre “la vera vita, la felicità per la quale siamo stati creati. Egli ci vuole santi e non si aspetta che ci accontentiamo di un’esistenza mediocre, annacquata, inconsistente” </a:t>
            </a:r>
            <a:r>
              <a:rPr lang="it-IT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it-IT" sz="2400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Gaudete</a:t>
            </a:r>
            <a:r>
              <a:rPr lang="it-IT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et </a:t>
            </a:r>
            <a:r>
              <a:rPr lang="it-IT" sz="2400" b="1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exultate</a:t>
            </a:r>
            <a:r>
              <a:rPr lang="it-IT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 1)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2428111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DDE89F6-70EF-4FCB-9F54-7E3520050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61924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CB93B80A-7A84-4F86-A73D-215DA6869B99}"/>
              </a:ext>
            </a:extLst>
          </p:cNvPr>
          <p:cNvSpPr/>
          <p:nvPr/>
        </p:nvSpPr>
        <p:spPr>
          <a:xfrm>
            <a:off x="1280159" y="182098"/>
            <a:ext cx="10071307" cy="107721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Papa Francesco ha indicato alcune caratteristiche che la santità ci richiede , nel mondo attuale </a:t>
            </a:r>
            <a:r>
              <a:rPr lang="it-IT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Gaudete</a:t>
            </a:r>
            <a:r>
              <a:rPr lang="it-IT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</a:t>
            </a:r>
            <a:r>
              <a:rPr lang="it-IT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exultate</a:t>
            </a:r>
            <a:r>
              <a:rPr lang="it-IT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110-157)</a:t>
            </a:r>
            <a:endParaRPr lang="it-IT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84DC894-2686-4B33-8BE0-D9556CC0AE89}"/>
              </a:ext>
            </a:extLst>
          </p:cNvPr>
          <p:cNvSpPr/>
          <p:nvPr/>
        </p:nvSpPr>
        <p:spPr>
          <a:xfrm>
            <a:off x="1176996" y="5412937"/>
            <a:ext cx="10724272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 tratta di cinque grandi manifestazioni dell’amore           per Dio e per il prossimo</a:t>
            </a:r>
            <a:endParaRPr lang="it-IT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7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C2310A5-B609-478C-992C-27362A9924E5}"/>
              </a:ext>
            </a:extLst>
          </p:cNvPr>
          <p:cNvSpPr/>
          <p:nvPr/>
        </p:nvSpPr>
        <p:spPr>
          <a:xfrm>
            <a:off x="2091397" y="3973382"/>
            <a:ext cx="86844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Sopportazione, pazienza e mitezza (</a:t>
            </a:r>
            <a:r>
              <a:rPr lang="it-IT" sz="32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nn</a:t>
            </a: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112-121)</a:t>
            </a:r>
            <a:endParaRPr lang="it-IT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Gioia e senso dell’umorismo (</a:t>
            </a:r>
            <a:r>
              <a:rPr lang="it-IT" sz="32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nn</a:t>
            </a: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122-128)</a:t>
            </a:r>
            <a:endParaRPr lang="it-IT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Audacia e fervore (</a:t>
            </a:r>
            <a:r>
              <a:rPr lang="it-IT" sz="32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nn</a:t>
            </a: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129-139)</a:t>
            </a:r>
            <a:endParaRPr lang="it-IT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 comunità (</a:t>
            </a:r>
            <a:r>
              <a:rPr lang="it-IT" sz="32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nn</a:t>
            </a: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140-146)</a:t>
            </a:r>
            <a:endParaRPr lang="it-IT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 preghiera costante (</a:t>
            </a:r>
            <a:r>
              <a:rPr lang="it-IT" sz="32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nn</a:t>
            </a:r>
            <a:r>
              <a:rPr lang="it-IT" sz="32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147-157)</a:t>
            </a:r>
            <a:endParaRPr lang="it-IT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CDA187-A472-4F99-B269-E1A9E7FAE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241" y="111760"/>
            <a:ext cx="3721100" cy="37084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4E0CA6F-C1CE-4AB4-BADF-A5732B8ED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88" y="274865"/>
            <a:ext cx="4442662" cy="369851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698005002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</TotalTime>
  <Words>521</Words>
  <Application>Microsoft Office PowerPoint</Application>
  <PresentationFormat>Widescreen</PresentationFormat>
  <Paragraphs>29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Wingdings 3</vt:lpstr>
      <vt:lpstr>Filo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30</cp:revision>
  <dcterms:created xsi:type="dcterms:W3CDTF">2020-06-09T10:11:36Z</dcterms:created>
  <dcterms:modified xsi:type="dcterms:W3CDTF">2020-06-20T16:18:16Z</dcterms:modified>
</cp:coreProperties>
</file>