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0" r:id="rId3"/>
    <p:sldId id="288" r:id="rId4"/>
    <p:sldId id="270" r:id="rId5"/>
    <p:sldId id="294" r:id="rId6"/>
    <p:sldId id="264" r:id="rId7"/>
    <p:sldId id="277" r:id="rId8"/>
    <p:sldId id="279" r:id="rId9"/>
    <p:sldId id="298" r:id="rId10"/>
    <p:sldId id="299" r:id="rId11"/>
    <p:sldId id="300" r:id="rId12"/>
    <p:sldId id="272" r:id="rId13"/>
    <p:sldId id="301" r:id="rId14"/>
    <p:sldId id="302" r:id="rId15"/>
    <p:sldId id="273" r:id="rId16"/>
    <p:sldId id="303" r:id="rId17"/>
    <p:sldId id="280" r:id="rId18"/>
    <p:sldId id="271" r:id="rId19"/>
    <p:sldId id="281" r:id="rId20"/>
    <p:sldId id="296" r:id="rId21"/>
    <p:sldId id="297" r:id="rId22"/>
    <p:sldId id="261" r:id="rId23"/>
    <p:sldId id="304" r:id="rId24"/>
    <p:sldId id="263" r:id="rId25"/>
    <p:sldId id="305" r:id="rId26"/>
    <p:sldId id="282" r:id="rId27"/>
    <p:sldId id="274" r:id="rId28"/>
    <p:sldId id="285" r:id="rId29"/>
    <p:sldId id="293" r:id="rId30"/>
    <p:sldId id="306" r:id="rId31"/>
    <p:sldId id="276" r:id="rId32"/>
    <p:sldId id="284" r:id="rId33"/>
    <p:sldId id="283" r:id="rId3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660"/>
  </p:normalViewPr>
  <p:slideViewPr>
    <p:cSldViewPr>
      <p:cViewPr>
        <p:scale>
          <a:sx n="66" d="100"/>
          <a:sy n="66" d="100"/>
        </p:scale>
        <p:origin x="-1440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6617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00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2220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8428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937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645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9510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50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193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99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5797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  <a:alpha val="58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7FD85-AA81-4B34-AD7C-944365F28531}" type="datetimeFigureOut">
              <a:rPr lang="it-IT" smtClean="0"/>
              <a:pPr/>
              <a:t>16/08/2020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AAAFA-6493-4B10-9291-0E7084A65F4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870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827584" y="404664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>
                <a:latin typeface="Arial Black" panose="020B0A04020102020204" pitchFamily="34" charset="0"/>
              </a:rPr>
              <a:t>      ESERCIZI SPIRITUALI  </a:t>
            </a:r>
            <a:endParaRPr lang="it-IT" sz="3600" b="1" dirty="0">
              <a:latin typeface="Arial Black" panose="020B0A0402010202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6309320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        </a:t>
            </a:r>
            <a:r>
              <a:rPr lang="it-IT" sz="2400" b="1" dirty="0" smtClean="0">
                <a:latin typeface="Arial Black" panose="020B0A04020102020204" pitchFamily="34" charset="0"/>
              </a:rPr>
              <a:t>Roma Teologico, </a:t>
            </a:r>
            <a:r>
              <a:rPr lang="it-IT" sz="2400" b="1" dirty="0" smtClean="0">
                <a:latin typeface="Arial Black" panose="020B0A04020102020204" pitchFamily="34" charset="0"/>
              </a:rPr>
              <a:t>16-21 agosto 2020</a:t>
            </a:r>
            <a:endParaRPr lang="it-IT" sz="2400" b="1" dirty="0">
              <a:latin typeface="Arial Black" panose="020B0A04020102020204" pitchFamily="34" charset="0"/>
            </a:endParaRPr>
          </a:p>
        </p:txBody>
      </p:sp>
      <p:pic>
        <p:nvPicPr>
          <p:cNvPr id="7" name="Immagine 6" descr="C:\Users\Giovanni\Desktop\unnamed 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4864"/>
            <a:ext cx="5656940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183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Spirito-Sant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620689"/>
            <a:ext cx="7327171" cy="54908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itolo 1"/>
          <p:cNvSpPr txBox="1">
            <a:spLocks/>
          </p:cNvSpPr>
          <p:nvPr/>
        </p:nvSpPr>
        <p:spPr>
          <a:xfrm>
            <a:off x="914400" y="5715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b="1" dirty="0" err="1" smtClean="0">
                <a:latin typeface="+mj-lt"/>
                <a:ea typeface="+mj-ea"/>
                <a:cs typeface="+mj-cs"/>
              </a:rPr>
              <a:t>inv</a:t>
            </a:r>
            <a:r>
              <a:rPr kumimoji="0" lang="it-IT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ochiamo</a:t>
            </a: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la tua presenza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>
          <a:xfrm>
            <a:off x="-972616" y="0"/>
            <a:ext cx="64087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Spirito Santo …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259712"/>
              </p:ext>
            </p:extLst>
          </p:nvPr>
        </p:nvGraphicFramePr>
        <p:xfrm>
          <a:off x="370681" y="6111521"/>
          <a:ext cx="10874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Oggetto shell Packager" showAsIcon="1" r:id="rId4" imgW="1087920" imgH="488520" progId="Package">
                  <p:embed/>
                </p:oleObj>
              </mc:Choice>
              <mc:Fallback>
                <p:oleObj name="Oggetto shell Packager" showAsIcon="1" r:id="rId4" imgW="1087920" imgH="488520" progId="Package">
                  <p:embed/>
                  <p:pic>
                    <p:nvPicPr>
                      <p:cNvPr id="0" name="Ogget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681" y="6111521"/>
                        <a:ext cx="1087437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203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Picture 2" descr="C:\Users\Giovanni\Desktop\foyer 16-19 novembre 2017\Preghiera don Orion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8220405" cy="6165304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13185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5517232"/>
            <a:ext cx="8229600" cy="1152128"/>
          </a:xfrm>
          <a:solidFill>
            <a:schemeClr val="tx2">
              <a:lumMod val="5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  <a:prstDash val="solid"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 smtClean="0"/>
              <a:t>La santità è per tutti noi…</a:t>
            </a:r>
          </a:p>
          <a:p>
            <a:pPr marL="0" indent="0">
              <a:buNone/>
            </a:pPr>
            <a:r>
              <a:rPr lang="it-IT" dirty="0"/>
              <a:t>	</a:t>
            </a:r>
            <a:r>
              <a:rPr lang="it-IT" dirty="0" smtClean="0"/>
              <a:t>			       </a:t>
            </a:r>
            <a:r>
              <a:rPr lang="it-IT" b="1" dirty="0" smtClean="0"/>
              <a:t>una santità in uscita!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9218" name="Picture 2" descr="C:\Users\Giovanni\Desktop\unnam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6120680" cy="40804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19" name="Picture 3" descr="C:\Users\Giovanni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780928"/>
            <a:ext cx="4003725" cy="2664296"/>
          </a:xfrm>
          <a:prstGeom prst="ellipse">
            <a:avLst/>
          </a:prstGeom>
          <a:ln w="76200" cap="rnd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6156176" y="1196752"/>
            <a:ext cx="298782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Album di famiglia</a:t>
            </a:r>
            <a:endParaRPr kumimoji="0" lang="it-IT" sz="4800" i="0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6361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-396552" y="1340768"/>
            <a:ext cx="4536504" cy="108012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it-IT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Viviamo il PRESENTE</a:t>
            </a:r>
          </a:p>
          <a:p>
            <a:pPr marL="0" indent="0" algn="just">
              <a:buNone/>
            </a:pPr>
            <a:r>
              <a:rPr lang="it-IT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con passione</a:t>
            </a:r>
            <a:endParaRPr lang="it-IT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148064" y="5288340"/>
            <a:ext cx="3995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Abbracciamo il</a:t>
            </a:r>
          </a:p>
          <a:p>
            <a:pPr algn="ctr"/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FUTURO</a:t>
            </a:r>
          </a:p>
          <a:p>
            <a:pPr algn="ctr"/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 speranza</a:t>
            </a:r>
            <a:endParaRPr lang="it-I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Giovanni\Desktop\unnamed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646" y="188641"/>
            <a:ext cx="3884353" cy="5112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1691680" y="260648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Facciamo memoria</a:t>
            </a:r>
          </a:p>
          <a:p>
            <a:pPr algn="just"/>
            <a:r>
              <a:rPr lang="it-IT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grata  del PASSATO</a:t>
            </a:r>
          </a:p>
        </p:txBody>
      </p:sp>
      <p:pic>
        <p:nvPicPr>
          <p:cNvPr id="8" name="Picture 3" descr="C:\Users\Giovanni\Desktop\anteprima28.8.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4861892" cy="3921497"/>
          </a:xfrm>
          <a:prstGeom prst="rect">
            <a:avLst/>
          </a:prstGeom>
          <a:ln w="228600" cap="sq" cmpd="thickThin">
            <a:solidFill>
              <a:schemeClr val="tx1">
                <a:lumMod val="6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70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Giovanni\Desktop\unnamed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6989742" cy="4606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3" name="Picture 3" descr="C:\Users\Giovanni\Desktop\d5df152e20908e75d0017d93f2a154f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36912"/>
            <a:ext cx="3919522" cy="39195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isometricOffAxis1Right"/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CasellaDiTesto 1"/>
          <p:cNvSpPr txBox="1"/>
          <p:nvPr/>
        </p:nvSpPr>
        <p:spPr>
          <a:xfrm>
            <a:off x="611560" y="5103674"/>
            <a:ext cx="4248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 smtClean="0"/>
              <a:t>E’ bello stare insieme come fratelli e sorelle!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val="47693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Giovanni\Desktop\unnamed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85"/>
            <a:ext cx="9144000" cy="683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Giovanni\Desktop\unna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341220"/>
            <a:ext cx="3851919" cy="251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79512" y="260648"/>
            <a:ext cx="831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Abbiamo una meravigliosa storia</a:t>
            </a:r>
            <a:endParaRPr lang="it-I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1520" y="5733256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 raccontare</a:t>
            </a:r>
            <a:endParaRPr lang="it-IT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848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Giovanni\Desktop\unnam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3494920" cy="5112568"/>
          </a:xfrm>
          <a:prstGeom prst="rect">
            <a:avLst/>
          </a:prstGeom>
          <a:ln w="76200" cap="sq">
            <a:solidFill>
              <a:schemeClr val="tx1">
                <a:lumMod val="8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Giovanni\Desktop\images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3960"/>
            <a:ext cx="4355976" cy="2470335"/>
          </a:xfrm>
          <a:prstGeom prst="ellipse">
            <a:avLst/>
          </a:prstGeom>
          <a:ln w="63500" cap="rnd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Giovanni\Desktop\regola-di-vita_150918311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6992"/>
            <a:ext cx="4572000" cy="3306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39552" y="5949280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Noi siamo la voce</a:t>
            </a:r>
            <a:endParaRPr lang="it-I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716016" y="2708920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Lui è la Parola</a:t>
            </a:r>
            <a:endParaRPr lang="it-I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97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lumen-gentium-1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75448" y="0"/>
            <a:ext cx="4968552" cy="37303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isometricOffAxis2Lef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ttangolo 4"/>
          <p:cNvSpPr/>
          <p:nvPr/>
        </p:nvSpPr>
        <p:spPr>
          <a:xfrm>
            <a:off x="251520" y="3717032"/>
            <a:ext cx="8496944" cy="286232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3200" b="1" dirty="0" smtClean="0"/>
              <a:t>40</a:t>
            </a:r>
            <a:r>
              <a:rPr lang="it-IT" sz="3600" b="1" dirty="0" smtClean="0"/>
              <a:t>.</a:t>
            </a:r>
            <a:r>
              <a:rPr lang="it-IT" sz="3600" dirty="0" smtClean="0"/>
              <a:t> Il Signore Gesù, maestro e modello divino di ogni perfezione, a tutti e a ciascuno dei suoi discepoli di qualsiasi condizione ha predicato quella </a:t>
            </a:r>
            <a:r>
              <a:rPr lang="it-IT" sz="3600" u="sng" dirty="0" smtClean="0"/>
              <a:t>santità di vita</a:t>
            </a:r>
            <a:r>
              <a:rPr lang="it-IT" sz="3600" dirty="0" smtClean="0"/>
              <a:t>, di cui egli stesso è autore e perfezionatore: </a:t>
            </a:r>
            <a:endParaRPr lang="it-IT" sz="3600" dirty="0"/>
          </a:p>
        </p:txBody>
      </p:sp>
      <p:pic>
        <p:nvPicPr>
          <p:cNvPr id="38914" name="Picture 2" descr="Risultato immagini per lumen gent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92696"/>
            <a:ext cx="4141707" cy="2525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Risultato immagini per Ges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44824"/>
            <a:ext cx="8742222" cy="48394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ttangolo 2"/>
          <p:cNvSpPr/>
          <p:nvPr/>
        </p:nvSpPr>
        <p:spPr>
          <a:xfrm>
            <a:off x="467544" y="260648"/>
            <a:ext cx="8064896" cy="1200329"/>
          </a:xfrm>
          <a:prstGeom prst="rect">
            <a:avLst/>
          </a:prstGeom>
          <a:ln w="76200">
            <a:solidFill>
              <a:srgbClr val="FFC0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it-IT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«Siate dunque perfetti come è perfetto il vostro Padre celeste» (Mt 5,48).</a:t>
            </a:r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292080" y="692696"/>
            <a:ext cx="3600400" cy="4832092"/>
          </a:xfrm>
          <a:prstGeom prst="rect">
            <a:avLst/>
          </a:prstGeo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2800" dirty="0" smtClean="0"/>
              <a:t>Mandò infatti a tutti lo Spirito Santo, che li muova internamente ad amare Dio con tutto il cuore, con tutta l'anima, con tutta la mente, con tutte le forze </a:t>
            </a:r>
            <a:r>
              <a:rPr lang="it-IT" sz="2000" dirty="0" smtClean="0"/>
              <a:t>(cfr Mc 12,30</a:t>
            </a:r>
            <a:r>
              <a:rPr lang="it-IT" sz="2800" dirty="0" smtClean="0"/>
              <a:t>), e ad amarsi a vicenda come Cristo ha amato loro  </a:t>
            </a:r>
            <a:r>
              <a:rPr lang="it-IT" sz="2000" dirty="0" smtClean="0"/>
              <a:t>(cfr. </a:t>
            </a:r>
            <a:r>
              <a:rPr lang="it-IT" sz="2000" dirty="0" err="1" smtClean="0"/>
              <a:t>Gv</a:t>
            </a:r>
            <a:r>
              <a:rPr lang="it-IT" sz="2000" dirty="0" smtClean="0"/>
              <a:t> 13,34; 15,12</a:t>
            </a:r>
            <a:r>
              <a:rPr lang="it-IT" sz="2800" dirty="0" smtClean="0"/>
              <a:t>). </a:t>
            </a:r>
            <a:endParaRPr lang="it-IT" sz="2800" dirty="0"/>
          </a:p>
        </p:txBody>
      </p:sp>
      <p:pic>
        <p:nvPicPr>
          <p:cNvPr id="47106" name="Picture 2" descr="Risultato immagini per discesa dello spirito santo diseg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3920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Risultato immagini per segu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40762"/>
            <a:ext cx="8472941" cy="6428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egnaposto contenuto 2"/>
          <p:cNvSpPr>
            <a:spLocks noGrp="1"/>
          </p:cNvSpPr>
          <p:nvPr>
            <p:ph idx="1"/>
          </p:nvPr>
        </p:nvSpPr>
        <p:spPr>
          <a:xfrm>
            <a:off x="611560" y="3501008"/>
            <a:ext cx="8229600" cy="31683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800" dirty="0" smtClean="0"/>
              <a:t> </a:t>
            </a:r>
            <a:r>
              <a:rPr lang="it-IT" dirty="0">
                <a:solidFill>
                  <a:schemeClr val="tx2"/>
                </a:solidFill>
              </a:rPr>
              <a:t>I seguaci di Cristo, chiamati da Dio, non a titolo delle loro opere, ma a titolo del suo disegno e della grazia, giustificati in Gesù nostro Signore, nel battesimo della fede sono stati fatti veramente figli di Dio e compartecipi della natura divina, e perciò realmente santi. </a:t>
            </a:r>
          </a:p>
        </p:txBody>
      </p:sp>
    </p:spTree>
    <p:extLst>
      <p:ext uri="{BB962C8B-B14F-4D97-AF65-F5344CB8AC3E}">
        <p14:creationId xmlns:p14="http://schemas.microsoft.com/office/powerpoint/2010/main" val="366247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Risultato immagini per aiu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4968552" cy="3876041"/>
          </a:xfrm>
          <a:prstGeom prst="ellipse">
            <a:avLst/>
          </a:prstGeom>
          <a:ln w="762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Rettangolo 2"/>
          <p:cNvSpPr/>
          <p:nvPr/>
        </p:nvSpPr>
        <p:spPr>
          <a:xfrm>
            <a:off x="251520" y="4581128"/>
            <a:ext cx="8640960" cy="206210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Essi quindi devono, </a:t>
            </a:r>
            <a:r>
              <a:rPr lang="it-IT" sz="32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 l'aiuto di D</a:t>
            </a:r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io, mantenere e perfezionare con la loro vita la santità che hanno ricevuto. Li ammonisce l'Apostolo che </a:t>
            </a:r>
            <a:r>
              <a:rPr lang="it-IT" sz="32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vivano «come si conviene a santi</a:t>
            </a:r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» (</a:t>
            </a:r>
            <a:r>
              <a:rPr lang="it-IT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Ef</a:t>
            </a:r>
            <a:r>
              <a:rPr lang="it-I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5,3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  <a:endParaRPr lang="it-IT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8132" name="Picture 4" descr="Risultato immagini per D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60648"/>
            <a:ext cx="3854202" cy="2569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1520" y="4365104"/>
            <a:ext cx="8640960" cy="224676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it-IT" sz="2800" dirty="0" smtClean="0"/>
              <a:t>… si rivestano «come si conviene a eletti di Dio, santi e prediletti, di sentimenti di misericordia, di bontà, di umiltà, di dolcezza e di pazienza » (Col 3,12) e portino i frutti dello Spirito per la loro santificazione </a:t>
            </a:r>
          </a:p>
          <a:p>
            <a:pPr algn="just"/>
            <a:r>
              <a:rPr lang="it-IT" sz="2800" dirty="0" smtClean="0"/>
              <a:t>                                (cfr. Gal 5,22; </a:t>
            </a:r>
            <a:r>
              <a:rPr lang="it-IT" sz="2800" dirty="0" err="1" smtClean="0"/>
              <a:t>Rm</a:t>
            </a:r>
            <a:r>
              <a:rPr lang="it-IT" sz="2800" dirty="0" smtClean="0"/>
              <a:t> 6,22)</a:t>
            </a:r>
            <a:endParaRPr lang="it-IT" sz="2800" dirty="0"/>
          </a:p>
        </p:txBody>
      </p:sp>
      <p:pic>
        <p:nvPicPr>
          <p:cNvPr id="49154" name="Picture 2" descr="Risultato immagini per Cristo modello di vi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2656"/>
            <a:ext cx="6840760" cy="3847929"/>
          </a:xfrm>
          <a:prstGeom prst="rect">
            <a:avLst/>
          </a:prstGeom>
          <a:ln w="76200" cap="sq">
            <a:noFill/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23928" y="692696"/>
            <a:ext cx="5040560" cy="5688632"/>
          </a:xfrm>
          <a:solidFill>
            <a:schemeClr val="accent3">
              <a:lumMod val="50000"/>
            </a:schemeClr>
          </a:solidFill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it-IT" sz="5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 </a:t>
            </a:r>
            <a:r>
              <a:rPr lang="it-IT" sz="5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poiché tutti commettiamo molti sbagli (cfr. </a:t>
            </a:r>
            <a:r>
              <a:rPr lang="it-IT" sz="51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Gc</a:t>
            </a:r>
            <a:r>
              <a:rPr lang="it-IT" sz="5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3,2), </a:t>
            </a:r>
            <a:r>
              <a:rPr lang="it-IT" sz="51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abbiamo continuamente </a:t>
            </a:r>
            <a:r>
              <a:rPr lang="it-IT" sz="51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bisogno della misericordia di Dio</a:t>
            </a:r>
            <a:r>
              <a:rPr lang="it-IT" sz="5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 dobbiamo ogni giorno pregare: « Rimetti a noi i nostri debiti » (Mt 6,12) </a:t>
            </a:r>
            <a:r>
              <a:rPr lang="it-IT" sz="5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it-IT" sz="5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it-IT" sz="5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È dunque evidente per tutti, che tutti coloro che credono nel Cristo di qualsiasi stato o rango, sono </a:t>
            </a:r>
            <a:r>
              <a:rPr lang="it-IT" sz="51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chiamati alla pienezza della vita cristiana e alla perfezione della car</a:t>
            </a:r>
            <a:r>
              <a:rPr lang="it-IT" sz="5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ità </a:t>
            </a:r>
            <a:r>
              <a:rPr lang="it-IT" sz="5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 </a:t>
            </a:r>
            <a:r>
              <a:rPr lang="it-IT" sz="5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che tale santità promuove nella stessa società terrena un tenore di vita più umano</a:t>
            </a:r>
            <a:r>
              <a:rPr lang="it-I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</a:p>
        </p:txBody>
      </p:sp>
      <p:sp>
        <p:nvSpPr>
          <p:cNvPr id="30722" name="AutoShape 2" descr="Risultato immagini per padre misericordioso rembrand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" name="Immagine 3" descr="pad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2052"/>
            <a:ext cx="4235722" cy="6485948"/>
          </a:xfrm>
          <a:prstGeom prst="ellipse">
            <a:avLst/>
          </a:prstGeom>
          <a:ln w="63500" cap="rnd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566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1520" y="548680"/>
            <a:ext cx="417646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smtClean="0"/>
              <a:t>Per raggiungere questa perfezione i fedeli usino le forze ricevute secondo la misura con cui Cristo volle donarle,affinché, seguendo l'esempio di lui e </a:t>
            </a:r>
            <a:r>
              <a:rPr lang="it-IT" sz="2800" u="sng" dirty="0" smtClean="0"/>
              <a:t>diventati conformi alla sua immagine</a:t>
            </a:r>
            <a:r>
              <a:rPr lang="it-IT" sz="2800" dirty="0" smtClean="0"/>
              <a:t>, in tutto obbedienti alla volontà del Padre, con piena generosità si consacrino alla gloria di Dio e al servizio del prossimo. </a:t>
            </a:r>
            <a:endParaRPr lang="it-IT" sz="2800" dirty="0"/>
          </a:p>
        </p:txBody>
      </p:sp>
      <p:pic>
        <p:nvPicPr>
          <p:cNvPr id="3" name="Picture 2" descr="C:\Documenti\Immagini\voltoricomposto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0552" y="188640"/>
            <a:ext cx="4873448" cy="6669360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60648"/>
            <a:ext cx="8229600" cy="223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 smtClean="0"/>
              <a:t>Così </a:t>
            </a:r>
            <a:r>
              <a:rPr lang="it-IT" b="1" dirty="0"/>
              <a:t>la santità del popolo di Dio </a:t>
            </a:r>
            <a:r>
              <a:rPr lang="it-IT" b="1" dirty="0" smtClean="0"/>
              <a:t>crescerà </a:t>
            </a:r>
            <a:r>
              <a:rPr lang="it-IT" b="1" dirty="0"/>
              <a:t>in frutti abbondanti, </a:t>
            </a:r>
            <a:r>
              <a:rPr lang="it-IT" b="1" dirty="0" smtClean="0"/>
              <a:t>come </a:t>
            </a:r>
            <a:r>
              <a:rPr lang="it-IT" b="1" dirty="0"/>
              <a:t>è splendidamente </a:t>
            </a:r>
            <a:r>
              <a:rPr lang="it-IT" b="1" dirty="0" smtClean="0"/>
              <a:t>dimostrato </a:t>
            </a:r>
            <a:r>
              <a:rPr lang="it-IT" b="1" dirty="0"/>
              <a:t>nella storia della Chiesa </a:t>
            </a:r>
            <a:r>
              <a:rPr lang="it-IT" b="1" dirty="0" smtClean="0"/>
              <a:t>                dalla </a:t>
            </a:r>
            <a:r>
              <a:rPr lang="it-IT" b="1" dirty="0"/>
              <a:t>vita di tanti santi.</a:t>
            </a:r>
          </a:p>
          <a:p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29698" name="Picture 2" descr="Risultato immagini per frutti abbondan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924944"/>
            <a:ext cx="7765942" cy="3717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9700" name="Picture 4" descr="Risultato immagini per don orio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348880"/>
            <a:ext cx="1824957" cy="27089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702" name="Picture 6" descr="Risultato immagini per pino puglis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196752"/>
            <a:ext cx="1948041" cy="22048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704" name="Picture 8" descr="Risultato immagini per sr plautill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4653136"/>
            <a:ext cx="2394845" cy="18867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706" name="Picture 10" descr="Risultato immagini per santi orionini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55976" y="4365104"/>
            <a:ext cx="2088232" cy="208823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9708" name="Picture 12" descr="Risultato immagini per santi orioni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7984" y="2564904"/>
            <a:ext cx="2543202" cy="1279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710" name="Picture 14" descr="Risultato immagini per santa luci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6296" y="4221088"/>
            <a:ext cx="1608762" cy="19908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1802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it-IT" sz="2800" b="1" dirty="0" smtClean="0">
                <a:solidFill>
                  <a:srgbClr val="FF0000"/>
                </a:solidFill>
              </a:rPr>
              <a:t>art</a:t>
            </a:r>
            <a:r>
              <a:rPr lang="it-IT" sz="2800" b="1" dirty="0">
                <a:solidFill>
                  <a:srgbClr val="FF0000"/>
                </a:solidFill>
              </a:rPr>
              <a:t>. 1</a:t>
            </a:r>
          </a:p>
          <a:p>
            <a:pPr marL="0" indent="0" algn="just">
              <a:buNone/>
            </a:pPr>
            <a:endParaRPr lang="it-IT" sz="2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L'Istituto 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Secolare </a:t>
            </a:r>
            <a:r>
              <a:rPr lang="it-IT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Orionino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femminile è formato da donne che si consacrano a Dio rimanendo nel mondo </a:t>
            </a:r>
            <a:r>
              <a:rPr lang="it-IT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santificarlo dal di dentro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secondo le leggi della Chiesa e nel solco caritativo del Beato Luigi Orione.</a:t>
            </a:r>
          </a:p>
          <a:p>
            <a:pPr marL="0" indent="0" algn="just">
              <a:buNone/>
            </a:pPr>
            <a:r>
              <a:rPr lang="it-IT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Fine </a:t>
            </a:r>
            <a:r>
              <a:rPr lang="it-IT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primario e generale dell'Istituto è </a:t>
            </a:r>
            <a:r>
              <a:rPr lang="it-IT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santificazione </a:t>
            </a:r>
            <a:r>
              <a:rPr lang="it-IT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 membri mediante l'osservanza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dei consigli evangelici, mirando alla perfezione della carità e mantenendo la fisionomia e gli impegni di laiche e di secolari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it-IT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Suo 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 particolare è di servire Dio, la Chiesa e le Anime secondo il carisma di Don Orione: "collaborare da umili figlie della Divina Provvidenza per portare i piccoli, i poveri, il popolo alla Chiesa e al Papa, per "Instaurare omnia in </a:t>
            </a:r>
            <a:r>
              <a:rPr lang="it-IT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Christo</a:t>
            </a:r>
            <a:r>
              <a:rPr lang="it-I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mediante l'esercizio della carità. (1)</a:t>
            </a:r>
          </a:p>
          <a:p>
            <a:r>
              <a:rPr lang="it-IT" sz="2800" dirty="0"/>
              <a:t> </a:t>
            </a:r>
          </a:p>
        </p:txBody>
      </p:sp>
      <p:pic>
        <p:nvPicPr>
          <p:cNvPr id="4" name="Picture 4" descr="C:\Users\Giovanni\Desktop\regola-di-vita_1509183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309" y="188640"/>
            <a:ext cx="1393932" cy="100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60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500" b="1" dirty="0">
                <a:solidFill>
                  <a:srgbClr val="FF0000"/>
                </a:solidFill>
              </a:rPr>
              <a:t>art. 6</a:t>
            </a:r>
          </a:p>
          <a:p>
            <a:pPr marL="0" indent="0" algn="just">
              <a:buNone/>
            </a:pPr>
            <a:r>
              <a:rPr lang="it-IT" dirty="0" smtClean="0"/>
              <a:t>     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sz="2800" dirty="0" smtClean="0"/>
              <a:t>Le </a:t>
            </a:r>
            <a:r>
              <a:rPr lang="it-IT" sz="2800" dirty="0" err="1"/>
              <a:t>Orionine</a:t>
            </a:r>
            <a:r>
              <a:rPr lang="it-IT" sz="2800" dirty="0"/>
              <a:t> diventano membri dell'Istituto mediante una specifica </a:t>
            </a:r>
            <a:r>
              <a:rPr lang="it-IT" sz="2800" dirty="0" smtClean="0"/>
              <a:t>consacrazione </a:t>
            </a:r>
            <a:r>
              <a:rPr lang="it-IT" sz="2800" dirty="0"/>
              <a:t>a Dio, effettuata con la professione dei tre Consigli evangelici di povertà, castità e obbedienza, e il quarto voto di "speciale fedeltà al Papa".</a:t>
            </a:r>
          </a:p>
          <a:p>
            <a:pPr marL="0" indent="0" algn="just">
              <a:buNone/>
            </a:pPr>
            <a:r>
              <a:rPr lang="it-IT" sz="2800" b="1" dirty="0" smtClean="0"/>
              <a:t>     Lo </a:t>
            </a:r>
            <a:r>
              <a:rPr lang="it-IT" sz="2800" b="1" dirty="0"/>
              <a:t>stato di coloro che professano i consigli evangelici nell'Istituto appartiene alla vita e alla santità della Chiesa</a:t>
            </a:r>
            <a:r>
              <a:rPr lang="it-IT" sz="2800" dirty="0"/>
              <a:t> che ne riconosce e promuove la forma di vita come un dono per la sua missione.</a:t>
            </a:r>
          </a:p>
          <a:p>
            <a:pPr marL="0" indent="0" algn="just">
              <a:buNone/>
            </a:pPr>
            <a:endParaRPr lang="it-IT" sz="2400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4" descr="C:\Users\Giovanni\Desktop\regola-di-vita_1509183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0648"/>
            <a:ext cx="2160240" cy="1562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81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Giovanni\Desktop\CONSACRAZIONE-E-SECOLARITÀ-copertina-770x10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3025284" cy="4176464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3419872" y="188640"/>
            <a:ext cx="5544616" cy="6370975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Una compartecipazione responsabile e generosa, che potremmo definire, con una espressione più semplice, </a:t>
            </a:r>
            <a:r>
              <a:rPr lang="it-IT" sz="2400" b="1" u="sng" dirty="0"/>
              <a:t>come capacità a vivere dentro: </a:t>
            </a:r>
            <a:endParaRPr lang="it-IT" sz="2400" b="1" u="sng" dirty="0" smtClean="0"/>
          </a:p>
          <a:p>
            <a:pPr algn="just"/>
            <a:endParaRPr lang="it-IT" sz="2400" dirty="0"/>
          </a:p>
          <a:p>
            <a:pPr marL="342900" indent="-342900" algn="just">
              <a:buFontTx/>
              <a:buChar char="-"/>
            </a:pPr>
            <a:r>
              <a:rPr lang="it-IT" sz="2400" b="1" u="sng" dirty="0" smtClean="0">
                <a:solidFill>
                  <a:srgbClr val="FF0000"/>
                </a:solidFill>
              </a:rPr>
              <a:t>dentro </a:t>
            </a:r>
            <a:r>
              <a:rPr lang="it-IT" sz="2400" b="1" u="sng" dirty="0">
                <a:solidFill>
                  <a:srgbClr val="FF0000"/>
                </a:solidFill>
              </a:rPr>
              <a:t>il </a:t>
            </a:r>
            <a:r>
              <a:rPr lang="it-IT" sz="2400" b="1" u="sng" dirty="0" smtClean="0">
                <a:solidFill>
                  <a:srgbClr val="FF0000"/>
                </a:solidFill>
              </a:rPr>
              <a:t>cuore</a:t>
            </a:r>
            <a:r>
              <a:rPr lang="it-IT" sz="2400" dirty="0" smtClean="0"/>
              <a:t>:</a:t>
            </a:r>
            <a:r>
              <a:rPr lang="it-IT" sz="2400" b="1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/>
              <a:t>in </a:t>
            </a:r>
            <a:r>
              <a:rPr lang="it-IT" sz="2400" dirty="0"/>
              <a:t>quel mondo di affetti, di sentimenti, di emozioni e di reazioni che si accendono nella rete delle relazioni interpersonali e in quella convivenza che forma il tessuto del vivere quotidiano</a:t>
            </a:r>
            <a:r>
              <a:rPr lang="it-IT" sz="2400" dirty="0" smtClean="0"/>
              <a:t>;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/>
              <a:t>- </a:t>
            </a:r>
            <a:r>
              <a:rPr lang="it-IT" sz="2400" b="1" u="sng" dirty="0">
                <a:solidFill>
                  <a:srgbClr val="FF0000"/>
                </a:solidFill>
              </a:rPr>
              <a:t>dentro la casa</a:t>
            </a:r>
            <a:r>
              <a:rPr lang="it-IT" sz="2400" dirty="0"/>
              <a:t>: conoscendo e soffrendo i problemi familiari, come quelli della nascita e della morte, quelli della </a:t>
            </a:r>
            <a:r>
              <a:rPr lang="it-IT" sz="2400" dirty="0" smtClean="0"/>
              <a:t>malattia, </a:t>
            </a:r>
            <a:r>
              <a:rPr lang="it-IT" sz="2400" dirty="0"/>
              <a:t>della sistemazione, quelli della </a:t>
            </a:r>
            <a:r>
              <a:rPr lang="it-IT" sz="2400" dirty="0" smtClean="0"/>
              <a:t>spesa, del </a:t>
            </a:r>
            <a:r>
              <a:rPr lang="it-IT" sz="2400" dirty="0"/>
              <a:t>condominio; </a:t>
            </a:r>
          </a:p>
        </p:txBody>
      </p:sp>
      <p:pic>
        <p:nvPicPr>
          <p:cNvPr id="6" name="Picture 2" descr="Risultato immagini per dentr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725144"/>
            <a:ext cx="3303240" cy="1651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  <p:extLst>
      <p:ext uri="{BB962C8B-B14F-4D97-AF65-F5344CB8AC3E}">
        <p14:creationId xmlns:p14="http://schemas.microsoft.com/office/powerpoint/2010/main" val="380108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332656"/>
            <a:ext cx="8964488" cy="6525344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it-IT" sz="2400" b="1" dirty="0" smtClean="0">
                <a:solidFill>
                  <a:srgbClr val="FF0000"/>
                </a:solidFill>
              </a:rPr>
              <a:t>dentro </a:t>
            </a:r>
            <a:r>
              <a:rPr lang="it-IT" sz="2400" b="1" dirty="0">
                <a:solidFill>
                  <a:srgbClr val="FF0000"/>
                </a:solidFill>
              </a:rPr>
              <a:t>le strutture</a:t>
            </a:r>
            <a:r>
              <a:rPr lang="it-IT" sz="2400" dirty="0"/>
              <a:t>: </a:t>
            </a:r>
            <a:r>
              <a:rPr lang="it-IT" sz="2400" dirty="0" smtClean="0"/>
              <a:t> nella </a:t>
            </a:r>
            <a:r>
              <a:rPr lang="it-IT" sz="2400" dirty="0"/>
              <a:t>difficoltà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delle </a:t>
            </a:r>
            <a:r>
              <a:rPr lang="it-IT" sz="2400" dirty="0"/>
              <a:t>contraddizioni, nella tentazione </a:t>
            </a:r>
            <a:endParaRPr lang="it-IT" sz="2400" dirty="0" smtClean="0"/>
          </a:p>
          <a:p>
            <a:pPr marL="0" indent="0" algn="just">
              <a:buNone/>
            </a:pPr>
            <a:r>
              <a:rPr lang="it-IT" sz="2400" dirty="0" smtClean="0"/>
              <a:t>di </a:t>
            </a:r>
            <a:r>
              <a:rPr lang="it-IT" sz="2400" dirty="0"/>
              <a:t>andare contro coscienza, nella </a:t>
            </a:r>
            <a:r>
              <a:rPr lang="it-IT" sz="2400" dirty="0" smtClean="0"/>
              <a:t>mischia </a:t>
            </a:r>
          </a:p>
          <a:p>
            <a:pPr marL="0" indent="0" algn="just">
              <a:buNone/>
            </a:pPr>
            <a:r>
              <a:rPr lang="it-IT" sz="2400" dirty="0" smtClean="0"/>
              <a:t>delle </a:t>
            </a:r>
            <a:r>
              <a:rPr lang="it-IT" sz="2400" dirty="0"/>
              <a:t>rivalità; </a:t>
            </a:r>
            <a:endParaRPr lang="it-IT" sz="2400" dirty="0" smtClean="0"/>
          </a:p>
          <a:p>
            <a:pPr algn="just">
              <a:buFontTx/>
              <a:buChar char="-"/>
            </a:pPr>
            <a:r>
              <a:rPr lang="it-IT" sz="2400" b="1" dirty="0" smtClean="0">
                <a:solidFill>
                  <a:srgbClr val="FF0000"/>
                </a:solidFill>
              </a:rPr>
              <a:t>dentro le situazioni</a:t>
            </a:r>
            <a:r>
              <a:rPr lang="it-IT" sz="2400" dirty="0" smtClean="0"/>
              <a:t>: nel continuo impegno del </a:t>
            </a:r>
            <a:r>
              <a:rPr lang="it-IT" sz="2400" dirty="0"/>
              <a:t>discernimento, nella perplessità delle </a:t>
            </a:r>
            <a:r>
              <a:rPr lang="it-IT" sz="2400" dirty="0" smtClean="0"/>
              <a:t>scelte, </a:t>
            </a:r>
            <a:r>
              <a:rPr lang="it-IT" sz="2400" dirty="0"/>
              <a:t>a volte segnate dalla sofferenza</a:t>
            </a:r>
            <a:r>
              <a:rPr lang="it-IT" sz="2400" dirty="0" smtClean="0"/>
              <a:t>;</a:t>
            </a:r>
          </a:p>
          <a:p>
            <a:pPr marL="0" indent="0" algn="just">
              <a:buNone/>
            </a:pPr>
            <a:endParaRPr lang="it-IT" sz="1800" dirty="0" smtClean="0"/>
          </a:p>
          <a:p>
            <a:pPr marL="0" indent="0" algn="just">
              <a:buNone/>
            </a:pPr>
            <a:r>
              <a:rPr lang="it-IT" sz="2400" dirty="0" smtClean="0"/>
              <a:t>- </a:t>
            </a:r>
            <a:r>
              <a:rPr lang="it-IT" sz="2400" b="1" dirty="0">
                <a:solidFill>
                  <a:srgbClr val="FF0000"/>
                </a:solidFill>
              </a:rPr>
              <a:t>dentro la storia</a:t>
            </a:r>
            <a:r>
              <a:rPr lang="it-IT" sz="2400" dirty="0"/>
              <a:t>: nell'assunzione di responsabilità nell'ambito </a:t>
            </a:r>
            <a:r>
              <a:rPr lang="it-IT" sz="2400" dirty="0" smtClean="0"/>
              <a:t>sociale</a:t>
            </a:r>
            <a:r>
              <a:rPr lang="it-IT" sz="2400" dirty="0"/>
              <a:t>, economico, politico, nell' attenzione ai segni dei tempi, </a:t>
            </a:r>
            <a:endParaRPr lang="it-IT" dirty="0"/>
          </a:p>
        </p:txBody>
      </p:sp>
      <p:pic>
        <p:nvPicPr>
          <p:cNvPr id="4" name="Picture 3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4644573" cy="21328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362" name="Picture 2" descr="C:\Users\Giovanni\Desktop\unnamed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8640"/>
            <a:ext cx="3347864" cy="1981255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5076056" y="4941168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nella condivisione del rischio </a:t>
            </a:r>
            <a:r>
              <a:rPr lang="it-IT" sz="2400" dirty="0" smtClean="0"/>
              <a:t>comune, </a:t>
            </a:r>
            <a:r>
              <a:rPr lang="it-IT" sz="2400" dirty="0"/>
              <a:t>nell'arduo impegno della speranza.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10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4" name="Picture 4" descr="https://www.vaticannews.va/content/dam/vaticannews/images-multimedia/francesco-attivit%C3%A0/esul_plus.jpg/_jcr_content/renditions/cq5dam.thumbnail.cropped.1500.84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96944" cy="59046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  <a:softEdge rad="127000"/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 prst="coolSlant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4916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Risultato immagini per alb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67919" cy="6858000"/>
          </a:xfrm>
          <a:prstGeom prst="rect">
            <a:avLst/>
          </a:prstGeom>
          <a:noFill/>
        </p:spPr>
      </p:pic>
      <p:sp>
        <p:nvSpPr>
          <p:cNvPr id="6" name="Rettangolo 5"/>
          <p:cNvSpPr/>
          <p:nvPr/>
        </p:nvSpPr>
        <p:spPr>
          <a:xfrm>
            <a:off x="3491880" y="260648"/>
            <a:ext cx="522108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 smtClean="0"/>
              <a:t>1. «Rallegratevi ed esultate» </a:t>
            </a:r>
            <a:r>
              <a:rPr lang="it-IT" sz="3200" dirty="0" smtClean="0"/>
              <a:t>(</a:t>
            </a:r>
            <a:r>
              <a:rPr lang="it-IT" sz="3200" i="1" dirty="0" smtClean="0"/>
              <a:t>Mt</a:t>
            </a:r>
            <a:r>
              <a:rPr lang="it-IT" sz="3200" dirty="0" smtClean="0"/>
              <a:t> 5,12), dice Gesù a coloro che sono perseguitati o umiliati per causa sua.             Il Signore chiede tutto, e quello che offre è la vera vita, la felicità per la quale siamo stati creati.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Risultato immagini per libertà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" name="Immagine 3" descr="liber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-1"/>
            <a:ext cx="9863572" cy="6858001"/>
          </a:xfrm>
          <a:prstGeom prst="rect">
            <a:avLst/>
          </a:prstGeom>
        </p:spPr>
      </p:pic>
      <p:sp>
        <p:nvSpPr>
          <p:cNvPr id="6" name="Segnaposto contenuto 2"/>
          <p:cNvSpPr txBox="1">
            <a:spLocks/>
          </p:cNvSpPr>
          <p:nvPr/>
        </p:nvSpPr>
        <p:spPr>
          <a:xfrm>
            <a:off x="0" y="4941168"/>
            <a:ext cx="9540552" cy="191683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  <a:gs pos="40000">
                <a:schemeClr val="bg2">
                  <a:tint val="45000"/>
                  <a:shade val="99000"/>
                  <a:satMod val="350000"/>
                </a:schemeClr>
              </a:gs>
              <a:gs pos="100000">
                <a:schemeClr val="bg2">
                  <a:shade val="20000"/>
                  <a:satMod val="25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Egli ci vuole santi e non si aspetta che ci accontentiamo di un’esistenza mediocre, annacquata, inconsistente. In realtà, fin dalle prime pagine della Bibbia è presente, in diversi modi, la chiamata alla santità. Così il Signore la proponeva ad Abramo: «Cammina davanti a me e sii integro» 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it-IT" sz="24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17,1).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311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Risultato immagini per libert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1105" cy="685800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323528" y="332656"/>
            <a:ext cx="835292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 smtClean="0">
                <a:solidFill>
                  <a:schemeClr val="bg1"/>
                </a:solidFill>
              </a:rPr>
              <a:t>2. Non ci si deve aspettare qui un trattato sulla santità, con tante definizioni e distinzioni che potrebbero arricchire questo importante tema, o con analisi che si potrebbero fare circa i mezzi di santificazione. </a:t>
            </a:r>
            <a:endParaRPr lang="it-IT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332656"/>
            <a:ext cx="5076056" cy="5544616"/>
          </a:xfrm>
        </p:spPr>
        <p:txBody>
          <a:bodyPr>
            <a:normAutofit/>
          </a:bodyPr>
          <a:lstStyle/>
          <a:p>
            <a:pPr algn="just"/>
            <a:r>
              <a:rPr lang="it-IT" sz="2400" dirty="0" smtClean="0"/>
              <a:t> </a:t>
            </a:r>
            <a:r>
              <a:rPr lang="it-IT" sz="2400" b="1" dirty="0"/>
              <a:t>Il mio umile obiettivo è far risuonare ancora una volta la chiamata alla santità, cercando di incarnarla nel contesto attuale, </a:t>
            </a:r>
            <a:r>
              <a:rPr lang="it-IT" sz="2400" b="1" u="sng" dirty="0"/>
              <a:t>con i suoi rischi, le sue sfide e le sue opportunità.</a:t>
            </a:r>
            <a:r>
              <a:rPr lang="it-IT" sz="2400" b="1" dirty="0"/>
              <a:t> Perché il Signore ha scelto ciascuno di noi «per essere santi e immacolati di fronte a Lui nella carità</a:t>
            </a:r>
            <a:r>
              <a:rPr lang="it-IT" sz="2400" dirty="0"/>
              <a:t>» (</a:t>
            </a:r>
            <a:r>
              <a:rPr lang="it-IT" sz="2400" i="1" dirty="0" err="1"/>
              <a:t>Ef</a:t>
            </a:r>
            <a:r>
              <a:rPr lang="it-IT" sz="2400" dirty="0"/>
              <a:t> 1,4).</a:t>
            </a:r>
          </a:p>
          <a:p>
            <a:endParaRPr lang="it-IT" dirty="0"/>
          </a:p>
        </p:txBody>
      </p:sp>
      <p:pic>
        <p:nvPicPr>
          <p:cNvPr id="22530" name="Picture 2" descr="Risultato immagini per risch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332656"/>
            <a:ext cx="3610335" cy="252028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2532" name="AutoShape 4" descr="Risultato immagini per sfi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" name="Immagine 4" descr="sfi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005064"/>
            <a:ext cx="4591631" cy="244827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2534" name="Picture 6" descr="Risultato immagini per opportunità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356992"/>
            <a:ext cx="3235656" cy="32129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3982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484784"/>
            <a:ext cx="633670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Il nostro modello</a:t>
            </a:r>
            <a:endParaRPr lang="it-IT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598894"/>
              </p:ext>
            </p:extLst>
          </p:nvPr>
        </p:nvGraphicFramePr>
        <p:xfrm>
          <a:off x="6666631" y="5949280"/>
          <a:ext cx="200342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Oggetto shell Packager" showAsIcon="1" r:id="rId3" imgW="2003400" imgH="488520" progId="Package">
                  <p:embed/>
                </p:oleObj>
              </mc:Choice>
              <mc:Fallback>
                <p:oleObj name="Oggetto shell Packager" showAsIcon="1" r:id="rId3" imgW="2003400" imgH="488520" progId="Package">
                  <p:embed/>
                  <p:pic>
                    <p:nvPicPr>
                      <p:cNvPr id="0" name="Ogget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6631" y="5949280"/>
                        <a:ext cx="200342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30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2"/>
          <p:cNvSpPr txBox="1">
            <a:spLocks/>
          </p:cNvSpPr>
          <p:nvPr/>
        </p:nvSpPr>
        <p:spPr>
          <a:xfrm>
            <a:off x="683568" y="665312"/>
            <a:ext cx="8229600" cy="61926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haroni" pitchFamily="2" charset="-79"/>
                <a:ea typeface="+mn-ea"/>
                <a:cs typeface="Aharoni" pitchFamily="2" charset="-79"/>
              </a:rPr>
              <a:t>  Struttura delle meditazioni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Momento di preghiera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La Parola di Dio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La Parola della Chiesa:  Papa Francesco - </a:t>
            </a:r>
            <a:r>
              <a:rPr kumimoji="0" lang="it-IT" sz="3200" b="0" i="0" u="none" strike="noStrike" kern="1200" cap="none" spc="0" normalizeH="0" baseline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Gaudete</a:t>
            </a: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baseline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et</a:t>
            </a: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it-IT" sz="3200" b="0" i="0" u="none" strike="noStrike" kern="1200" cap="none" spc="0" normalizeH="0" baseline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exsultate</a:t>
            </a: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 (GE)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La Parola di Don Orione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Maria, modello di santità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 santo di famiglia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Preghiera al santo di famiglia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Domande per la riflessione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32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Immagine 6" descr="guarda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836712"/>
            <a:ext cx="3596703" cy="1956914"/>
          </a:xfrm>
          <a:prstGeom prst="ellipse">
            <a:avLst/>
          </a:prstGeom>
          <a:ln w="6350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8" name="Immagine 7" descr="fes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3573016"/>
            <a:ext cx="3361503" cy="2232248"/>
          </a:xfrm>
          <a:prstGeom prst="ellipse">
            <a:avLst/>
          </a:prstGeom>
          <a:ln w="63500" cap="rnd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  <p:extLst>
      <p:ext uri="{BB962C8B-B14F-4D97-AF65-F5344CB8AC3E}">
        <p14:creationId xmlns:p14="http://schemas.microsoft.com/office/powerpoint/2010/main" val="20121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332656"/>
            <a:ext cx="8686800" cy="604867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                Il nostro percorso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16</a:t>
            </a:r>
            <a:r>
              <a:rPr lang="it-IT" dirty="0" smtClean="0"/>
              <a:t>: </a:t>
            </a:r>
            <a:r>
              <a:rPr lang="it-IT" b="1" dirty="0" smtClean="0"/>
              <a:t>Introduzione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17</a:t>
            </a:r>
            <a:r>
              <a:rPr lang="it-IT" dirty="0" smtClean="0"/>
              <a:t>: </a:t>
            </a:r>
            <a:r>
              <a:rPr lang="it-IT" b="1" dirty="0" smtClean="0"/>
              <a:t>La chiamata alla santità</a:t>
            </a:r>
          </a:p>
          <a:p>
            <a:pPr marL="0" indent="0" algn="just">
              <a:buNone/>
            </a:pPr>
            <a:r>
              <a:rPr lang="it-IT" b="1" dirty="0" smtClean="0">
                <a:solidFill>
                  <a:srgbClr val="FF0000"/>
                </a:solidFill>
              </a:rPr>
              <a:t>17</a:t>
            </a:r>
            <a:r>
              <a:rPr lang="it-IT" dirty="0" smtClean="0"/>
              <a:t>: </a:t>
            </a:r>
            <a:r>
              <a:rPr lang="it-IT" b="1" dirty="0" smtClean="0"/>
              <a:t>La vera santità: sue caratteristiche ed inganni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18</a:t>
            </a:r>
            <a:r>
              <a:rPr lang="it-IT" dirty="0" smtClean="0"/>
              <a:t>: </a:t>
            </a:r>
            <a:r>
              <a:rPr lang="it-IT" b="1" dirty="0" smtClean="0"/>
              <a:t>La santità come stile di vita (le Beatitudini)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19</a:t>
            </a:r>
            <a:r>
              <a:rPr lang="it-IT" b="1" dirty="0" smtClean="0"/>
              <a:t>: Con Gesù nel deserto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20</a:t>
            </a:r>
            <a:r>
              <a:rPr lang="it-IT" dirty="0" smtClean="0"/>
              <a:t>: </a:t>
            </a:r>
            <a:r>
              <a:rPr lang="it-IT" b="1" dirty="0" smtClean="0"/>
              <a:t>I santi di Dio abitano la Polis</a:t>
            </a:r>
          </a:p>
          <a:p>
            <a:pPr marL="0" indent="0">
              <a:buNone/>
            </a:pPr>
            <a:r>
              <a:rPr lang="it-IT" b="1" dirty="0" smtClean="0">
                <a:solidFill>
                  <a:srgbClr val="FF0000"/>
                </a:solidFill>
              </a:rPr>
              <a:t>20</a:t>
            </a:r>
            <a:r>
              <a:rPr lang="it-IT" b="1" dirty="0" smtClean="0"/>
              <a:t>: Pellegrinaggio a Genazzano</a:t>
            </a:r>
          </a:p>
          <a:p>
            <a:pPr marL="0" indent="0" algn="just">
              <a:buNone/>
            </a:pPr>
            <a:r>
              <a:rPr lang="it-IT" b="1" dirty="0" smtClean="0">
                <a:solidFill>
                  <a:srgbClr val="FF0000"/>
                </a:solidFill>
              </a:rPr>
              <a:t>21</a:t>
            </a:r>
            <a:r>
              <a:rPr lang="it-IT" dirty="0" smtClean="0"/>
              <a:t>: </a:t>
            </a:r>
            <a:r>
              <a:rPr lang="it-IT" b="1" dirty="0" smtClean="0"/>
              <a:t>Tu sei la scelta di Dio!</a:t>
            </a:r>
          </a:p>
          <a:p>
            <a:pPr marL="0" indent="0" algn="just">
              <a:buNone/>
            </a:pPr>
            <a:r>
              <a:rPr lang="it-IT" b="1" dirty="0" smtClean="0">
                <a:solidFill>
                  <a:srgbClr val="FF0000"/>
                </a:solidFill>
              </a:rPr>
              <a:t>21</a:t>
            </a:r>
            <a:r>
              <a:rPr lang="it-IT" b="1" dirty="0" smtClean="0"/>
              <a:t>: Il cammino di santità nelle indicazioni di Papa Francesco</a:t>
            </a:r>
            <a:endParaRPr lang="it-IT" b="1" dirty="0"/>
          </a:p>
        </p:txBody>
      </p:sp>
      <p:pic>
        <p:nvPicPr>
          <p:cNvPr id="4" name="Immagine 3" descr="percors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0"/>
            <a:ext cx="3131840" cy="3131840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  <a:softEdge rad="112500"/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  <p:extLst>
      <p:ext uri="{BB962C8B-B14F-4D97-AF65-F5344CB8AC3E}">
        <p14:creationId xmlns:p14="http://schemas.microsoft.com/office/powerpoint/2010/main" val="31295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Risultato immagini per don ori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280918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ttangolo 5"/>
          <p:cNvSpPr/>
          <p:nvPr/>
        </p:nvSpPr>
        <p:spPr>
          <a:xfrm>
            <a:off x="179512" y="260648"/>
            <a:ext cx="860514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 quale spirito ed </a:t>
            </a:r>
            <a:r>
              <a:rPr lang="it-IT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impegno?</a:t>
            </a:r>
            <a:endParaRPr lang="it-IT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Segnaposto contenuto 2"/>
          <p:cNvSpPr>
            <a:spLocks noGrp="1"/>
          </p:cNvSpPr>
          <p:nvPr>
            <p:ph idx="1"/>
          </p:nvPr>
        </p:nvSpPr>
        <p:spPr>
          <a:xfrm>
            <a:off x="683568" y="5517232"/>
            <a:ext cx="7992888" cy="11795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it-IT" sz="5100" i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“</a:t>
            </a:r>
            <a:r>
              <a:rPr lang="it-IT" sz="5100" i="1" dirty="0">
                <a:solidFill>
                  <a:srgbClr val="002060"/>
                </a:solidFill>
                <a:latin typeface="Book Antiqua" panose="02040602050305030304" pitchFamily="18" charset="0"/>
              </a:rPr>
              <a:t>Bisogna entrare negli Esercizi volentieri, contenti, lieti, felici di tanta grazia.”</a:t>
            </a:r>
            <a:endParaRPr lang="it-IT" sz="5100" dirty="0">
              <a:solidFill>
                <a:srgbClr val="002060"/>
              </a:solidFill>
              <a:latin typeface="Book Antiqua" panose="02040602050305030304" pitchFamily="18" charset="0"/>
            </a:endParaRPr>
          </a:p>
          <a:p>
            <a:pPr marL="0" indent="0" algn="r">
              <a:buNone/>
            </a:pPr>
            <a:r>
              <a:rPr lang="it-IT" sz="3800" b="1" i="1" dirty="0">
                <a:solidFill>
                  <a:srgbClr val="002060"/>
                </a:solidFill>
              </a:rPr>
              <a:t>	San Luigi Orione</a:t>
            </a:r>
            <a:endParaRPr lang="it-IT" sz="3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it-IT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Risultato immagini per silenz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8544" cy="6858000"/>
          </a:xfrm>
          <a:prstGeom prst="rect">
            <a:avLst/>
          </a:prstGeom>
          <a:noFill/>
        </p:spPr>
      </p:pic>
      <p:sp>
        <p:nvSpPr>
          <p:cNvPr id="7" name="Segnaposto contenuto 2"/>
          <p:cNvSpPr>
            <a:spLocks noGrp="1"/>
          </p:cNvSpPr>
          <p:nvPr>
            <p:ph idx="1"/>
          </p:nvPr>
        </p:nvSpPr>
        <p:spPr>
          <a:xfrm>
            <a:off x="3923928" y="692696"/>
            <a:ext cx="5626968" cy="3777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sz="7500" i="1" dirty="0" smtClean="0">
              <a:solidFill>
                <a:srgbClr val="0070C0"/>
              </a:solidFill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r>
              <a:rPr lang="it-IT" sz="3500" i="1" dirty="0" smtClean="0">
                <a:latin typeface="Book Antiqua" panose="02040602050305030304" pitchFamily="18" charset="0"/>
              </a:rPr>
              <a:t>“</a:t>
            </a:r>
            <a:r>
              <a:rPr lang="it-IT" sz="3500" i="1" dirty="0">
                <a:latin typeface="Book Antiqua" panose="02040602050305030304" pitchFamily="18" charset="0"/>
              </a:rPr>
              <a:t>Il silenzio lavora. Bisogna, dunque, farlo lavorare</a:t>
            </a:r>
            <a:r>
              <a:rPr lang="it-IT" sz="3500" i="1" dirty="0" smtClean="0">
                <a:latin typeface="Book Antiqua" panose="02040602050305030304" pitchFamily="18" charset="0"/>
              </a:rPr>
              <a:t>.”</a:t>
            </a:r>
          </a:p>
          <a:p>
            <a:pPr marL="0" indent="0" algn="ctr">
              <a:buNone/>
            </a:pPr>
            <a:r>
              <a:rPr lang="it-IT" sz="3500" dirty="0" smtClean="0">
                <a:latin typeface="Book Antiqua" panose="02040602050305030304" pitchFamily="18" charset="0"/>
              </a:rPr>
              <a:t>              </a:t>
            </a:r>
            <a:r>
              <a:rPr lang="it-IT" sz="3000" b="1" i="1" dirty="0" smtClean="0"/>
              <a:t>San </a:t>
            </a:r>
            <a:r>
              <a:rPr lang="it-IT" sz="3000" b="1" i="1" dirty="0"/>
              <a:t>Luigi Orione</a:t>
            </a:r>
            <a:endParaRPr lang="it-IT" sz="30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6698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iovanni\Desktop\20190206_1613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31377" y="1218596"/>
            <a:ext cx="6401326" cy="4464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899592" y="548680"/>
            <a:ext cx="50405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</a:p>
          <a:p>
            <a:pPr algn="ctr"/>
            <a:endParaRPr lang="it-IT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O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R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</a:p>
          <a:p>
            <a:pPr algn="ctr"/>
            <a:endParaRPr lang="it-IT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N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T</a:t>
            </a:r>
          </a:p>
          <a:p>
            <a:pPr algn="ctr"/>
            <a:r>
              <a:rPr lang="it-IT" sz="2800" dirty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884368" y="836712"/>
            <a:ext cx="57606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D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</a:p>
          <a:p>
            <a:pPr algn="ctr"/>
            <a:endParaRPr lang="it-IT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F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M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G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</a:t>
            </a:r>
          </a:p>
          <a:p>
            <a:pPr algn="ctr"/>
            <a:r>
              <a:rPr lang="it-IT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</a:t>
            </a:r>
          </a:p>
          <a:p>
            <a:pPr algn="ctr"/>
            <a:r>
              <a:rPr lang="it-IT" sz="2800" dirty="0">
                <a:solidFill>
                  <a:srgbClr val="FF0000"/>
                </a:solidFill>
                <a:latin typeface="Arial Black" panose="020B0A04020102020204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5792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Giovanni\Desktop\varie\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04664"/>
            <a:ext cx="5688632" cy="5969084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perspectiveHeroicExtremeRigh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04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644</TotalTime>
  <Words>1187</Words>
  <Application>Microsoft Office PowerPoint</Application>
  <PresentationFormat>Presentazione su schermo (4:3)</PresentationFormat>
  <Paragraphs>114</Paragraphs>
  <Slides>33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33</vt:i4>
      </vt:variant>
    </vt:vector>
  </HeadingPairs>
  <TitlesOfParts>
    <vt:vector size="36" baseType="lpstr">
      <vt:lpstr>Tema di Office</vt:lpstr>
      <vt:lpstr>Pacchetto</vt:lpstr>
      <vt:lpstr>Oggetto shell Packager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Giovanni</dc:creator>
  <cp:lastModifiedBy>Giovanni</cp:lastModifiedBy>
  <cp:revision>92</cp:revision>
  <dcterms:created xsi:type="dcterms:W3CDTF">2019-09-03T19:17:46Z</dcterms:created>
  <dcterms:modified xsi:type="dcterms:W3CDTF">2020-08-16T07:46:17Z</dcterms:modified>
</cp:coreProperties>
</file>