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78" r:id="rId3"/>
    <p:sldId id="258" r:id="rId4"/>
    <p:sldId id="280" r:id="rId5"/>
    <p:sldId id="281" r:id="rId6"/>
    <p:sldId id="275" r:id="rId7"/>
    <p:sldId id="282" r:id="rId8"/>
    <p:sldId id="283" r:id="rId9"/>
    <p:sldId id="260" r:id="rId10"/>
    <p:sldId id="261" r:id="rId11"/>
    <p:sldId id="284" r:id="rId12"/>
    <p:sldId id="276" r:id="rId13"/>
    <p:sldId id="272" r:id="rId14"/>
    <p:sldId id="270" r:id="rId15"/>
    <p:sldId id="269" r:id="rId16"/>
    <p:sldId id="263" r:id="rId17"/>
    <p:sldId id="264" r:id="rId18"/>
    <p:sldId id="265" r:id="rId19"/>
    <p:sldId id="266" r:id="rId20"/>
    <p:sldId id="277" r:id="rId21"/>
    <p:sldId id="268" r:id="rId22"/>
    <p:sldId id="279" r:id="rId2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0521B5-C0B9-46E0-85C5-7BE1220F2337}" type="datetimeFigureOut">
              <a:rPr lang="it-IT" smtClean="0"/>
              <a:pPr/>
              <a:t>17/08/2020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0646F2-D8F7-4EDA-91CA-3E8CFFB90B0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7176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0646F2-D8F7-4EDA-91CA-3E8CFFB90B03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7981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0646F2-D8F7-4EDA-91CA-3E8CFFB90B03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3528-C8EE-46DD-8B51-00083808491E}" type="datetimeFigureOut">
              <a:rPr lang="it-IT" smtClean="0"/>
              <a:pPr/>
              <a:t>17/08/2020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4889F-6C1A-470E-A7E7-77C2FFA6F49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2549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3528-C8EE-46DD-8B51-00083808491E}" type="datetimeFigureOut">
              <a:rPr lang="it-IT" smtClean="0"/>
              <a:pPr/>
              <a:t>17/08/2020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4889F-6C1A-470E-A7E7-77C2FFA6F49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8123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3528-C8EE-46DD-8B51-00083808491E}" type="datetimeFigureOut">
              <a:rPr lang="it-IT" smtClean="0"/>
              <a:pPr/>
              <a:t>17/08/2020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4889F-6C1A-470E-A7E7-77C2FFA6F49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4631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3528-C8EE-46DD-8B51-00083808491E}" type="datetimeFigureOut">
              <a:rPr lang="it-IT" smtClean="0"/>
              <a:pPr/>
              <a:t>17/08/2020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4889F-6C1A-470E-A7E7-77C2FFA6F49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4805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3528-C8EE-46DD-8B51-00083808491E}" type="datetimeFigureOut">
              <a:rPr lang="it-IT" smtClean="0"/>
              <a:pPr/>
              <a:t>17/08/2020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4889F-6C1A-470E-A7E7-77C2FFA6F49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8737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3528-C8EE-46DD-8B51-00083808491E}" type="datetimeFigureOut">
              <a:rPr lang="it-IT" smtClean="0"/>
              <a:pPr/>
              <a:t>17/08/2020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4889F-6C1A-470E-A7E7-77C2FFA6F49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6172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3528-C8EE-46DD-8B51-00083808491E}" type="datetimeFigureOut">
              <a:rPr lang="it-IT" smtClean="0"/>
              <a:pPr/>
              <a:t>17/08/2020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4889F-6C1A-470E-A7E7-77C2FFA6F49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85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3528-C8EE-46DD-8B51-00083808491E}" type="datetimeFigureOut">
              <a:rPr lang="it-IT" smtClean="0"/>
              <a:pPr/>
              <a:t>17/08/2020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4889F-6C1A-470E-A7E7-77C2FFA6F49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5533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3528-C8EE-46DD-8B51-00083808491E}" type="datetimeFigureOut">
              <a:rPr lang="it-IT" smtClean="0"/>
              <a:pPr/>
              <a:t>17/08/2020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4889F-6C1A-470E-A7E7-77C2FFA6F49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1971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3528-C8EE-46DD-8B51-00083808491E}" type="datetimeFigureOut">
              <a:rPr lang="it-IT" smtClean="0"/>
              <a:pPr/>
              <a:t>17/08/2020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4889F-6C1A-470E-A7E7-77C2FFA6F49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5442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43528-C8EE-46DD-8B51-00083808491E}" type="datetimeFigureOut">
              <a:rPr lang="it-IT" smtClean="0"/>
              <a:pPr/>
              <a:t>17/08/2020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4889F-6C1A-470E-A7E7-77C2FFA6F49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9478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>
                <a:alpha val="32000"/>
              </a:srgbClr>
            </a:gs>
            <a:gs pos="50000">
              <a:srgbClr val="9CB86E"/>
            </a:gs>
            <a:gs pos="100000">
              <a:srgbClr val="156B13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43528-C8EE-46DD-8B51-00083808491E}" type="datetimeFigureOut">
              <a:rPr lang="it-IT" smtClean="0"/>
              <a:pPr/>
              <a:t>17/08/2020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4889F-6C1A-470E-A7E7-77C2FFA6F49D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1506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5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2" name="Picture 28" descr="C:\Users\Giovanni\Desktop\unname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268760"/>
            <a:ext cx="7344816" cy="479593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6" name="Rettangolo 5"/>
          <p:cNvSpPr/>
          <p:nvPr/>
        </p:nvSpPr>
        <p:spPr>
          <a:xfrm>
            <a:off x="755576" y="188640"/>
            <a:ext cx="80754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5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Invochiamo lo Spirito Santo</a:t>
            </a:r>
          </a:p>
        </p:txBody>
      </p:sp>
      <p:graphicFrame>
        <p:nvGraphicFramePr>
          <p:cNvPr id="2" name="Ogget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9694915"/>
              </p:ext>
            </p:extLst>
          </p:nvPr>
        </p:nvGraphicFramePr>
        <p:xfrm>
          <a:off x="395536" y="6009934"/>
          <a:ext cx="1582737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Oggetto shell Packager" showAsIcon="1" r:id="rId5" imgW="1514160" imgH="488520" progId="Package">
                  <p:embed/>
                </p:oleObj>
              </mc:Choice>
              <mc:Fallback>
                <p:oleObj name="Oggetto shell Packager" showAsIcon="1" r:id="rId5" imgW="1514160" imgH="488520" progId="Package">
                  <p:embed/>
                  <p:pic>
                    <p:nvPicPr>
                      <p:cNvPr id="0" name="Oggetto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6009934"/>
                        <a:ext cx="1582737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40363482"/>
      </p:ext>
    </p:extLst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88640"/>
            <a:ext cx="8229600" cy="5754688"/>
          </a:xfrm>
        </p:spPr>
        <p:txBody>
          <a:bodyPr/>
          <a:lstStyle/>
          <a:p>
            <a:pPr marL="0" indent="0">
              <a:buNone/>
            </a:pPr>
            <a:r>
              <a:rPr lang="it-IT" dirty="0"/>
              <a:t>               </a:t>
            </a:r>
            <a:r>
              <a:rPr lang="it-IT" b="1" dirty="0">
                <a:solidFill>
                  <a:schemeClr val="bg1"/>
                </a:solidFill>
              </a:rPr>
              <a:t>Ave, o Maria</a:t>
            </a:r>
          </a:p>
        </p:txBody>
      </p:sp>
      <p:pic>
        <p:nvPicPr>
          <p:cNvPr id="2" name="Picture 2" descr="C:\Users\Giovanni\Desktop\unnamed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48680"/>
            <a:ext cx="3874076" cy="39604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Giovanni\Desktop\440px-Don_Orion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28"/>
            <a:ext cx="3960440" cy="52925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CasellaDiTesto 3"/>
          <p:cNvSpPr txBox="1"/>
          <p:nvPr/>
        </p:nvSpPr>
        <p:spPr>
          <a:xfrm>
            <a:off x="4788024" y="5013176"/>
            <a:ext cx="4140114" cy="1569660"/>
          </a:xfrm>
          <a:prstGeom prst="rect">
            <a:avLst/>
          </a:pr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bg1"/>
                </a:solidFill>
              </a:rPr>
              <a:t>Nostra Signora, </a:t>
            </a:r>
          </a:p>
          <a:p>
            <a:pPr algn="ctr"/>
            <a:r>
              <a:rPr lang="it-IT" sz="3200" b="1" dirty="0">
                <a:solidFill>
                  <a:schemeClr val="bg1"/>
                </a:solidFill>
              </a:rPr>
              <a:t>Regina della Guardia, </a:t>
            </a:r>
          </a:p>
          <a:p>
            <a:pPr algn="ctr"/>
            <a:r>
              <a:rPr lang="it-IT" sz="3200" b="1" dirty="0">
                <a:solidFill>
                  <a:schemeClr val="bg1"/>
                </a:solidFill>
              </a:rPr>
              <a:t>prega per noi</a:t>
            </a:r>
          </a:p>
        </p:txBody>
      </p:sp>
    </p:spTree>
    <p:extLst>
      <p:ext uri="{BB962C8B-B14F-4D97-AF65-F5344CB8AC3E}">
        <p14:creationId xmlns:p14="http://schemas.microsoft.com/office/powerpoint/2010/main" val="4249572848"/>
      </p:ext>
    </p:extLst>
  </p:cSld>
  <p:clrMapOvr>
    <a:masterClrMapping/>
  </p:clrMapOvr>
  <p:transition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755576" y="188640"/>
            <a:ext cx="813690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800" b="1" dirty="0">
                <a:solidFill>
                  <a:schemeClr val="bg1"/>
                </a:solidFill>
              </a:rPr>
              <a:t>Questa è la volontà di Dio, volontà certa sopra di noi:</a:t>
            </a:r>
          </a:p>
          <a:p>
            <a:pPr algn="ctr"/>
            <a:r>
              <a:rPr lang="it-IT" sz="2800" b="1" dirty="0">
                <a:solidFill>
                  <a:schemeClr val="bg1"/>
                </a:solidFill>
              </a:rPr>
              <a:t>CHE CI FACCIAMO SANTI</a:t>
            </a:r>
          </a:p>
          <a:p>
            <a:pPr algn="r"/>
            <a:r>
              <a:rPr lang="it-IT" sz="2800" b="1" dirty="0">
                <a:solidFill>
                  <a:schemeClr val="bg1"/>
                </a:solidFill>
              </a:rPr>
              <a:t>S. Luigi Orione</a:t>
            </a:r>
          </a:p>
          <a:p>
            <a:pPr algn="r"/>
            <a:r>
              <a:rPr lang="it-IT" sz="4800" b="1" dirty="0"/>
              <a:t> </a:t>
            </a:r>
          </a:p>
        </p:txBody>
      </p:sp>
      <p:pic>
        <p:nvPicPr>
          <p:cNvPr id="27650" name="Picture 2" descr="Risultato immagini per lu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3212976"/>
            <a:ext cx="4752528" cy="31683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27652" name="Picture 4" descr="Risultato immagini per lu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052736"/>
            <a:ext cx="5242182" cy="4536504"/>
          </a:xfrm>
          <a:prstGeom prst="ellipse">
            <a:avLst/>
          </a:prstGeom>
          <a:ln w="63500" cap="rnd"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27654" name="Picture 6" descr="Risultato immagini per don orion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1340768"/>
            <a:ext cx="970605" cy="1280572"/>
          </a:xfrm>
          <a:prstGeom prst="ellipse">
            <a:avLst/>
          </a:prstGeom>
          <a:ln w="3175" cap="rnd">
            <a:solidFill>
              <a:srgbClr val="C0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883504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montagna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7173416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323528" y="1412776"/>
            <a:ext cx="3384376" cy="4339650"/>
          </a:xfrm>
          <a:prstGeom prst="rect">
            <a:avLst/>
          </a:prstGeom>
          <a:scene3d>
            <a:camera prst="isometricOffAxis1Right"/>
            <a:lightRig rig="threePt" dir="t"/>
          </a:scene3d>
        </p:spPr>
        <p:txBody>
          <a:bodyPr wrap="square">
            <a:spAutoFit/>
          </a:bodyPr>
          <a:lstStyle/>
          <a:p>
            <a:pPr algn="ctr"/>
            <a:r>
              <a:rPr lang="it-IT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parajita" pitchFamily="34" charset="0"/>
                <a:cs typeface="Aparajita" pitchFamily="34" charset="0"/>
              </a:rPr>
              <a:t>La chiamata alla santità </a:t>
            </a:r>
          </a:p>
          <a:p>
            <a:pPr algn="ctr"/>
            <a:endParaRPr lang="it-IT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parajita" pitchFamily="34" charset="0"/>
              <a:cs typeface="Aparajita" pitchFamily="34" charset="0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4139952" y="692696"/>
            <a:ext cx="45653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it-IT" sz="2400" b="1" dirty="0">
                <a:solidFill>
                  <a:schemeClr val="bg1"/>
                </a:solidFill>
              </a:rPr>
              <a:t>Dal Libro del Levitico 19,1-3; 11-19</a:t>
            </a:r>
          </a:p>
        </p:txBody>
      </p:sp>
      <p:sp>
        <p:nvSpPr>
          <p:cNvPr id="7" name="Rettangolo 6"/>
          <p:cNvSpPr/>
          <p:nvPr/>
        </p:nvSpPr>
        <p:spPr>
          <a:xfrm>
            <a:off x="0" y="1196752"/>
            <a:ext cx="8964488" cy="532453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it-IT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[1] Il Signore disse ancora a Mosè: </a:t>
            </a:r>
          </a:p>
          <a:p>
            <a:pPr algn="just"/>
            <a:r>
              <a:rPr lang="it-IT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[2] "Parla a tutta la comunità degli Israeliti e  </a:t>
            </a:r>
          </a:p>
          <a:p>
            <a:pPr algn="just"/>
            <a:r>
              <a:rPr lang="it-IT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ordina loro: </a:t>
            </a:r>
            <a:r>
              <a:rPr lang="it-IT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Siate santi, perché io, il Signore,                       </a:t>
            </a:r>
          </a:p>
          <a:p>
            <a:pPr algn="just"/>
            <a:r>
              <a:rPr lang="it-IT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Dio vostro, sono santo. </a:t>
            </a:r>
          </a:p>
          <a:p>
            <a:pPr algn="just"/>
            <a:r>
              <a:rPr lang="it-IT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[3] Ognuno rispetti sua </a:t>
            </a:r>
            <a:r>
              <a:rPr lang="it-IT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madre</a:t>
            </a: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suo </a:t>
            </a:r>
            <a:r>
              <a:rPr lang="it-IT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padre</a:t>
            </a:r>
            <a:r>
              <a:rPr lang="it-IT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   </a:t>
            </a:r>
          </a:p>
          <a:p>
            <a:pPr algn="just"/>
            <a:r>
              <a:rPr lang="it-IT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osservi i miei sabati. Io sono il Signore, vostro                </a:t>
            </a:r>
          </a:p>
          <a:p>
            <a:pPr algn="just"/>
            <a:r>
              <a:rPr lang="it-IT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Dio. </a:t>
            </a:r>
          </a:p>
          <a:p>
            <a:pPr algn="just"/>
            <a:r>
              <a:rPr lang="it-IT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     </a:t>
            </a:r>
          </a:p>
          <a:p>
            <a:pPr algn="just"/>
            <a:r>
              <a:rPr lang="it-IT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4] Non rivolgetevi agli</a:t>
            </a: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idoli</a:t>
            </a:r>
            <a:r>
              <a:rPr lang="it-IT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 non fatevi divinità di metallo fuso. Io sono il Signore, vostro Dio.</a:t>
            </a: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it-IT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[11] </a:t>
            </a:r>
            <a:r>
              <a:rPr lang="it-IT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 ruberete </a:t>
            </a:r>
            <a:r>
              <a:rPr lang="it-IT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né userete </a:t>
            </a:r>
            <a:r>
              <a:rPr lang="it-IT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inganno</a:t>
            </a: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menzogna</a:t>
            </a:r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gli uni a danno degli altri. </a:t>
            </a:r>
          </a:p>
          <a:p>
            <a:pPr algn="just"/>
            <a:r>
              <a:rPr lang="it-IT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[12] </a:t>
            </a:r>
            <a:r>
              <a:rPr lang="it-IT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 giurerete il falso </a:t>
            </a:r>
            <a:r>
              <a:rPr lang="it-IT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servendovi del mio nome; perché profaneresti il nome del tuo Dio. Io sono il Signore. </a:t>
            </a:r>
          </a:p>
          <a:p>
            <a:pPr algn="just"/>
            <a:r>
              <a:rPr lang="it-IT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[13] </a:t>
            </a:r>
            <a:r>
              <a:rPr lang="it-IT" sz="20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 opprimerai il tuo prossimo</a:t>
            </a:r>
            <a:r>
              <a:rPr lang="it-IT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né lo spoglierai di ciò che è suo; il salario del bracciante al tuo servizio non resti la notte presso di te fino al mattino dopo.</a:t>
            </a:r>
          </a:p>
          <a:p>
            <a:pPr algn="just"/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</a:p>
          <a:p>
            <a:pPr algn="just"/>
            <a:r>
              <a:rPr lang="it-IT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endParaRPr lang="it-IT" sz="2000" dirty="0"/>
          </a:p>
        </p:txBody>
      </p:sp>
      <p:pic>
        <p:nvPicPr>
          <p:cNvPr id="8" name="Picture 2" descr="C:\Users\Giovanni\Desktop\downloa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3525392" cy="3384376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tangolo 8"/>
          <p:cNvSpPr/>
          <p:nvPr/>
        </p:nvSpPr>
        <p:spPr>
          <a:xfrm>
            <a:off x="4139952" y="188640"/>
            <a:ext cx="3888432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lvl="0"/>
            <a:r>
              <a:rPr lang="it-IT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La Parola del Signore                    </a:t>
            </a: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9512" y="332656"/>
            <a:ext cx="8229600" cy="6336704"/>
          </a:xfrm>
          <a:solidFill>
            <a:schemeClr val="accent3">
              <a:lumMod val="75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[14] Non disprezzerai il </a:t>
            </a:r>
            <a:r>
              <a:rPr lang="it-IT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sordo</a:t>
            </a:r>
            <a:r>
              <a:rPr lang="it-IT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né metterai </a:t>
            </a:r>
          </a:p>
          <a:p>
            <a:pPr marL="0" indent="0">
              <a:buNone/>
            </a:pPr>
            <a:r>
              <a:rPr lang="it-IT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inciampo davanti al</a:t>
            </a:r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cieco</a:t>
            </a:r>
            <a:r>
              <a:rPr lang="it-IT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 temerai il </a:t>
            </a:r>
          </a:p>
          <a:p>
            <a:pPr marL="0" indent="0">
              <a:buNone/>
            </a:pPr>
            <a:r>
              <a:rPr lang="it-IT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tuo Dio. Io sono il Signore. </a:t>
            </a:r>
          </a:p>
          <a:p>
            <a:pPr marL="0" indent="0">
              <a:buNone/>
            </a:pPr>
            <a:r>
              <a:rPr lang="it-IT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[15] Non commetterete </a:t>
            </a:r>
            <a:r>
              <a:rPr lang="it-IT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ingiustizia in giudizio</a:t>
            </a:r>
            <a:r>
              <a:rPr lang="it-IT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                             non tratterai con parzialità il povero, né                                           userai preferenze verso il potente; ma                                           giudicherai il tuo prossimo con giustizia. </a:t>
            </a:r>
          </a:p>
          <a:p>
            <a:pPr marL="0" indent="0">
              <a:buNone/>
            </a:pPr>
            <a:r>
              <a:rPr lang="it-IT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[16] Non andrai in giro a </a:t>
            </a:r>
            <a:r>
              <a:rPr lang="it-IT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spargere calunnie </a:t>
            </a:r>
            <a:r>
              <a:rPr lang="it-IT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 il tuo popolo né coopererai alla morte del tuo prossimo. Io sono il Signore. </a:t>
            </a:r>
          </a:p>
          <a:p>
            <a:pPr marL="0" indent="0">
              <a:buNone/>
            </a:pPr>
            <a:r>
              <a:rPr lang="it-IT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[17] Non coverai nel tuo cuore </a:t>
            </a:r>
            <a:r>
              <a:rPr lang="it-IT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odio</a:t>
            </a:r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 il tuo fratello; </a:t>
            </a:r>
            <a:r>
              <a:rPr lang="it-IT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rimprovera</a:t>
            </a:r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apertamente il tuo prossimo, così non ti caricherai d'un peccato per lui.</a:t>
            </a:r>
          </a:p>
          <a:p>
            <a:pPr marL="0" indent="0">
              <a:buNone/>
            </a:pPr>
            <a:r>
              <a:rPr lang="it-IT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[18]</a:t>
            </a:r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 ti vendicherai </a:t>
            </a:r>
            <a:r>
              <a:rPr lang="it-IT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non serberai </a:t>
            </a:r>
            <a:r>
              <a:rPr lang="it-IT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rancore</a:t>
            </a:r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 i figli del tuo popolo, ma </a:t>
            </a:r>
            <a:r>
              <a:rPr lang="it-IT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amerai il tuo prossimo come te stesso</a:t>
            </a:r>
            <a:r>
              <a:rPr lang="it-IT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it-I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 sono il Signore. </a:t>
            </a:r>
          </a:p>
          <a:p>
            <a:pPr marL="0" indent="0">
              <a:buNone/>
            </a:pPr>
            <a:r>
              <a:rPr lang="it-IT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[19] Osserverete le mie leggi. 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4" name="Picture 2" descr="C:\Users\Giovanni\Desktop\downloa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0"/>
            <a:ext cx="2771800" cy="28907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9994298"/>
      </p:ext>
    </p:extLst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Risultato immagini per tendere la man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0688"/>
            <a:ext cx="8535217" cy="568863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Rettangolo 5"/>
          <p:cNvSpPr/>
          <p:nvPr/>
        </p:nvSpPr>
        <p:spPr>
          <a:xfrm>
            <a:off x="467544" y="692696"/>
            <a:ext cx="813690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800" b="1" dirty="0">
                <a:solidFill>
                  <a:schemeClr val="bg1"/>
                </a:solidFill>
              </a:rPr>
              <a:t>«Siate </a:t>
            </a:r>
            <a:r>
              <a:rPr lang="it-IT" sz="2800" b="1" dirty="0">
                <a:solidFill>
                  <a:srgbClr val="FF0000"/>
                </a:solidFill>
              </a:rPr>
              <a:t>SANTI/PERFETTI </a:t>
            </a:r>
            <a:r>
              <a:rPr lang="it-IT" sz="2800" b="1" dirty="0">
                <a:solidFill>
                  <a:schemeClr val="bg1"/>
                </a:solidFill>
              </a:rPr>
              <a:t>(in </a:t>
            </a:r>
            <a:r>
              <a:rPr lang="it-IT" sz="2800" b="1" dirty="0" err="1">
                <a:solidFill>
                  <a:schemeClr val="bg1"/>
                </a:solidFill>
              </a:rPr>
              <a:t>Lc</a:t>
            </a:r>
            <a:r>
              <a:rPr lang="it-IT" sz="2800" b="1" dirty="0">
                <a:solidFill>
                  <a:schemeClr val="bg1"/>
                </a:solidFill>
              </a:rPr>
              <a:t> </a:t>
            </a:r>
            <a:r>
              <a:rPr lang="it-IT" sz="2800" b="1" dirty="0">
                <a:solidFill>
                  <a:srgbClr val="00B050"/>
                </a:solidFill>
              </a:rPr>
              <a:t>MISERICORDIOSI</a:t>
            </a:r>
            <a:r>
              <a:rPr lang="it-IT" sz="2800" b="1" dirty="0">
                <a:solidFill>
                  <a:schemeClr val="bg1"/>
                </a:solidFill>
              </a:rPr>
              <a:t>) COM’E’ SANTO/PERFETTO (in </a:t>
            </a:r>
            <a:r>
              <a:rPr lang="it-IT" sz="2800" b="1" dirty="0" err="1">
                <a:solidFill>
                  <a:schemeClr val="bg1"/>
                </a:solidFill>
              </a:rPr>
              <a:t>Lc</a:t>
            </a:r>
            <a:r>
              <a:rPr lang="it-IT" sz="2800" b="1" dirty="0">
                <a:solidFill>
                  <a:schemeClr val="bg1"/>
                </a:solidFill>
              </a:rPr>
              <a:t> MISERICORDIOSO)    il Padre vostro che è nei cieli»</a:t>
            </a:r>
          </a:p>
          <a:p>
            <a:pPr algn="r"/>
            <a:r>
              <a:rPr lang="it-IT" sz="2800" b="1" dirty="0">
                <a:solidFill>
                  <a:schemeClr val="bg1"/>
                </a:solidFill>
              </a:rPr>
              <a:t>Mt 5,48 </a:t>
            </a:r>
          </a:p>
        </p:txBody>
      </p:sp>
      <p:pic>
        <p:nvPicPr>
          <p:cNvPr id="7" name="Picture 2" descr="C:\Users\Giovanni\Desktop\downloa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2492896"/>
            <a:ext cx="864096" cy="816611"/>
          </a:xfrm>
          <a:prstGeom prst="ellipse">
            <a:avLst/>
          </a:prstGeom>
          <a:ln w="63500" cap="rnd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Risultato immagini per bellezz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268760"/>
            <a:ext cx="7382743" cy="439819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Rettangolo 4"/>
          <p:cNvSpPr/>
          <p:nvPr/>
        </p:nvSpPr>
        <p:spPr>
          <a:xfrm>
            <a:off x="2915816" y="116632"/>
            <a:ext cx="4313554" cy="923330"/>
          </a:xfrm>
          <a:prstGeom prst="rect">
            <a:avLst/>
          </a:prstGeom>
          <a:solidFill>
            <a:srgbClr val="92D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CHI è il santo?</a:t>
            </a:r>
          </a:p>
        </p:txBody>
      </p:sp>
      <p:sp>
        <p:nvSpPr>
          <p:cNvPr id="6" name="Rettangolo 5"/>
          <p:cNvSpPr/>
          <p:nvPr/>
        </p:nvSpPr>
        <p:spPr>
          <a:xfrm>
            <a:off x="539552" y="5805264"/>
            <a:ext cx="8077084" cy="923330"/>
          </a:xfrm>
          <a:prstGeom prst="rect">
            <a:avLst/>
          </a:prstGeom>
          <a:solidFill>
            <a:srgbClr val="92D05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Cosa si intende per santità?</a:t>
            </a: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476672"/>
            <a:ext cx="8640960" cy="5649491"/>
          </a:xfrm>
          <a:solidFill>
            <a:schemeClr val="accent3">
              <a:lumMod val="50000"/>
            </a:schemeClr>
          </a:solidFill>
        </p:spPr>
        <p:txBody>
          <a:bodyPr>
            <a:normAutofit fontScale="55000" lnSpcReduction="20000"/>
          </a:bodyPr>
          <a:lstStyle/>
          <a:p>
            <a:pPr lvl="0">
              <a:buNone/>
            </a:pPr>
            <a:r>
              <a:rPr lang="it-IT" b="1" dirty="0">
                <a:solidFill>
                  <a:schemeClr val="bg1"/>
                </a:solidFill>
              </a:rPr>
              <a:t>                Comprensione del testo biblico: </a:t>
            </a:r>
          </a:p>
          <a:p>
            <a:pPr marL="0" lvl="0" indent="0">
              <a:buNone/>
            </a:pPr>
            <a:r>
              <a:rPr lang="it-IT" b="1" dirty="0">
                <a:solidFill>
                  <a:schemeClr val="bg1"/>
                </a:solidFill>
              </a:rPr>
              <a:t>                       Levitico 19,1-3; 11-19</a:t>
            </a:r>
          </a:p>
          <a:p>
            <a:pPr marL="0" lvl="0" indent="0">
              <a:buNone/>
            </a:pPr>
            <a:endParaRPr lang="it-IT" b="1" dirty="0">
              <a:solidFill>
                <a:schemeClr val="bg1"/>
              </a:solidFill>
            </a:endParaRPr>
          </a:p>
          <a:p>
            <a:pPr marL="0" lvl="0" indent="0">
              <a:buNone/>
            </a:pPr>
            <a:endParaRPr lang="it-IT" b="1" dirty="0">
              <a:solidFill>
                <a:schemeClr val="bg1"/>
              </a:solidFill>
            </a:endParaRPr>
          </a:p>
          <a:p>
            <a:pPr marL="0" lvl="0" indent="0">
              <a:buNone/>
            </a:pPr>
            <a:endParaRPr lang="it-IT" b="1" dirty="0">
              <a:solidFill>
                <a:schemeClr val="bg1"/>
              </a:solidFill>
            </a:endParaRPr>
          </a:p>
          <a:p>
            <a:pPr marL="0" lvl="0" indent="0">
              <a:buNone/>
            </a:pPr>
            <a:endParaRPr lang="it-IT" b="1" dirty="0">
              <a:solidFill>
                <a:schemeClr val="bg1"/>
              </a:solidFill>
            </a:endParaRPr>
          </a:p>
          <a:p>
            <a:pPr marL="0" lvl="0" indent="0">
              <a:buNone/>
            </a:pPr>
            <a:endParaRPr lang="it-IT" b="1" dirty="0">
              <a:solidFill>
                <a:schemeClr val="bg1"/>
              </a:solidFill>
            </a:endParaRPr>
          </a:p>
          <a:p>
            <a:pPr marL="0" lvl="0" indent="0">
              <a:buNone/>
            </a:pPr>
            <a:endParaRPr lang="it-IT" b="1" dirty="0">
              <a:solidFill>
                <a:schemeClr val="bg1"/>
              </a:solidFill>
            </a:endParaRPr>
          </a:p>
          <a:p>
            <a:pPr marL="0" lvl="0" indent="0">
              <a:buNone/>
            </a:pPr>
            <a:endParaRPr lang="it-IT" b="1" dirty="0">
              <a:solidFill>
                <a:schemeClr val="bg1"/>
              </a:solidFill>
            </a:endParaRPr>
          </a:p>
          <a:p>
            <a:pPr marL="0" lvl="0" indent="0">
              <a:buNone/>
            </a:pPr>
            <a:endParaRPr lang="it-IT" b="1" dirty="0">
              <a:solidFill>
                <a:schemeClr val="bg1"/>
              </a:solidFill>
            </a:endParaRPr>
          </a:p>
          <a:p>
            <a:pPr marL="0" lvl="0" indent="0">
              <a:buNone/>
            </a:pPr>
            <a:endParaRPr lang="it-IT" b="1" dirty="0">
              <a:solidFill>
                <a:schemeClr val="bg1"/>
              </a:solidFill>
            </a:endParaRPr>
          </a:p>
          <a:p>
            <a:pPr marL="0" lvl="0" indent="0">
              <a:buNone/>
            </a:pPr>
            <a:endParaRPr lang="it-IT" b="1" dirty="0">
              <a:solidFill>
                <a:schemeClr val="bg1"/>
              </a:solidFill>
            </a:endParaRPr>
          </a:p>
          <a:p>
            <a:pPr marL="0" lvl="0" indent="0">
              <a:buNone/>
            </a:pPr>
            <a:endParaRPr lang="it-IT" b="1" dirty="0">
              <a:solidFill>
                <a:schemeClr val="bg1"/>
              </a:solidFill>
            </a:endParaRPr>
          </a:p>
          <a:p>
            <a:pPr marL="0" lvl="0" indent="0">
              <a:buNone/>
            </a:pPr>
            <a:endParaRPr lang="it-IT" b="1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it-IT" sz="3800" dirty="0">
                <a:solidFill>
                  <a:schemeClr val="bg1"/>
                </a:solidFill>
              </a:rPr>
              <a:t>In questo passaggio del libro del Levitico vengono presentati alcuni precetti cerimoniali, ma la maggior parte di essi sono </a:t>
            </a:r>
            <a:r>
              <a:rPr lang="it-IT" sz="3800" dirty="0">
                <a:solidFill>
                  <a:srgbClr val="FF0000"/>
                </a:solidFill>
              </a:rPr>
              <a:t>indicazioni salutari </a:t>
            </a:r>
            <a:r>
              <a:rPr lang="it-IT" sz="3800" dirty="0">
                <a:solidFill>
                  <a:schemeClr val="bg1"/>
                </a:solidFill>
              </a:rPr>
              <a:t>anche per noi, poiché si tratta di spiegazioni dei dieci comandamenti</a:t>
            </a:r>
            <a:r>
              <a:rPr lang="it-IT" sz="3800" dirty="0"/>
              <a:t>. </a:t>
            </a:r>
            <a:r>
              <a:rPr lang="it-IT" sz="3800" dirty="0">
                <a:solidFill>
                  <a:srgbClr val="FF0000"/>
                </a:solidFill>
              </a:rPr>
              <a:t>Dio vuole che Israele sia una nazione santa, come il Dio d'Israele è un Dio santo</a:t>
            </a:r>
            <a:r>
              <a:rPr lang="it-IT" sz="3800" dirty="0">
                <a:solidFill>
                  <a:schemeClr val="bg1"/>
                </a:solidFill>
              </a:rPr>
              <a:t>.</a:t>
            </a:r>
            <a:r>
              <a:rPr lang="it-IT" sz="3800" dirty="0"/>
              <a:t> </a:t>
            </a:r>
          </a:p>
          <a:p>
            <a:pPr marL="0" indent="0" algn="just">
              <a:buNone/>
            </a:pPr>
            <a:r>
              <a:rPr lang="it-IT" sz="3800" b="1" dirty="0">
                <a:solidFill>
                  <a:schemeClr val="bg1"/>
                </a:solidFill>
              </a:rPr>
              <a:t>                                                   Ecco la STRADA…!</a:t>
            </a:r>
          </a:p>
          <a:p>
            <a:endParaRPr lang="it-IT" b="1" dirty="0"/>
          </a:p>
        </p:txBody>
      </p:sp>
      <p:pic>
        <p:nvPicPr>
          <p:cNvPr id="2050" name="Picture 2" descr="C:\Users\Giovanni\Desktop\downloa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16632"/>
            <a:ext cx="2267745" cy="2143125"/>
          </a:xfrm>
          <a:prstGeom prst="ellipse">
            <a:avLst/>
          </a:prstGeom>
          <a:ln w="63500" cap="rnd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magine 4" descr="indicazion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67744" y="116632"/>
            <a:ext cx="3888432" cy="4284773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</p:spTree>
    <p:extLst>
      <p:ext uri="{BB962C8B-B14F-4D97-AF65-F5344CB8AC3E}">
        <p14:creationId xmlns:p14="http://schemas.microsoft.com/office/powerpoint/2010/main" val="419344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-252536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La Parola del Papa</a:t>
            </a:r>
            <a:br>
              <a:rPr lang="it-IT" b="1" dirty="0">
                <a:solidFill>
                  <a:srgbClr val="FF0000"/>
                </a:solidFill>
              </a:rPr>
            </a:br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764704"/>
            <a:ext cx="8229600" cy="4853136"/>
          </a:xfrm>
        </p:spPr>
        <p:txBody>
          <a:bodyPr>
            <a:normAutofit fontScale="85000" lnSpcReduction="10000"/>
          </a:bodyPr>
          <a:lstStyle/>
          <a:p>
            <a:pPr marL="0" lvl="0" indent="0">
              <a:buNone/>
            </a:pPr>
            <a:r>
              <a:rPr lang="it-IT" b="1" i="1" dirty="0" err="1">
                <a:solidFill>
                  <a:schemeClr val="bg1"/>
                </a:solidFill>
              </a:rPr>
              <a:t>Gaudete</a:t>
            </a:r>
            <a:r>
              <a:rPr lang="it-IT" b="1" i="1" dirty="0">
                <a:solidFill>
                  <a:schemeClr val="bg1"/>
                </a:solidFill>
              </a:rPr>
              <a:t> et </a:t>
            </a:r>
            <a:r>
              <a:rPr lang="it-IT" b="1" i="1" dirty="0" err="1">
                <a:solidFill>
                  <a:schemeClr val="bg1"/>
                </a:solidFill>
              </a:rPr>
              <a:t>exsultate</a:t>
            </a:r>
            <a:endParaRPr lang="it-IT" dirty="0">
              <a:solidFill>
                <a:schemeClr val="bg1"/>
              </a:solidFill>
            </a:endParaRPr>
          </a:p>
          <a:p>
            <a:pPr marL="0" lvl="0" indent="0" algn="just">
              <a:buNone/>
            </a:pPr>
            <a:r>
              <a:rPr lang="it-IT" b="1" dirty="0">
                <a:solidFill>
                  <a:srgbClr val="FF0000"/>
                </a:solidFill>
              </a:rPr>
              <a:t>10</a:t>
            </a:r>
            <a:r>
              <a:rPr lang="it-IT" i="1" dirty="0">
                <a:solidFill>
                  <a:schemeClr val="bg1"/>
                </a:solidFill>
              </a:rPr>
              <a:t>.</a:t>
            </a:r>
            <a:r>
              <a:rPr lang="it-IT" i="1" dirty="0"/>
              <a:t> </a:t>
            </a:r>
            <a:r>
              <a:rPr lang="it-IT" dirty="0">
                <a:solidFill>
                  <a:schemeClr val="bg1"/>
                </a:solidFill>
              </a:rPr>
              <a:t>Tutto questo è importante. Tuttavia, quello che vorrei ricordare con questa Esortazione è soprattutto</a:t>
            </a:r>
            <a:r>
              <a:rPr lang="it-IT" dirty="0"/>
              <a:t> </a:t>
            </a:r>
            <a:r>
              <a:rPr lang="it-IT" b="1" dirty="0">
                <a:solidFill>
                  <a:srgbClr val="002060"/>
                </a:solidFill>
              </a:rPr>
              <a:t>la chiamata alla santità che il Signore fa a ciascuno di noi</a:t>
            </a:r>
            <a:r>
              <a:rPr lang="it-IT" dirty="0"/>
              <a:t>, </a:t>
            </a:r>
            <a:r>
              <a:rPr lang="it-IT" dirty="0">
                <a:solidFill>
                  <a:schemeClr val="bg1"/>
                </a:solidFill>
              </a:rPr>
              <a:t>quella chiamata </a:t>
            </a:r>
            <a:r>
              <a:rPr lang="it-IT" b="1" dirty="0">
                <a:solidFill>
                  <a:srgbClr val="002060"/>
                </a:solidFill>
              </a:rPr>
              <a:t>che rivolge anche a te</a:t>
            </a:r>
            <a:r>
              <a:rPr lang="it-IT" dirty="0"/>
              <a:t>: </a:t>
            </a:r>
            <a:r>
              <a:rPr lang="it-IT" b="1" dirty="0">
                <a:solidFill>
                  <a:srgbClr val="FF0000"/>
                </a:solidFill>
              </a:rPr>
              <a:t>«Siate santi, perché io sono santo»</a:t>
            </a:r>
            <a:r>
              <a:rPr lang="it-IT" dirty="0"/>
              <a:t> </a:t>
            </a:r>
            <a:r>
              <a:rPr lang="it-IT" dirty="0">
                <a:solidFill>
                  <a:schemeClr val="bg1"/>
                </a:solidFill>
              </a:rPr>
              <a:t>(</a:t>
            </a:r>
            <a:r>
              <a:rPr lang="it-IT" dirty="0" err="1">
                <a:solidFill>
                  <a:schemeClr val="bg1"/>
                </a:solidFill>
              </a:rPr>
              <a:t>Lv</a:t>
            </a:r>
            <a:r>
              <a:rPr lang="it-IT" dirty="0">
                <a:solidFill>
                  <a:schemeClr val="bg1"/>
                </a:solidFill>
              </a:rPr>
              <a:t> 11,44; 1 </a:t>
            </a:r>
            <a:r>
              <a:rPr lang="it-IT" dirty="0" err="1">
                <a:solidFill>
                  <a:schemeClr val="bg1"/>
                </a:solidFill>
              </a:rPr>
              <a:t>Pt</a:t>
            </a:r>
            <a:r>
              <a:rPr lang="it-IT" dirty="0">
                <a:solidFill>
                  <a:schemeClr val="bg1"/>
                </a:solidFill>
              </a:rPr>
              <a:t> 1,16). </a:t>
            </a:r>
            <a:endParaRPr lang="it-IT" dirty="0"/>
          </a:p>
          <a:p>
            <a:pPr marL="0" indent="0" algn="just">
              <a:buNone/>
            </a:pPr>
            <a:r>
              <a:rPr lang="it-IT" b="1" dirty="0">
                <a:solidFill>
                  <a:schemeClr val="tx2">
                    <a:lumMod val="75000"/>
                  </a:schemeClr>
                </a:solidFill>
              </a:rPr>
              <a:t>Il Concilio Vaticano II (LG,11)</a:t>
            </a:r>
            <a:r>
              <a:rPr lang="it-IT" b="1" dirty="0">
                <a:solidFill>
                  <a:srgbClr val="0070C0"/>
                </a:solidFill>
              </a:rPr>
              <a:t> </a:t>
            </a:r>
            <a:r>
              <a:rPr lang="it-IT" dirty="0">
                <a:solidFill>
                  <a:schemeClr val="bg1"/>
                </a:solidFill>
              </a:rPr>
              <a:t>lo ha messo in risalto con forza: «Muniti di salutari mezzi di una tale abbondanza e di una tale grandezza,</a:t>
            </a:r>
            <a:r>
              <a:rPr lang="it-IT" dirty="0"/>
              <a:t> </a:t>
            </a:r>
            <a:r>
              <a:rPr lang="it-IT" b="1" dirty="0">
                <a:solidFill>
                  <a:schemeClr val="tx2">
                    <a:lumMod val="75000"/>
                  </a:schemeClr>
                </a:solidFill>
              </a:rPr>
              <a:t>tutti i fedeli di ogni stato e condizione sono chiamati dal Signore</a:t>
            </a:r>
            <a:r>
              <a:rPr lang="it-IT" dirty="0">
                <a:solidFill>
                  <a:schemeClr val="bg1"/>
                </a:solidFill>
              </a:rPr>
              <a:t>,</a:t>
            </a:r>
            <a:r>
              <a:rPr lang="it-IT" dirty="0"/>
              <a:t> </a:t>
            </a:r>
            <a:r>
              <a:rPr lang="it-IT" u="sng" dirty="0">
                <a:solidFill>
                  <a:schemeClr val="bg1"/>
                </a:solidFill>
              </a:rPr>
              <a:t>ognuno per la sua via, </a:t>
            </a:r>
            <a:r>
              <a:rPr lang="it-IT" b="1" dirty="0">
                <a:solidFill>
                  <a:schemeClr val="tx2">
                    <a:lumMod val="75000"/>
                  </a:schemeClr>
                </a:solidFill>
              </a:rPr>
              <a:t>a una santità la cui perfezione è quella stessa del Padre celeste</a:t>
            </a:r>
            <a:r>
              <a:rPr lang="it-IT" dirty="0">
                <a:solidFill>
                  <a:schemeClr val="tx2">
                    <a:lumMod val="75000"/>
                  </a:schemeClr>
                </a:solidFill>
              </a:rPr>
              <a:t>».</a:t>
            </a:r>
          </a:p>
          <a:p>
            <a:endParaRPr lang="it-IT" dirty="0"/>
          </a:p>
        </p:txBody>
      </p:sp>
      <p:pic>
        <p:nvPicPr>
          <p:cNvPr id="4" name="Picture 2" descr="C:\Users\Giovanni\Desktop\downloa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0"/>
            <a:ext cx="2555776" cy="1584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magine 4" descr="sent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31840" y="5085184"/>
            <a:ext cx="5400600" cy="16372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44911158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La Parola del Papa</a:t>
            </a:r>
            <a:br>
              <a:rPr lang="it-IT" b="1" dirty="0">
                <a:solidFill>
                  <a:srgbClr val="FF0000"/>
                </a:solidFill>
              </a:rPr>
            </a:br>
            <a:endParaRPr lang="it-IT" dirty="0"/>
          </a:p>
        </p:txBody>
      </p:sp>
      <p:pic>
        <p:nvPicPr>
          <p:cNvPr id="5" name="Picture 2" descr="C:\Users\Giovanni\Desktop\downloa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16632"/>
            <a:ext cx="2056817" cy="1275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tangolo 5"/>
          <p:cNvSpPr/>
          <p:nvPr/>
        </p:nvSpPr>
        <p:spPr>
          <a:xfrm>
            <a:off x="5652120" y="1268760"/>
            <a:ext cx="3348880" cy="5016758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FF0000"/>
                </a:solidFill>
              </a:rPr>
              <a:t>21. </a:t>
            </a:r>
            <a:r>
              <a:rPr lang="it-IT" sz="2000" b="1" dirty="0"/>
              <a:t>Il disegno del Padre è Cristo, e noi in Lui</a:t>
            </a:r>
            <a:r>
              <a:rPr lang="it-IT" sz="2000" b="1" dirty="0">
                <a:solidFill>
                  <a:srgbClr val="0070C0"/>
                </a:solidFill>
              </a:rPr>
              <a:t>. </a:t>
            </a:r>
            <a:r>
              <a:rPr lang="it-IT" sz="2000" dirty="0">
                <a:solidFill>
                  <a:schemeClr val="bg1"/>
                </a:solidFill>
              </a:rPr>
              <a:t>In definitiva, è Cristo che ama in noi, perché «la santità non è altro che la carità pienamente vissuta».[24] Pertanto, </a:t>
            </a:r>
            <a:r>
              <a:rPr lang="it-IT" sz="2000" b="1" dirty="0"/>
              <a:t>«la misura della santità è data dalla statura che Cristo raggiunge in noi</a:t>
            </a:r>
            <a:r>
              <a:rPr lang="it-IT" sz="2000" dirty="0"/>
              <a:t>, </a:t>
            </a:r>
            <a:r>
              <a:rPr lang="it-IT" sz="2000" dirty="0">
                <a:solidFill>
                  <a:schemeClr val="bg1"/>
                </a:solidFill>
              </a:rPr>
              <a:t>da quanto, con la forza dello Spirito Santo,</a:t>
            </a:r>
            <a:r>
              <a:rPr lang="it-IT" sz="2000" dirty="0"/>
              <a:t> </a:t>
            </a:r>
            <a:r>
              <a:rPr lang="it-IT" sz="2000" b="1" dirty="0"/>
              <a:t>modelliamo tutta la nostra vita sulla sua».  Così, </a:t>
            </a:r>
            <a:r>
              <a:rPr lang="it-IT" sz="2000" b="1" dirty="0">
                <a:solidFill>
                  <a:srgbClr val="FF0000"/>
                </a:solidFill>
              </a:rPr>
              <a:t>ciascun santo è un messaggio </a:t>
            </a:r>
            <a:r>
              <a:rPr lang="it-IT" sz="2000" b="1" dirty="0"/>
              <a:t>che lo Spirito Santo trae dalla ricchezza di Gesù Cristo e dona al suo popolo.</a:t>
            </a:r>
          </a:p>
        </p:txBody>
      </p:sp>
      <p:pic>
        <p:nvPicPr>
          <p:cNvPr id="37890" name="Picture 2" descr="Risultato immagini per argillla e vasai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908720"/>
            <a:ext cx="5638649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894" name="Picture 6" descr="Risultato immagini per messaggi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51720" y="4797152"/>
            <a:ext cx="3299520" cy="185598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3717032"/>
            <a:ext cx="8712968" cy="3024336"/>
          </a:xfrm>
          <a:solidFill>
            <a:schemeClr val="accent3">
              <a:lumMod val="75000"/>
            </a:schemeClr>
          </a:solidFill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endParaRPr lang="it-IT" sz="3300" dirty="0"/>
          </a:p>
          <a:p>
            <a:pPr marL="0" indent="0" algn="just">
              <a:buNone/>
            </a:pPr>
            <a:r>
              <a:rPr lang="it-IT" sz="2600" b="1" dirty="0">
                <a:solidFill>
                  <a:srgbClr val="FF0000"/>
                </a:solidFill>
              </a:rPr>
              <a:t>25. </a:t>
            </a:r>
            <a:r>
              <a:rPr lang="it-IT" sz="2600" dirty="0">
                <a:solidFill>
                  <a:schemeClr val="bg1"/>
                </a:solidFill>
              </a:rPr>
              <a:t>Poiché non si può capire Cristo senza il Regno che Egli è venuto a portare, la tua stessa missione è inseparabile dalla costruzione del Regno: «Cercate innanzitutto il Regno di Dio e la sua giustizia» (Mt 6,33). </a:t>
            </a:r>
            <a:r>
              <a:rPr lang="it-IT" sz="2600" b="1" dirty="0">
                <a:solidFill>
                  <a:srgbClr val="0070C0"/>
                </a:solidFill>
              </a:rPr>
              <a:t>La tua identificazione con Cristo e i suoi desideri implica l’impegno a costruire, con Lui, questo Regno di amore, di giustizia e di pace per tutti</a:t>
            </a:r>
            <a:r>
              <a:rPr lang="it-IT" sz="2600" dirty="0">
                <a:solidFill>
                  <a:schemeClr val="tx2">
                    <a:lumMod val="75000"/>
                  </a:schemeClr>
                </a:solidFill>
              </a:rPr>
              <a:t>.</a:t>
            </a:r>
            <a:r>
              <a:rPr lang="it-IT" sz="2600" dirty="0"/>
              <a:t> </a:t>
            </a:r>
            <a:r>
              <a:rPr lang="it-IT" sz="2600" dirty="0">
                <a:solidFill>
                  <a:schemeClr val="bg1"/>
                </a:solidFill>
              </a:rPr>
              <a:t>Cristo stesso vuole viverlo con te, in tutti gli sforzi e le rinunce necessari, e anche nelle gioie e nella fecondità che ti potrà offrire. Pertanto non ti santificherai senza consegnarti corpo e anima per dare il meglio di te in tale impegno.</a:t>
            </a:r>
          </a:p>
          <a:p>
            <a:endParaRPr lang="it-IT" dirty="0"/>
          </a:p>
        </p:txBody>
      </p:sp>
      <p:pic>
        <p:nvPicPr>
          <p:cNvPr id="4" name="Picture 2" descr="C:\Users\Giovanni\Desktop\downloa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708920"/>
            <a:ext cx="1768785" cy="1096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2" name="Picture 2" descr="Risultato immagini per costruir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88640"/>
            <a:ext cx="5284067" cy="3528393"/>
          </a:xfrm>
          <a:prstGeom prst="rect">
            <a:avLst/>
          </a:prstGeom>
          <a:noFill/>
        </p:spPr>
      </p:pic>
      <p:sp>
        <p:nvSpPr>
          <p:cNvPr id="7" name="Titolo 1"/>
          <p:cNvSpPr>
            <a:spLocks noGrp="1"/>
          </p:cNvSpPr>
          <p:nvPr>
            <p:ph type="title"/>
          </p:nvPr>
        </p:nvSpPr>
        <p:spPr>
          <a:xfrm>
            <a:off x="5364088" y="2708920"/>
            <a:ext cx="3888432" cy="576064"/>
          </a:xfrm>
        </p:spPr>
        <p:txBody>
          <a:bodyPr>
            <a:normAutofit fontScale="90000"/>
          </a:bodyPr>
          <a:lstStyle/>
          <a:p>
            <a:r>
              <a:rPr lang="it-IT" sz="4000" b="1" dirty="0">
                <a:solidFill>
                  <a:srgbClr val="FF0000"/>
                </a:solidFill>
              </a:rPr>
              <a:t>La Parola del Papa</a:t>
            </a:r>
            <a:br>
              <a:rPr lang="it-IT" b="1" dirty="0">
                <a:solidFill>
                  <a:srgbClr val="FF0000"/>
                </a:solidFill>
              </a:rPr>
            </a:br>
            <a:endParaRPr lang="it-IT" dirty="0"/>
          </a:p>
        </p:txBody>
      </p:sp>
      <p:pic>
        <p:nvPicPr>
          <p:cNvPr id="20484" name="Picture 4" descr="Risultato immagini per Crist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116632"/>
            <a:ext cx="3119014" cy="23231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53348014"/>
      </p:ext>
    </p:extLst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048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Users\Giovanni\Desktop\th 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0"/>
            <a:ext cx="1625520" cy="1800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1835696" y="692696"/>
            <a:ext cx="4968552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2Left"/>
              <a:lightRig rig="threePt" dir="t"/>
            </a:scene3d>
          </a:bodyPr>
          <a:lstStyle/>
          <a:p>
            <a:pPr algn="ctr"/>
            <a:r>
              <a:rPr lang="it-IT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Don Orione ai laici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39552" y="1916832"/>
            <a:ext cx="8208912" cy="4708981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2000" dirty="0"/>
              <a:t>     </a:t>
            </a:r>
            <a:r>
              <a:rPr lang="it-IT" sz="2000" b="1" dirty="0">
                <a:solidFill>
                  <a:schemeClr val="bg1"/>
                </a:solidFill>
              </a:rPr>
              <a:t>Mio caro </a:t>
            </a:r>
            <a:r>
              <a:rPr lang="it-IT" sz="2000" b="1" dirty="0" err="1">
                <a:solidFill>
                  <a:schemeClr val="bg1"/>
                </a:solidFill>
              </a:rPr>
              <a:t>sig.r</a:t>
            </a:r>
            <a:r>
              <a:rPr lang="it-IT" sz="2000" b="1" dirty="0">
                <a:solidFill>
                  <a:schemeClr val="bg1"/>
                </a:solidFill>
              </a:rPr>
              <a:t>  </a:t>
            </a:r>
            <a:r>
              <a:rPr lang="it-IT" sz="2000" b="1" dirty="0">
                <a:solidFill>
                  <a:srgbClr val="0070C0"/>
                </a:solidFill>
              </a:rPr>
              <a:t>Canepa</a:t>
            </a:r>
            <a:r>
              <a:rPr lang="it-IT" sz="2000" b="1" dirty="0">
                <a:solidFill>
                  <a:schemeClr val="bg1"/>
                </a:solidFill>
              </a:rPr>
              <a:t>,</a:t>
            </a:r>
          </a:p>
          <a:p>
            <a:r>
              <a:rPr lang="it-IT" sz="2000" b="1" i="1" dirty="0">
                <a:solidFill>
                  <a:schemeClr val="bg1"/>
                </a:solidFill>
              </a:rPr>
              <a:t>Sono qui a Cuneo</a:t>
            </a:r>
            <a:r>
              <a:rPr lang="it-IT" sz="2000" b="1" dirty="0">
                <a:solidFill>
                  <a:schemeClr val="bg1"/>
                </a:solidFill>
              </a:rPr>
              <a:t> da lunedì, ad assistere don Pensa, che è uno dei miei sacerdoti,  il quale è cappellano militare qui. Andò in punto di morte,  ma ora va un po’ meglio.  Deo </a:t>
            </a:r>
            <a:r>
              <a:rPr lang="it-IT" sz="2000" b="1" dirty="0" err="1">
                <a:solidFill>
                  <a:schemeClr val="bg1"/>
                </a:solidFill>
              </a:rPr>
              <a:t>gratias</a:t>
            </a:r>
            <a:r>
              <a:rPr lang="it-IT" sz="2000" b="1" dirty="0">
                <a:solidFill>
                  <a:schemeClr val="bg1"/>
                </a:solidFill>
              </a:rPr>
              <a:t>!</a:t>
            </a:r>
          </a:p>
          <a:p>
            <a:pPr algn="just"/>
            <a:r>
              <a:rPr lang="it-IT" sz="2000" b="1" dirty="0">
                <a:solidFill>
                  <a:schemeClr val="bg1"/>
                </a:solidFill>
              </a:rPr>
              <a:t>     In questa settimana di riposo ho pregato e pensato tante volte a voi, ai Camaldoli  e anche alla sistemazione degli Angeli.</a:t>
            </a:r>
          </a:p>
          <a:p>
            <a:pPr algn="just"/>
            <a:r>
              <a:rPr lang="it-IT" sz="2000" b="1" dirty="0">
                <a:solidFill>
                  <a:schemeClr val="bg1"/>
                </a:solidFill>
              </a:rPr>
              <a:t>Spero che nostro Signore ne caverà qualche cosa, e poi la Madonna farà quello che Don Orione non ha voluto e non ha saputo fare. Che ne dite? </a:t>
            </a:r>
          </a:p>
          <a:p>
            <a:pPr algn="just"/>
            <a:r>
              <a:rPr lang="it-IT" sz="2000" b="1" i="1" dirty="0">
                <a:solidFill>
                  <a:srgbClr val="0070C0"/>
                </a:solidFill>
              </a:rPr>
              <a:t>    Che bel piacere avere per servitore nostro Signore Gesù Cristo e la SS. Vergine!</a:t>
            </a:r>
            <a:endParaRPr lang="it-IT" sz="2000" b="1" dirty="0">
              <a:solidFill>
                <a:srgbClr val="0070C0"/>
              </a:solidFill>
            </a:endParaRPr>
          </a:p>
          <a:p>
            <a:pPr algn="just"/>
            <a:r>
              <a:rPr lang="it-IT" sz="2000" b="1" dirty="0"/>
              <a:t>     </a:t>
            </a:r>
            <a:r>
              <a:rPr lang="it-IT" sz="2000" b="1" dirty="0">
                <a:solidFill>
                  <a:schemeClr val="bg1"/>
                </a:solidFill>
              </a:rPr>
              <a:t>Intanto, vi faccio conoscere che, nella prossima settimana, se non mi ammalo da andare in Paradiso, verrò a Genova a prendere il fratellino di quell’altro che era a Como;  e così farò atto di ammenda. Ed ora, a vostro conforto spirituale, vi racconterò qualche cosa che certo vi farà piacere. </a:t>
            </a:r>
          </a:p>
          <a:p>
            <a:endParaRPr lang="it-IT" sz="2000" b="1" dirty="0"/>
          </a:p>
        </p:txBody>
      </p:sp>
    </p:spTree>
    <p:extLst>
      <p:ext uri="{BB962C8B-B14F-4D97-AF65-F5344CB8AC3E}">
        <p14:creationId xmlns:p14="http://schemas.microsoft.com/office/powerpoint/2010/main" val="3571870232"/>
      </p:ext>
    </p:extLst>
  </p:cSld>
  <p:clrMapOvr>
    <a:masterClrMapping/>
  </p:clrMapOvr>
  <p:transition spd="med"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323528" y="1916832"/>
            <a:ext cx="7992888" cy="440120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lvl="1"/>
            <a:r>
              <a:rPr lang="it-IT" sz="2000" b="1" i="1" dirty="0">
                <a:solidFill>
                  <a:srgbClr val="0070C0"/>
                </a:solidFill>
              </a:rPr>
              <a:t>Questo mio sacerdote,</a:t>
            </a:r>
            <a:r>
              <a:rPr lang="it-IT" sz="2000" b="1" dirty="0">
                <a:solidFill>
                  <a:srgbClr val="0070C0"/>
                </a:solidFill>
              </a:rPr>
              <a:t> che ho qui malato, io non so se voi lo conosciate. </a:t>
            </a:r>
            <a:r>
              <a:rPr lang="it-IT" sz="2000" b="1" i="1" dirty="0">
                <a:solidFill>
                  <a:srgbClr val="0070C0"/>
                </a:solidFill>
              </a:rPr>
              <a:t>È un vero Santo</a:t>
            </a:r>
            <a:r>
              <a:rPr lang="it-IT" sz="2000" b="1" dirty="0">
                <a:solidFill>
                  <a:srgbClr val="0070C0"/>
                </a:solidFill>
              </a:rPr>
              <a:t>.</a:t>
            </a:r>
          </a:p>
          <a:p>
            <a:r>
              <a:rPr lang="it-IT" sz="2000" dirty="0">
                <a:solidFill>
                  <a:schemeClr val="bg1"/>
                </a:solidFill>
              </a:rPr>
              <a:t>     Qui ci saranno più di 30 preti - soldati, e tutti gli stanno attorno come tanti figli; sono qui a visitarlo a tutte le ore. C’è stato a visitarlo </a:t>
            </a:r>
            <a:r>
              <a:rPr lang="it-IT" sz="2000" dirty="0" err="1">
                <a:solidFill>
                  <a:schemeClr val="bg1"/>
                </a:solidFill>
              </a:rPr>
              <a:t>Mg.r</a:t>
            </a:r>
            <a:r>
              <a:rPr lang="it-IT" sz="2000" dirty="0">
                <a:solidFill>
                  <a:schemeClr val="bg1"/>
                </a:solidFill>
              </a:rPr>
              <a:t> Vescovo, e ad offrirgli vino ed ogni altra cosa che gli potesse occorrere. Il Colonnello mandò a chiamare apposta da Torino il prof. Senatore Cecconi,  uno delle celebrità mediche di Torino, perché lo visitasse: tutti chiedono a lui, come sta,  tutti fanno voti che questo santo sacerdote guarisca.</a:t>
            </a:r>
          </a:p>
          <a:p>
            <a:r>
              <a:rPr lang="it-IT" sz="2000" b="1" dirty="0">
                <a:solidFill>
                  <a:srgbClr val="0070C0"/>
                </a:solidFill>
              </a:rPr>
              <a:t>     Il Vescovo me ne fece i migliori elogi: i canonici e parroci vennero a visitarlo e ne esaltano la pietà e la santità, e lo dicono una perla. </a:t>
            </a:r>
            <a:r>
              <a:rPr lang="it-IT" sz="2000" dirty="0">
                <a:solidFill>
                  <a:schemeClr val="bg1"/>
                </a:solidFill>
              </a:rPr>
              <a:t>Pregate che la SS. Vergine lo conservi, e poi lo porterò a Genova  a farvelo conoscere - Sia tutto a gloria del Signore!</a:t>
            </a:r>
          </a:p>
          <a:p>
            <a:r>
              <a:rPr lang="it-IT" sz="2000" dirty="0">
                <a:solidFill>
                  <a:schemeClr val="bg1"/>
                </a:solidFill>
              </a:rPr>
              <a:t>     È un giovane prete di 33 anni ed è qui a Cuneo da poco più di un anno, dopo essere stato al fronte, malato di tifo.	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1835696" y="764704"/>
            <a:ext cx="4968552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2Left"/>
              <a:lightRig rig="threePt" dir="t"/>
            </a:scene3d>
          </a:bodyPr>
          <a:lstStyle/>
          <a:p>
            <a:pPr algn="ctr"/>
            <a:r>
              <a:rPr lang="it-IT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Don Orione ai laici</a:t>
            </a:r>
          </a:p>
        </p:txBody>
      </p:sp>
      <p:pic>
        <p:nvPicPr>
          <p:cNvPr id="7" name="Picture 6" descr="C:\Users\Giovanni\Desktop\th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332656"/>
            <a:ext cx="1638300" cy="199072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1870232"/>
      </p:ext>
    </p:extLst>
  </p:cSld>
  <p:clrMapOvr>
    <a:masterClrMapping/>
  </p:clrMapOvr>
  <p:transition spd="slow">
    <p:wedg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1844824"/>
            <a:ext cx="8229600" cy="4853136"/>
          </a:xfrm>
          <a:solidFill>
            <a:schemeClr val="accent3">
              <a:lumMod val="75000"/>
            </a:schemeClr>
          </a:solidFill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sz="6200" b="1" dirty="0"/>
              <a:t>     </a:t>
            </a:r>
            <a:r>
              <a:rPr lang="it-IT" sz="6200" b="1" dirty="0">
                <a:solidFill>
                  <a:schemeClr val="bg1"/>
                </a:solidFill>
              </a:rPr>
              <a:t>È caduto infermo di bronco - polmonite solo da otto giorni. </a:t>
            </a:r>
          </a:p>
          <a:p>
            <a:pPr marL="0" indent="0" algn="just">
              <a:buNone/>
            </a:pPr>
            <a:r>
              <a:rPr lang="it-IT" sz="6200" b="1" dirty="0"/>
              <a:t>     </a:t>
            </a:r>
            <a:r>
              <a:rPr lang="it-IT" sz="6200" b="1" dirty="0">
                <a:solidFill>
                  <a:srgbClr val="0070C0"/>
                </a:solidFill>
              </a:rPr>
              <a:t>Se vedeste che dimostrazioni di stima e di benevolenza da parte di </a:t>
            </a:r>
          </a:p>
          <a:p>
            <a:pPr marL="0" indent="0" algn="just">
              <a:buNone/>
            </a:pPr>
            <a:r>
              <a:rPr lang="it-IT" sz="6200" b="1" dirty="0">
                <a:solidFill>
                  <a:srgbClr val="0070C0"/>
                </a:solidFill>
              </a:rPr>
              <a:t>tutta la cittadinanza! </a:t>
            </a:r>
          </a:p>
          <a:p>
            <a:pPr marL="0" indent="0" algn="just">
              <a:buNone/>
            </a:pPr>
            <a:r>
              <a:rPr lang="it-IT" sz="6200" b="1" dirty="0">
                <a:solidFill>
                  <a:srgbClr val="0070C0"/>
                </a:solidFill>
              </a:rPr>
              <a:t>     E’ un  sacerdote tutto spirito di preghiera e di sacrificio, e sempre contento</a:t>
            </a:r>
            <a:r>
              <a:rPr lang="it-IT" sz="6200" b="1" dirty="0">
                <a:solidFill>
                  <a:schemeClr val="bg1"/>
                </a:solidFill>
              </a:rPr>
              <a:t>; ed ora tutta la città, tutti gli Istituti pregano per lui.</a:t>
            </a:r>
          </a:p>
          <a:p>
            <a:pPr marL="0" indent="0" algn="just">
              <a:buNone/>
            </a:pPr>
            <a:r>
              <a:rPr lang="it-IT" sz="6200" b="1" dirty="0">
                <a:solidFill>
                  <a:srgbClr val="0070C0"/>
                </a:solidFill>
              </a:rPr>
              <a:t>     La sua malattia, se la prese assistendo notte e giorno i soldati e predicando, e andando da per tutto a fare del bene!	</a:t>
            </a:r>
          </a:p>
          <a:p>
            <a:pPr marL="0" indent="0" algn="just">
              <a:buNone/>
            </a:pPr>
            <a:r>
              <a:rPr lang="it-IT" sz="6200" b="1" dirty="0">
                <a:solidFill>
                  <a:schemeClr val="bg1"/>
                </a:solidFill>
              </a:rPr>
              <a:t>     Benedico e saluto voi, vostra figlia e vostro genero.</a:t>
            </a:r>
          </a:p>
          <a:p>
            <a:pPr marL="0" indent="0" algn="just">
              <a:buNone/>
            </a:pPr>
            <a:r>
              <a:rPr lang="it-IT" sz="6200" b="1" dirty="0">
                <a:solidFill>
                  <a:schemeClr val="bg1"/>
                </a:solidFill>
              </a:rPr>
              <a:t>				Vostro aff.mo in Gesù Cristo e Maria SS.</a:t>
            </a:r>
          </a:p>
          <a:p>
            <a:pPr marL="0" indent="0" algn="just">
              <a:buNone/>
            </a:pPr>
            <a:r>
              <a:rPr lang="it-IT" sz="6200" b="1" dirty="0">
                <a:solidFill>
                  <a:schemeClr val="bg1"/>
                </a:solidFill>
              </a:rPr>
              <a:t>			                  </a:t>
            </a:r>
            <a:r>
              <a:rPr lang="it-IT" sz="6200" b="1" dirty="0" err="1">
                <a:solidFill>
                  <a:schemeClr val="bg1"/>
                </a:solidFill>
              </a:rPr>
              <a:t>Sac</a:t>
            </a:r>
            <a:r>
              <a:rPr lang="it-IT" sz="6200" b="1" dirty="0">
                <a:solidFill>
                  <a:schemeClr val="bg1"/>
                </a:solidFill>
              </a:rPr>
              <a:t>. Orione Luigi della </a:t>
            </a:r>
            <a:r>
              <a:rPr lang="it-IT" sz="6200" b="1" dirty="0" err="1">
                <a:solidFill>
                  <a:schemeClr val="bg1"/>
                </a:solidFill>
              </a:rPr>
              <a:t>Div</a:t>
            </a:r>
            <a:r>
              <a:rPr lang="it-IT" sz="6200" b="1" dirty="0">
                <a:solidFill>
                  <a:schemeClr val="bg1"/>
                </a:solidFill>
              </a:rPr>
              <a:t>. Provv.za</a:t>
            </a:r>
          </a:p>
          <a:p>
            <a:pPr marL="0" indent="0" algn="just">
              <a:buNone/>
            </a:pPr>
            <a:r>
              <a:rPr lang="it-IT" sz="6200" b="1" dirty="0">
                <a:solidFill>
                  <a:schemeClr val="bg1"/>
                </a:solidFill>
              </a:rPr>
              <a:t>                                                                                                                      </a:t>
            </a:r>
            <a:r>
              <a:rPr lang="it-IT" sz="6200" b="1" dirty="0" err="1">
                <a:solidFill>
                  <a:schemeClr val="bg1"/>
                </a:solidFill>
              </a:rPr>
              <a:t>¨</a:t>
            </a:r>
            <a:r>
              <a:rPr lang="it-IT" sz="6200" b="1" i="1" dirty="0" err="1">
                <a:solidFill>
                  <a:schemeClr val="bg1"/>
                </a:solidFill>
              </a:rPr>
              <a:t>Scr</a:t>
            </a:r>
            <a:r>
              <a:rPr lang="it-IT" sz="6200" b="1" i="1" dirty="0">
                <a:solidFill>
                  <a:schemeClr val="bg1"/>
                </a:solidFill>
              </a:rPr>
              <a:t>.63,161</a:t>
            </a:r>
            <a:endParaRPr lang="it-IT" sz="6200" b="1" dirty="0">
              <a:solidFill>
                <a:schemeClr val="bg1"/>
              </a:solidFill>
            </a:endParaRPr>
          </a:p>
          <a:p>
            <a:pPr marL="0" indent="0" algn="just">
              <a:buNone/>
            </a:pPr>
            <a:r>
              <a:rPr lang="it-IT" sz="5000" dirty="0">
                <a:solidFill>
                  <a:schemeClr val="bg1"/>
                </a:solidFill>
              </a:rPr>
              <a:t> </a:t>
            </a:r>
          </a:p>
          <a:p>
            <a:pPr marL="0" indent="0" algn="just">
              <a:buNone/>
            </a:pPr>
            <a:r>
              <a:rPr lang="it-IT" sz="7400" b="1" i="1" dirty="0">
                <a:solidFill>
                  <a:schemeClr val="bg1"/>
                </a:solidFill>
              </a:rPr>
              <a:t>“Beati quei servi che il  padrone al suo ritorno troverà ancora svegli….” (Gesù)</a:t>
            </a:r>
            <a:endParaRPr lang="it-IT" sz="7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it-IT" sz="5000" dirty="0">
                <a:solidFill>
                  <a:schemeClr val="bg1"/>
                </a:solidFill>
              </a:rPr>
              <a:t> 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4" name="Picture 6" descr="C:\Users\Giovanni\Desktop\th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60648"/>
            <a:ext cx="1638300" cy="199072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1691680" y="764704"/>
            <a:ext cx="4968552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2Left"/>
              <a:lightRig rig="threePt" dir="t"/>
            </a:scene3d>
          </a:bodyPr>
          <a:lstStyle/>
          <a:p>
            <a:pPr algn="ctr"/>
            <a:r>
              <a:rPr lang="it-IT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Don Orione ai laici</a:t>
            </a:r>
          </a:p>
        </p:txBody>
      </p:sp>
    </p:spTree>
    <p:extLst>
      <p:ext uri="{BB962C8B-B14F-4D97-AF65-F5344CB8AC3E}">
        <p14:creationId xmlns:p14="http://schemas.microsoft.com/office/powerpoint/2010/main" val="3797411524"/>
      </p:ext>
    </p:extLst>
  </p:cSld>
  <p:clrMapOvr>
    <a:masterClrMapping/>
  </p:clrMapOvr>
  <p:transition spd="slow">
    <p:zoom dir="in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4392488" cy="720080"/>
          </a:xfrm>
        </p:spPr>
        <p:txBody>
          <a:bodyPr>
            <a:normAutofit fontScale="90000"/>
          </a:bodyPr>
          <a:lstStyle/>
          <a:p>
            <a:r>
              <a:rPr lang="it-IT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La santità di </a:t>
            </a:r>
            <a:r>
              <a:rPr lang="it-IT" sz="32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Maria…</a:t>
            </a:r>
            <a:br>
              <a:rPr lang="it-IT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it-IT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Donna feriale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9512" y="1340768"/>
            <a:ext cx="8892480" cy="5256584"/>
          </a:xfrm>
          <a:solidFill>
            <a:schemeClr val="accent3">
              <a:lumMod val="7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b="1" dirty="0">
                <a:solidFill>
                  <a:schemeClr val="bg1"/>
                </a:solidFill>
              </a:rPr>
              <a:t>Chi sa quante volte l'ho letta senza provare  emozioni.                                              L'altra sera, però, quella frase del Concilio, riportata                                                           sotto un'immagine della Madonna, mi è parsa così                                                          audace, che sono andato alla fonte per controllarne                                             l'autenticità.</a:t>
            </a:r>
          </a:p>
          <a:p>
            <a:pPr marL="0" indent="0" algn="just">
              <a:buNone/>
            </a:pPr>
            <a:r>
              <a:rPr lang="it-IT" sz="2000" b="1" dirty="0">
                <a:solidFill>
                  <a:schemeClr val="bg1"/>
                </a:solidFill>
              </a:rPr>
              <a:t>Proprio così.</a:t>
            </a:r>
            <a:r>
              <a:rPr lang="it-IT" sz="2000" b="1" dirty="0"/>
              <a:t> </a:t>
            </a:r>
          </a:p>
          <a:p>
            <a:pPr marL="0" indent="0">
              <a:buNone/>
            </a:pPr>
            <a:endParaRPr lang="it-IT" sz="20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it-IT" sz="2000" b="1" dirty="0">
                <a:solidFill>
                  <a:srgbClr val="0070C0"/>
                </a:solidFill>
              </a:rPr>
              <a:t>Al quarto paragrafo del decreto del Concilio Vaticano </a:t>
            </a:r>
            <a:r>
              <a:rPr lang="it-IT" sz="2000" b="1" dirty="0" err="1">
                <a:solidFill>
                  <a:srgbClr val="0070C0"/>
                </a:solidFill>
              </a:rPr>
              <a:t>II</a:t>
            </a:r>
            <a:r>
              <a:rPr lang="it-IT" sz="2000" b="1" dirty="0">
                <a:solidFill>
                  <a:srgbClr val="0070C0"/>
                </a:solidFill>
              </a:rPr>
              <a:t>                                                                         sull'Apostolato dei Laici </a:t>
            </a:r>
            <a:r>
              <a:rPr lang="it-IT" sz="2000" b="1" dirty="0">
                <a:solidFill>
                  <a:schemeClr val="bg1"/>
                </a:solidFill>
              </a:rPr>
              <a:t>c'è scritto testualmente: </a:t>
            </a:r>
          </a:p>
          <a:p>
            <a:pPr marL="0" indent="0">
              <a:buNone/>
            </a:pPr>
            <a:r>
              <a:rPr lang="it-IT" sz="2000" b="1" dirty="0">
                <a:solidFill>
                  <a:srgbClr val="FF0000"/>
                </a:solidFill>
                <a:latin typeface="Aharoni" pitchFamily="2" charset="-79"/>
                <a:cs typeface="Aharoni" pitchFamily="2" charset="-79"/>
              </a:rPr>
              <a:t>«Maria viveva sulla terra una vita comune a tutti, piena di sollecitudini familiari e di lavoro»</a:t>
            </a:r>
            <a:r>
              <a:rPr lang="it-IT" sz="2000" b="1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.</a:t>
            </a:r>
          </a:p>
          <a:p>
            <a:pPr marL="0" indent="0">
              <a:buNone/>
            </a:pPr>
            <a:r>
              <a:rPr lang="it-IT" sz="2000" b="1" dirty="0">
                <a:solidFill>
                  <a:schemeClr val="bg1"/>
                </a:solidFill>
              </a:rPr>
              <a:t>Intanto,</a:t>
            </a:r>
            <a:r>
              <a:rPr lang="it-IT" sz="2000" b="1" dirty="0"/>
              <a:t> </a:t>
            </a:r>
            <a:r>
              <a:rPr lang="it-IT" sz="2000" b="1" dirty="0">
                <a:solidFill>
                  <a:srgbClr val="0070C0"/>
                </a:solidFill>
              </a:rPr>
              <a:t>Maria viveva sulla terra</a:t>
            </a:r>
            <a:r>
              <a:rPr lang="it-IT" sz="2000" b="1" dirty="0">
                <a:solidFill>
                  <a:schemeClr val="bg1"/>
                </a:solidFill>
              </a:rPr>
              <a:t>.</a:t>
            </a:r>
            <a:r>
              <a:rPr lang="it-IT" sz="2000" b="1" dirty="0"/>
              <a:t> </a:t>
            </a:r>
            <a:r>
              <a:rPr lang="it-IT" sz="2000" b="1" dirty="0">
                <a:solidFill>
                  <a:srgbClr val="0070C0"/>
                </a:solidFill>
              </a:rPr>
              <a:t>Non sulle nuvole</a:t>
            </a:r>
            <a:r>
              <a:rPr lang="it-IT" sz="2000" b="1" dirty="0">
                <a:solidFill>
                  <a:schemeClr val="bg1"/>
                </a:solidFill>
              </a:rPr>
              <a:t>.</a:t>
            </a:r>
            <a:r>
              <a:rPr lang="it-IT" sz="2000" b="1" dirty="0"/>
              <a:t> </a:t>
            </a:r>
          </a:p>
          <a:p>
            <a:pPr marL="0" indent="0">
              <a:buNone/>
            </a:pPr>
            <a:r>
              <a:rPr lang="it-IT" sz="2000" b="1" dirty="0">
                <a:solidFill>
                  <a:schemeClr val="bg1"/>
                </a:solidFill>
              </a:rPr>
              <a:t>I suoi pensieri non erano campati in aria. I suoi gesti avevano come soggiorno obbligato i perimetri delle cose concrete.</a:t>
            </a:r>
          </a:p>
        </p:txBody>
      </p:sp>
      <p:pic>
        <p:nvPicPr>
          <p:cNvPr id="6" name="Immagine 5" descr="maria v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00192" y="332656"/>
            <a:ext cx="2437796" cy="37624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99492198"/>
      </p:ext>
    </p:extLst>
  </p:cSld>
  <p:clrMapOvr>
    <a:masterClrMapping/>
  </p:clrMapOvr>
  <p:transition spd="med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860032" y="260648"/>
            <a:ext cx="3960440" cy="6408712"/>
          </a:xfrm>
          <a:solidFill>
            <a:schemeClr val="accent3">
              <a:lumMod val="75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it-IT" sz="2400" b="1" dirty="0">
                <a:solidFill>
                  <a:schemeClr val="bg1"/>
                </a:solidFill>
              </a:rPr>
              <a:t>Anche se l'estasi era l'esperienza a cui Dio spesso la chiamava, </a:t>
            </a:r>
            <a:r>
              <a:rPr lang="it-IT" sz="2400" b="1" dirty="0">
                <a:solidFill>
                  <a:srgbClr val="0070C0"/>
                </a:solidFill>
              </a:rPr>
              <a:t>non si sentiva dispensata dalla fatica di stare con i piedi per terra</a:t>
            </a:r>
            <a:r>
              <a:rPr lang="it-IT" sz="2400" b="1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it-IT" sz="2400" b="1" dirty="0">
                <a:solidFill>
                  <a:schemeClr val="bg1"/>
                </a:solidFill>
              </a:rPr>
              <a:t>Lontana dalle astrattezze dei visionari, come dalle evasioni degli scontenti o dalle fughe degli illusionisti, </a:t>
            </a:r>
            <a:r>
              <a:rPr lang="it-IT" sz="2400" b="1" dirty="0">
                <a:solidFill>
                  <a:srgbClr val="FF0000"/>
                </a:solidFill>
              </a:rPr>
              <a:t>conservava caparbiamente il domicilio nel terribile quotidiano</a:t>
            </a:r>
            <a:r>
              <a:rPr lang="it-IT" sz="2400" b="1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it-IT" sz="2400" b="1" dirty="0">
                <a:solidFill>
                  <a:schemeClr val="bg1"/>
                </a:solidFill>
              </a:rPr>
              <a:t>Ma c'è di più: </a:t>
            </a:r>
            <a:r>
              <a:rPr lang="it-IT" sz="2400" b="1" dirty="0">
                <a:solidFill>
                  <a:srgbClr val="FF0000"/>
                </a:solidFill>
              </a:rPr>
              <a:t>Viveva una vita comune a tutti</a:t>
            </a:r>
            <a:r>
              <a:rPr lang="it-IT" sz="2400" b="1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it-IT" sz="2400" b="1" dirty="0">
                <a:solidFill>
                  <a:schemeClr val="bg1"/>
                </a:solidFill>
              </a:rPr>
              <a:t>Simile, cioè, alla vita della vicina di casa. Beveva l'acqua dello stesso pozzo. Pestava il grano nello stesso mortaio. Si sedeva al fresco dello stesso cortile.</a:t>
            </a:r>
          </a:p>
          <a:p>
            <a:pPr marL="0" indent="0">
              <a:buNone/>
            </a:pPr>
            <a:r>
              <a:rPr lang="it-IT" sz="2400" b="1" dirty="0">
                <a:solidFill>
                  <a:srgbClr val="0070C0"/>
                </a:solidFill>
              </a:rPr>
              <a:t>Anche lei arrivava stanca alla sera, dopo una giornata di lavoro</a:t>
            </a:r>
            <a:r>
              <a:rPr lang="it-IT" sz="2400" b="1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it-IT" sz="2400" b="1" dirty="0">
                <a:solidFill>
                  <a:schemeClr val="bg1"/>
                </a:solidFill>
              </a:rPr>
              <a:t>Anche a lei un giorno le dissero: «Maria, ti stai facendo i capelli bianchi». Si specchiò, allora, alla fontana e provò anche lei la struggente nostalgia di tutte le donne, quando si accorgono che la giovinezza sta sfiorendo.</a:t>
            </a:r>
          </a:p>
          <a:p>
            <a:pPr marL="0" indent="0">
              <a:buNone/>
            </a:pPr>
            <a:endParaRPr lang="it-IT" b="1" dirty="0"/>
          </a:p>
          <a:p>
            <a:endParaRPr lang="it-IT" dirty="0"/>
          </a:p>
        </p:txBody>
      </p:sp>
      <p:pic>
        <p:nvPicPr>
          <p:cNvPr id="15362" name="Picture 2" descr="Risultato immagini per donna di nazaret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12776"/>
            <a:ext cx="4539997" cy="29897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53490748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88640"/>
            <a:ext cx="8676456" cy="4176464"/>
          </a:xfrm>
          <a:solidFill>
            <a:schemeClr val="accent3">
              <a:lumMod val="75000"/>
            </a:schemeClr>
          </a:solidFill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it-IT" sz="2600" b="1" dirty="0">
                <a:solidFill>
                  <a:schemeClr val="bg1"/>
                </a:solidFill>
              </a:rPr>
              <a:t>Le sorprese, però, non sono finite, perché venire a sapere che la vita di Maria fu piena di sollecitudini familiari e di lavoro come la nostra, ci rende questa creatura così inquilina con le fatiche umane, </a:t>
            </a:r>
            <a:r>
              <a:rPr lang="it-IT" sz="2600" b="1" dirty="0">
                <a:solidFill>
                  <a:srgbClr val="FF0000"/>
                </a:solidFill>
              </a:rPr>
              <a:t>da farci sospettare che la nostra penosa </a:t>
            </a:r>
            <a:r>
              <a:rPr lang="it-IT" sz="2600" b="1" dirty="0" err="1">
                <a:solidFill>
                  <a:srgbClr val="FF0000"/>
                </a:solidFill>
              </a:rPr>
              <a:t>ferialità</a:t>
            </a:r>
            <a:r>
              <a:rPr lang="it-IT" sz="2600" b="1" dirty="0">
                <a:solidFill>
                  <a:srgbClr val="FF0000"/>
                </a:solidFill>
              </a:rPr>
              <a:t> non debba essere poi così banale come noi pensiamo</a:t>
            </a:r>
            <a:r>
              <a:rPr lang="it-IT" sz="2600" b="1" dirty="0"/>
              <a:t>.</a:t>
            </a:r>
          </a:p>
          <a:p>
            <a:pPr marL="0" indent="0" algn="just">
              <a:buNone/>
            </a:pPr>
            <a:r>
              <a:rPr lang="it-IT" sz="2600" b="1" dirty="0">
                <a:solidFill>
                  <a:schemeClr val="bg1"/>
                </a:solidFill>
              </a:rPr>
              <a:t>Sì, anche lei ha avuto i suoi problemi di salute, di economia, di rapporti, di adattamento. Chi sa quante volte è tornata dal lavatoio col mal di capo, o sovrappensiero perché Giuseppe da più giorni in bottega non aveva molto lavoro.</a:t>
            </a:r>
          </a:p>
          <a:p>
            <a:pPr marL="0" indent="0" algn="just">
              <a:buNone/>
            </a:pPr>
            <a:r>
              <a:rPr lang="it-IT" sz="2600" b="1" dirty="0">
                <a:solidFill>
                  <a:srgbClr val="0070C0"/>
                </a:solidFill>
              </a:rPr>
              <a:t>Chi sa a quante porte ha bussato chiedendo qualche giornata di lavoro per il suo Gesù</a:t>
            </a:r>
            <a:r>
              <a:rPr lang="it-IT" sz="2600" b="1" dirty="0">
                <a:solidFill>
                  <a:schemeClr val="bg1"/>
                </a:solidFill>
              </a:rPr>
              <a:t>, nella stagione dei frantoi.</a:t>
            </a:r>
          </a:p>
          <a:p>
            <a:pPr marL="0" indent="0" algn="just">
              <a:buNone/>
            </a:pPr>
            <a:r>
              <a:rPr lang="it-IT" sz="2600" b="1" dirty="0">
                <a:solidFill>
                  <a:schemeClr val="bg1"/>
                </a:solidFill>
              </a:rPr>
              <a:t>Chi sa quanti meriggi ha malinconicamente consumato a rivoltare il pastrano già logoro di Giuseppe, e ricavarne un mantello perché suo figlio non sfigurasse tra i compagni di </a:t>
            </a:r>
            <a:r>
              <a:rPr lang="it-IT" sz="2600" b="1" dirty="0" err="1">
                <a:solidFill>
                  <a:schemeClr val="bg1"/>
                </a:solidFill>
              </a:rPr>
              <a:t>Nazaret</a:t>
            </a:r>
            <a:r>
              <a:rPr lang="it-IT" sz="2600" b="1" dirty="0">
                <a:solidFill>
                  <a:schemeClr val="bg1"/>
                </a:solidFill>
              </a:rPr>
              <a:t>.</a:t>
            </a:r>
          </a:p>
          <a:p>
            <a:pPr marL="0" indent="0" algn="just">
              <a:buNone/>
            </a:pPr>
            <a:endParaRPr lang="it-IT" sz="2600" b="1" dirty="0">
              <a:solidFill>
                <a:schemeClr val="bg1"/>
              </a:solidFill>
            </a:endParaRPr>
          </a:p>
          <a:p>
            <a:pPr marL="0" indent="0" algn="r">
              <a:buNone/>
            </a:pPr>
            <a:r>
              <a:rPr lang="it-IT" sz="2600" dirty="0">
                <a:solidFill>
                  <a:schemeClr val="bg1"/>
                </a:solidFill>
              </a:rPr>
              <a:t>Don Tonino Bello, Vescovo</a:t>
            </a:r>
          </a:p>
          <a:p>
            <a:endParaRPr lang="it-IT" dirty="0"/>
          </a:p>
        </p:txBody>
      </p:sp>
      <p:pic>
        <p:nvPicPr>
          <p:cNvPr id="4" name="Picture 4" descr="Risultato immagini per faccende domestich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3462082"/>
            <a:ext cx="3816424" cy="3395918"/>
          </a:xfrm>
          <a:prstGeom prst="ellipse">
            <a:avLst/>
          </a:prstGeom>
          <a:ln w="63500" cap="rnd">
            <a:solidFill>
              <a:schemeClr val="bg1">
                <a:lumMod val="6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isometricOffAxis2Lef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48053923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Giovanni\Desktop\download (1)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836712"/>
            <a:ext cx="3477432" cy="4660477"/>
          </a:xfrm>
          <a:prstGeom prst="rect">
            <a:avLst/>
          </a:prstGeom>
          <a:ln w="38100" cap="sq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tangolo 3"/>
          <p:cNvSpPr/>
          <p:nvPr/>
        </p:nvSpPr>
        <p:spPr>
          <a:xfrm>
            <a:off x="0" y="58847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Una santa di famiglia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971600" y="5805264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SUOR MARIA PLAUTILLA CAVALLO</a:t>
            </a:r>
          </a:p>
        </p:txBody>
      </p:sp>
      <p:graphicFrame>
        <p:nvGraphicFramePr>
          <p:cNvPr id="3" name="Ogget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4900641"/>
              </p:ext>
            </p:extLst>
          </p:nvPr>
        </p:nvGraphicFramePr>
        <p:xfrm>
          <a:off x="6732240" y="6237312"/>
          <a:ext cx="2338387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Oggetto shell Packager" showAsIcon="1" r:id="rId4" imgW="2338920" imgH="488520" progId="Package">
                  <p:embed/>
                </p:oleObj>
              </mc:Choice>
              <mc:Fallback>
                <p:oleObj name="Oggetto shell Packager" showAsIcon="1" r:id="rId4" imgW="2338920" imgH="488520" progId="Package">
                  <p:embed/>
                  <p:pic>
                    <p:nvPicPr>
                      <p:cNvPr id="0" name="Oggetto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240" y="6237312"/>
                        <a:ext cx="2338387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326557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2915816" y="692696"/>
            <a:ext cx="28720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Preghiera</a:t>
            </a:r>
          </a:p>
        </p:txBody>
      </p:sp>
      <p:graphicFrame>
        <p:nvGraphicFramePr>
          <p:cNvPr id="2" name="Ogget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1416784"/>
              </p:ext>
            </p:extLst>
          </p:nvPr>
        </p:nvGraphicFramePr>
        <p:xfrm>
          <a:off x="3673475" y="3184525"/>
          <a:ext cx="1795463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Oggetto shell Packager" showAsIcon="1" r:id="rId3" imgW="1794960" imgH="488520" progId="Package">
                  <p:embed/>
                </p:oleObj>
              </mc:Choice>
              <mc:Fallback>
                <p:oleObj name="Oggetto shell Packager" showAsIcon="1" r:id="rId3" imgW="1794960" imgH="488520" progId="Package">
                  <p:embed/>
                  <p:pic>
                    <p:nvPicPr>
                      <p:cNvPr id="0" name="Oggetto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3475" y="3184525"/>
                        <a:ext cx="1795463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02930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Risultato immagini per punto di doman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92696"/>
            <a:ext cx="4032448" cy="4032448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Segnaposto contenuto 2"/>
          <p:cNvSpPr txBox="1">
            <a:spLocks/>
          </p:cNvSpPr>
          <p:nvPr/>
        </p:nvSpPr>
        <p:spPr>
          <a:xfrm>
            <a:off x="4716016" y="116632"/>
            <a:ext cx="4258816" cy="612068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it-IT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1) Ravvivi quotidianamente nella preghiera, nelle scelte e atteggiamenti la tua chiamata alla santità?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2) Quali sono i mezzi che usi per accrescere nel tuo cammino di santità e per aderire con la vita a Colui che è il Santo dei Santi?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3) Maria, S. Luigi Orione e Suor </a:t>
            </a:r>
            <a:r>
              <a:rPr kumimoji="0" lang="it-IT" sz="2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Plautilla</a:t>
            </a: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tre modelli per tradurre la santità nella </a:t>
            </a:r>
            <a:r>
              <a:rPr kumimoji="0" lang="it-IT" sz="26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ferialità</a:t>
            </a:r>
            <a:r>
              <a:rPr kumimoji="0" lang="it-IT" sz="2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Come pensi di imitarli?</a:t>
            </a:r>
          </a:p>
        </p:txBody>
      </p:sp>
      <p:pic>
        <p:nvPicPr>
          <p:cNvPr id="32772" name="Picture 4" descr="Risultato immagini per punto di domand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5157192"/>
            <a:ext cx="2119164" cy="1412776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</p:spTree>
    <p:extLst>
      <p:ext uri="{BB962C8B-B14F-4D97-AF65-F5344CB8AC3E}">
        <p14:creationId xmlns:p14="http://schemas.microsoft.com/office/powerpoint/2010/main" val="261330429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2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Risultato immagini per silenzi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Segnaposto contenuto 2"/>
          <p:cNvSpPr txBox="1">
            <a:spLocks/>
          </p:cNvSpPr>
          <p:nvPr/>
        </p:nvSpPr>
        <p:spPr>
          <a:xfrm>
            <a:off x="3347864" y="476672"/>
            <a:ext cx="5184576" cy="187220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32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“Custodisci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32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il silenzio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32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 il silenzio custodirà te”</a:t>
            </a:r>
            <a:endParaRPr kumimoji="0" lang="it-IT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it-IT" sz="8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61744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</TotalTime>
  <Words>1940</Words>
  <Application>Microsoft Office PowerPoint</Application>
  <PresentationFormat>Presentazione su schermo (4:3)</PresentationFormat>
  <Paragraphs>123</Paragraphs>
  <Slides>22</Slides>
  <Notes>2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9" baseType="lpstr">
      <vt:lpstr>Aharoni</vt:lpstr>
      <vt:lpstr>Aparajita</vt:lpstr>
      <vt:lpstr>Arial</vt:lpstr>
      <vt:lpstr>Calibri</vt:lpstr>
      <vt:lpstr>Times New Roman</vt:lpstr>
      <vt:lpstr>Tema di Office</vt:lpstr>
      <vt:lpstr>Oggetto shell Packager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La Parola del Papa </vt:lpstr>
      <vt:lpstr>La Parola del Papa </vt:lpstr>
      <vt:lpstr>La Parola del Papa </vt:lpstr>
      <vt:lpstr>Presentazione standard di PowerPoint</vt:lpstr>
      <vt:lpstr>Presentazione standard di PowerPoint</vt:lpstr>
      <vt:lpstr>Presentazione standard di PowerPoint</vt:lpstr>
      <vt:lpstr>La santità di Maria… Donna feriale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Giovanni</dc:creator>
  <cp:lastModifiedBy>Utente</cp:lastModifiedBy>
  <cp:revision>77</cp:revision>
  <dcterms:created xsi:type="dcterms:W3CDTF">2019-09-06T15:33:16Z</dcterms:created>
  <dcterms:modified xsi:type="dcterms:W3CDTF">2020-08-17T06:26:59Z</dcterms:modified>
</cp:coreProperties>
</file>