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80" r:id="rId8"/>
    <p:sldId id="261" r:id="rId9"/>
    <p:sldId id="281" r:id="rId10"/>
    <p:sldId id="282" r:id="rId11"/>
    <p:sldId id="283" r:id="rId12"/>
    <p:sldId id="263" r:id="rId13"/>
    <p:sldId id="264" r:id="rId14"/>
    <p:sldId id="284" r:id="rId15"/>
    <p:sldId id="285" r:id="rId16"/>
    <p:sldId id="266" r:id="rId17"/>
    <p:sldId id="286" r:id="rId18"/>
    <p:sldId id="287" r:id="rId19"/>
    <p:sldId id="288" r:id="rId20"/>
    <p:sldId id="289" r:id="rId21"/>
    <p:sldId id="290" r:id="rId22"/>
    <p:sldId id="277" r:id="rId23"/>
    <p:sldId id="291" r:id="rId24"/>
    <p:sldId id="292" r:id="rId25"/>
    <p:sldId id="293" r:id="rId26"/>
    <p:sldId id="294" r:id="rId27"/>
    <p:sldId id="270" r:id="rId28"/>
    <p:sldId id="295" r:id="rId29"/>
    <p:sldId id="296" r:id="rId30"/>
    <p:sldId id="297" r:id="rId31"/>
    <p:sldId id="271" r:id="rId32"/>
    <p:sldId id="298" r:id="rId33"/>
    <p:sldId id="300" r:id="rId34"/>
    <p:sldId id="272" r:id="rId35"/>
    <p:sldId id="273" r:id="rId36"/>
    <p:sldId id="275" r:id="rId37"/>
    <p:sldId id="274" r:id="rId38"/>
    <p:sldId id="301" r:id="rId3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9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3672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330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150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958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471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74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0330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4393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64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090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184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36D8C-E838-44CF-98DF-EDFDE5C7709B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D1EDE-9E95-4EF1-9906-BD270865C3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8665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611560" y="188640"/>
            <a:ext cx="82157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800" b="1" cap="none" spc="0" dirty="0" smtClean="0">
                <a:ln w="1143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Invochiamo lo Spirito Santo</a:t>
            </a:r>
            <a:endParaRPr lang="it-IT" sz="4800" b="1" cap="none" spc="0" dirty="0">
              <a:ln w="11430"/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1506" name="Picture 2" descr="Risultato immagini per spirito san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196752"/>
            <a:ext cx="6539880" cy="4904911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938297"/>
              </p:ext>
            </p:extLst>
          </p:nvPr>
        </p:nvGraphicFramePr>
        <p:xfrm>
          <a:off x="7380312" y="5733256"/>
          <a:ext cx="10874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Oggetto shell Packager" showAsIcon="1" r:id="rId4" imgW="1087920" imgH="488520" progId="Package">
                  <p:embed/>
                </p:oleObj>
              </mc:Choice>
              <mc:Fallback>
                <p:oleObj name="Oggetto shell Packager" showAsIcon="1" r:id="rId4" imgW="108792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80312" y="5733256"/>
                        <a:ext cx="1087437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075520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Giovanni\Desktop\foyer 16-19 novembre 2017\Preghiera don Orion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147859" cy="56472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</p:spTree>
    <p:extLst>
      <p:ext uri="{BB962C8B-B14F-4D97-AF65-F5344CB8AC3E}">
        <p14:creationId xmlns:p14="http://schemas.microsoft.com/office/powerpoint/2010/main" val="13287392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19458" name="Picture 2" descr="Risultato immagini per orizzon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032" y="404664"/>
            <a:ext cx="9289032" cy="6192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sp>
        <p:nvSpPr>
          <p:cNvPr id="7" name="Segnaposto contenuto 2"/>
          <p:cNvSpPr>
            <a:spLocks noGrp="1"/>
          </p:cNvSpPr>
          <p:nvPr>
            <p:ph idx="1"/>
          </p:nvPr>
        </p:nvSpPr>
        <p:spPr>
          <a:xfrm>
            <a:off x="611560" y="1052736"/>
            <a:ext cx="8229600" cy="172819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dirty="0" smtClean="0"/>
              <a:t/>
            </a:r>
            <a:br>
              <a:rPr lang="it-IT" dirty="0" smtClean="0"/>
            </a:br>
            <a:r>
              <a:rPr lang="it-IT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La vera santità:  </a:t>
            </a:r>
          </a:p>
          <a:p>
            <a:pPr marL="0" indent="0" algn="ctr">
              <a:buNone/>
            </a:pPr>
            <a:r>
              <a:rPr lang="it-IT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Le sue caratteristiche ed inganni</a:t>
            </a:r>
            <a:endParaRPr lang="it-IT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6384293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81604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La vera santità: </a:t>
            </a:r>
            <a:br>
              <a:rPr lang="it-IT" b="1" dirty="0" smtClean="0">
                <a:solidFill>
                  <a:srgbClr val="FF0000"/>
                </a:solidFill>
              </a:rPr>
            </a:br>
            <a:r>
              <a:rPr lang="it-IT" b="1" dirty="0" smtClean="0">
                <a:solidFill>
                  <a:srgbClr val="FF0000"/>
                </a:solidFill>
              </a:rPr>
              <a:t>le sue caratteristiche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it-IT" b="1" dirty="0" smtClean="0">
                <a:solidFill>
                  <a:srgbClr val="00B050"/>
                </a:solidFill>
              </a:rPr>
              <a:t>La </a:t>
            </a:r>
            <a:r>
              <a:rPr lang="it-IT" b="1" dirty="0">
                <a:solidFill>
                  <a:srgbClr val="00B050"/>
                </a:solidFill>
              </a:rPr>
              <a:t>Parola di Dio         Gal </a:t>
            </a:r>
            <a:r>
              <a:rPr lang="it-IT" b="1" dirty="0" smtClean="0">
                <a:solidFill>
                  <a:srgbClr val="00B050"/>
                </a:solidFill>
              </a:rPr>
              <a:t>5,22-26</a:t>
            </a:r>
          </a:p>
          <a:p>
            <a:pPr marL="0" lvl="0" indent="0">
              <a:buNone/>
            </a:pPr>
            <a:endParaRPr lang="it-IT" dirty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it-IT" dirty="0">
                <a:solidFill>
                  <a:srgbClr val="00B050"/>
                </a:solidFill>
              </a:rPr>
              <a:t> </a:t>
            </a:r>
            <a:r>
              <a:rPr lang="it-IT" b="1" i="1" dirty="0" smtClean="0"/>
              <a:t>[</a:t>
            </a:r>
            <a:r>
              <a:rPr lang="it-IT" b="1" i="1" dirty="0"/>
              <a:t>22] </a:t>
            </a:r>
            <a:r>
              <a:rPr lang="it-IT" b="1" i="1" dirty="0">
                <a:solidFill>
                  <a:srgbClr val="0070C0"/>
                </a:solidFill>
              </a:rPr>
              <a:t>Il frutto </a:t>
            </a:r>
            <a:r>
              <a:rPr lang="it-IT" b="1" i="1" dirty="0"/>
              <a:t>dello Spirito invece è amore, gioia, pace, pazienza, benevolenza, bontà, fedeltà, mitezza, dominio di sé; [23] contro queste cose non c'è legge.</a:t>
            </a:r>
            <a:endParaRPr lang="it-IT" b="1" dirty="0"/>
          </a:p>
          <a:p>
            <a:pPr marL="0" indent="0" algn="just">
              <a:buNone/>
            </a:pPr>
            <a:r>
              <a:rPr lang="it-IT" b="1" i="1" dirty="0"/>
              <a:t>[24] Ora quelli che sono di Cristo Gesù hanno crocifisso la loro carne con le sue passioni e i    suoi desideri. [25] Se pertanto viviamo dello Spirito, camminiamo anche secondo lo Spirito. </a:t>
            </a:r>
            <a:br>
              <a:rPr lang="it-IT" b="1" i="1" dirty="0"/>
            </a:br>
            <a:r>
              <a:rPr lang="it-IT" b="1" i="1" dirty="0"/>
              <a:t>[26] Non cerchiamo la vanagloria, provocandoci e invidiandoci gli uni gli altri. </a:t>
            </a:r>
            <a:endParaRPr lang="it-IT" b="1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2" descr="C:\Users\Giovann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88640"/>
            <a:ext cx="2123728" cy="20070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18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 descr="Risultato immagini per felicit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8160967" cy="525658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9" name="Rettangolo 8"/>
          <p:cNvSpPr/>
          <p:nvPr/>
        </p:nvSpPr>
        <p:spPr>
          <a:xfrm>
            <a:off x="5543600" y="5780782"/>
            <a:ext cx="360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3200" b="1" dirty="0" smtClean="0"/>
              <a:t>     Comprensione </a:t>
            </a:r>
          </a:p>
          <a:p>
            <a:pPr lvl="0"/>
            <a:r>
              <a:rPr lang="it-IT" sz="3200" b="1" dirty="0" smtClean="0"/>
              <a:t>    del testo biblico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99592" y="404664"/>
            <a:ext cx="7596336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it-IT" sz="2800" dirty="0" smtClean="0">
                <a:solidFill>
                  <a:srgbClr val="FF0000"/>
                </a:solidFill>
              </a:rPr>
              <a:t>Il frutto dello Spirito </a:t>
            </a:r>
            <a:r>
              <a:rPr lang="it-IT" sz="2800" dirty="0" smtClean="0">
                <a:solidFill>
                  <a:schemeClr val="bg1"/>
                </a:solidFill>
              </a:rPr>
              <a:t>garantisce  l’unità nelle persone, sia rispetto all’attività divina che all’attività umana.</a:t>
            </a:r>
            <a:r>
              <a:rPr lang="it-IT" sz="2800" dirty="0" smtClean="0"/>
              <a:t> </a:t>
            </a:r>
            <a:r>
              <a:rPr lang="it-IT" sz="2800" dirty="0" smtClean="0">
                <a:solidFill>
                  <a:srgbClr val="FF0000"/>
                </a:solidFill>
              </a:rPr>
              <a:t>I desideri della carne </a:t>
            </a:r>
            <a:r>
              <a:rPr lang="it-IT" sz="2800" dirty="0" smtClean="0">
                <a:solidFill>
                  <a:schemeClr val="bg1"/>
                </a:solidFill>
              </a:rPr>
              <a:t>procurano solo frammentarietà</a:t>
            </a:r>
            <a:endParaRPr lang="it-IT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980728"/>
            <a:ext cx="8229600" cy="5505475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it-IT" dirty="0" smtClean="0"/>
          </a:p>
          <a:p>
            <a:pPr marL="0" lvl="0" indent="0">
              <a:buNone/>
            </a:pPr>
            <a:r>
              <a:rPr lang="it-IT" b="1" u="sng" dirty="0" smtClean="0">
                <a:solidFill>
                  <a:srgbClr val="0070C0"/>
                </a:solidFill>
              </a:rPr>
              <a:t>Il frutto dello spirito è:</a:t>
            </a:r>
          </a:p>
          <a:p>
            <a:pPr lvl="0">
              <a:buFontTx/>
              <a:buChar char="-"/>
            </a:pPr>
            <a:r>
              <a:rPr lang="it-IT" b="1" dirty="0" smtClean="0">
                <a:solidFill>
                  <a:srgbClr val="FF0000"/>
                </a:solidFill>
              </a:rPr>
              <a:t>Agape</a:t>
            </a:r>
            <a:r>
              <a:rPr lang="it-IT" dirty="0" smtClean="0"/>
              <a:t>: amore</a:t>
            </a:r>
          </a:p>
          <a:p>
            <a:pPr lvl="0">
              <a:buFontTx/>
              <a:buChar char="-"/>
            </a:pPr>
            <a:r>
              <a:rPr lang="it-IT" b="1" dirty="0" err="1" smtClean="0">
                <a:solidFill>
                  <a:srgbClr val="FF0000"/>
                </a:solidFill>
              </a:rPr>
              <a:t>Charà</a:t>
            </a:r>
            <a:r>
              <a:rPr lang="it-IT" dirty="0" smtClean="0"/>
              <a:t>: gioia</a:t>
            </a:r>
          </a:p>
          <a:p>
            <a:pPr lvl="0">
              <a:buFontTx/>
              <a:buChar char="-"/>
            </a:pPr>
            <a:r>
              <a:rPr lang="it-IT" b="1" dirty="0" err="1" smtClean="0">
                <a:solidFill>
                  <a:srgbClr val="FF0000"/>
                </a:solidFill>
              </a:rPr>
              <a:t>Eirène</a:t>
            </a:r>
            <a:r>
              <a:rPr lang="it-IT" dirty="0" smtClean="0"/>
              <a:t>: pace</a:t>
            </a:r>
          </a:p>
          <a:p>
            <a:pPr lvl="0">
              <a:buFontTx/>
              <a:buChar char="-"/>
            </a:pPr>
            <a:r>
              <a:rPr lang="it-IT" b="1" dirty="0" err="1" smtClean="0">
                <a:solidFill>
                  <a:srgbClr val="FF0000"/>
                </a:solidFill>
              </a:rPr>
              <a:t>Macrothumìa</a:t>
            </a:r>
            <a:r>
              <a:rPr lang="it-IT" dirty="0" smtClean="0"/>
              <a:t>: longanimità, pazienza</a:t>
            </a:r>
          </a:p>
          <a:p>
            <a:pPr lvl="0">
              <a:buFontTx/>
              <a:buChar char="-"/>
            </a:pPr>
            <a:r>
              <a:rPr lang="it-IT" b="1" dirty="0" err="1" smtClean="0">
                <a:solidFill>
                  <a:srgbClr val="FF0000"/>
                </a:solidFill>
              </a:rPr>
              <a:t>Chrestòtes</a:t>
            </a:r>
            <a:r>
              <a:rPr lang="it-IT" dirty="0" smtClean="0"/>
              <a:t>: benevolenza, : bontà duratura</a:t>
            </a:r>
          </a:p>
          <a:p>
            <a:pPr lvl="0">
              <a:buFontTx/>
              <a:buChar char="-"/>
            </a:pPr>
            <a:r>
              <a:rPr lang="it-IT" b="1" dirty="0" err="1" smtClean="0">
                <a:solidFill>
                  <a:srgbClr val="FF0000"/>
                </a:solidFill>
              </a:rPr>
              <a:t>Agathosùne</a:t>
            </a:r>
            <a:r>
              <a:rPr lang="it-IT" dirty="0" smtClean="0"/>
              <a:t>: bontà</a:t>
            </a:r>
          </a:p>
          <a:p>
            <a:pPr lvl="0">
              <a:buFontTx/>
              <a:buChar char="-"/>
            </a:pPr>
            <a:r>
              <a:rPr lang="it-IT" b="1" dirty="0" err="1" smtClean="0">
                <a:solidFill>
                  <a:srgbClr val="FF0000"/>
                </a:solidFill>
              </a:rPr>
              <a:t>Pìstis</a:t>
            </a:r>
            <a:r>
              <a:rPr lang="it-IT" dirty="0" smtClean="0"/>
              <a:t>: fedeltà</a:t>
            </a:r>
          </a:p>
          <a:p>
            <a:pPr lvl="0">
              <a:buFontTx/>
              <a:buChar char="-"/>
            </a:pPr>
            <a:r>
              <a:rPr lang="it-IT" b="1" dirty="0" err="1" smtClean="0">
                <a:solidFill>
                  <a:srgbClr val="FF0000"/>
                </a:solidFill>
              </a:rPr>
              <a:t>Prautes</a:t>
            </a:r>
            <a:r>
              <a:rPr lang="it-IT" dirty="0" smtClean="0"/>
              <a:t>: mitezza-spirito di umiltà</a:t>
            </a:r>
          </a:p>
          <a:p>
            <a:pPr lvl="0">
              <a:buFontTx/>
              <a:buChar char="-"/>
            </a:pPr>
            <a:r>
              <a:rPr lang="it-IT" b="1" dirty="0" err="1" smtClean="0">
                <a:solidFill>
                  <a:srgbClr val="FF0000"/>
                </a:solidFill>
              </a:rPr>
              <a:t>Encràteia</a:t>
            </a:r>
            <a:r>
              <a:rPr lang="it-IT" dirty="0" smtClean="0"/>
              <a:t>: dominio di </a:t>
            </a:r>
            <a:r>
              <a:rPr lang="it-IT" dirty="0" err="1" smtClean="0"/>
              <a:t>sè</a:t>
            </a:r>
            <a:endParaRPr lang="it-IT" dirty="0" smtClean="0"/>
          </a:p>
          <a:p>
            <a:pPr lvl="0">
              <a:buFontTx/>
              <a:buChar char="-"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5" name="Immagine 4" descr="felicit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188640"/>
            <a:ext cx="4716016" cy="359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306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03848" y="260648"/>
            <a:ext cx="4829014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it-IT" sz="4800" b="1" dirty="0" smtClean="0"/>
              <a:t>La Parola del Papa</a:t>
            </a:r>
            <a:endParaRPr lang="it-IT" sz="4800" dirty="0"/>
          </a:p>
        </p:txBody>
      </p:sp>
      <p:pic>
        <p:nvPicPr>
          <p:cNvPr id="35842" name="Picture 2" descr="Risultato immagini per gaudete et exsult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2982571" cy="420080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2987824" y="1052736"/>
            <a:ext cx="5849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rgbClr val="0070C0"/>
                </a:solidFill>
              </a:rPr>
              <a:t>Sopportazione, pazienza e mitezza (112-121)</a:t>
            </a:r>
          </a:p>
        </p:txBody>
      </p:sp>
      <p:sp>
        <p:nvSpPr>
          <p:cNvPr id="6" name="Rettangolo 5"/>
          <p:cNvSpPr/>
          <p:nvPr/>
        </p:nvSpPr>
        <p:spPr>
          <a:xfrm>
            <a:off x="2915816" y="1484784"/>
            <a:ext cx="59766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112. La prima di queste grandi caratteristiche è rimanere centrati, saldi in Dio</a:t>
            </a:r>
            <a:r>
              <a:rPr lang="it-IT" sz="2400" dirty="0" smtClean="0"/>
              <a:t> che ama e sostiene. A partire da questa fermezza interiore è possibile sopportare, sostenere le contrarietà, le vicissitudini della vita, e anche le aggressioni degli altri, le loro infedeltà e i loro difetti: «</a:t>
            </a:r>
            <a:r>
              <a:rPr lang="it-IT" sz="2400" b="1" dirty="0" smtClean="0">
                <a:solidFill>
                  <a:srgbClr val="FF0000"/>
                </a:solidFill>
              </a:rPr>
              <a:t>Se Dio è con noi, chi sarà contro di noi?</a:t>
            </a:r>
            <a:r>
              <a:rPr lang="it-IT" sz="2400" dirty="0" smtClean="0"/>
              <a:t>» (</a:t>
            </a:r>
            <a:r>
              <a:rPr lang="it-IT" sz="2400" i="1" dirty="0" err="1" smtClean="0"/>
              <a:t>Rm</a:t>
            </a:r>
            <a:r>
              <a:rPr lang="it-IT" sz="2400" dirty="0" smtClean="0"/>
              <a:t> 8,31). </a:t>
            </a:r>
            <a:endParaRPr lang="it-IT" sz="2400" dirty="0"/>
          </a:p>
        </p:txBody>
      </p:sp>
      <p:pic>
        <p:nvPicPr>
          <p:cNvPr id="35844" name="Picture 4" descr="Risultato immagini per fare cent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653136"/>
            <a:ext cx="4876800" cy="2009776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  <a:effectLst>
            <a:softEdge rad="112500"/>
          </a:effectLst>
          <a:scene3d>
            <a:camera prst="perspectiveFron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isultato immagini per p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89" y="548680"/>
            <a:ext cx="8967911" cy="583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egnaposto contenuto 2"/>
          <p:cNvSpPr txBox="1">
            <a:spLocks/>
          </p:cNvSpPr>
          <p:nvPr/>
        </p:nvSpPr>
        <p:spPr>
          <a:xfrm>
            <a:off x="827584" y="1268760"/>
            <a:ext cx="7776864" cy="4464496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Questo è fonte di pace che si esprime negli atteggiamenti di un santo</a:t>
            </a:r>
            <a:r>
              <a:rPr kumimoji="0" lang="it-IT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Sulla base di tale solidità interiore, </a:t>
            </a:r>
            <a:r>
              <a:rPr kumimoji="0" lang="it-IT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testimonianza di santità, nel nostro mondo accelerato, volubile e aggressivo, è fatta di pazienza e costanza nel bene</a:t>
            </a:r>
            <a:r>
              <a:rPr kumimoji="0" lang="it-IT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E’ la fedeltà dell’amore, perché chi si appoggia su Dio (</a:t>
            </a:r>
            <a:r>
              <a:rPr kumimoji="0" lang="it-IT" sz="26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pistis</a:t>
            </a:r>
            <a:r>
              <a:rPr kumimoji="0" lang="it-IT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può anche essere fedele davanti ai fratelli (</a:t>
            </a:r>
            <a:r>
              <a:rPr kumimoji="0" lang="it-IT" sz="26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pistós</a:t>
            </a:r>
            <a:r>
              <a:rPr kumimoji="0" lang="it-IT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non li abbandona nei momenti difficili, non si lascia trascinare dall’ansietà e rimane accanto agli altri anche quando questo non gli procura soddisfazioni immediate.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03712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isultato immagini per gaudete et exsult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2592288" cy="365111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395536" y="4365104"/>
            <a:ext cx="8496944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122.</a:t>
            </a:r>
            <a:r>
              <a:rPr lang="it-IT" sz="2400" dirty="0" smtClean="0"/>
              <a:t> Quanto detto finora non implica uno spirito inibito, triste, acido, malinconico, o un basso profilo senza energia. </a:t>
            </a:r>
            <a:r>
              <a:rPr lang="it-IT" sz="2400" b="1" dirty="0" smtClean="0">
                <a:solidFill>
                  <a:srgbClr val="FF0000"/>
                </a:solidFill>
              </a:rPr>
              <a:t>Il santo è capace di vivere con gioia e senso dell’umorismo. Senza perdere il realismo, illumina gli altri con uno spirito positivo e ricco di speranza. Essere cristiani è «gioia nello Spirito Santo» (</a:t>
            </a:r>
            <a:r>
              <a:rPr lang="it-IT" sz="2400" b="1" i="1" dirty="0" err="1" smtClean="0">
                <a:solidFill>
                  <a:srgbClr val="FF0000"/>
                </a:solidFill>
              </a:rPr>
              <a:t>Rm</a:t>
            </a:r>
            <a:r>
              <a:rPr lang="it-IT" sz="2400" b="1" dirty="0" smtClean="0">
                <a:solidFill>
                  <a:srgbClr val="FF0000"/>
                </a:solidFill>
              </a:rPr>
              <a:t> 14,17), perché «all’amore di carità segue necessariamente la gioia</a:t>
            </a:r>
            <a:r>
              <a:rPr lang="it-IT" sz="2400" dirty="0" smtClean="0"/>
              <a:t>.</a:t>
            </a:r>
            <a:endParaRPr lang="it-IT" sz="2400" dirty="0"/>
          </a:p>
        </p:txBody>
      </p:sp>
      <p:pic>
        <p:nvPicPr>
          <p:cNvPr id="37890" name="Picture 2" descr="Risultato immagini per gio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60648"/>
            <a:ext cx="5328592" cy="3746665"/>
          </a:xfrm>
          <a:prstGeom prst="ellipse">
            <a:avLst/>
          </a:prstGeom>
          <a:ln w="63500" cap="rnd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Rettangolo 6"/>
          <p:cNvSpPr/>
          <p:nvPr/>
        </p:nvSpPr>
        <p:spPr>
          <a:xfrm>
            <a:off x="2771800" y="188640"/>
            <a:ext cx="4829014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it-IT" sz="4800" b="1" dirty="0" smtClean="0">
                <a:solidFill>
                  <a:schemeClr val="bg1"/>
                </a:solidFill>
              </a:rPr>
              <a:t>La Parola del Papa</a:t>
            </a:r>
            <a:endParaRPr lang="it-IT" sz="4800" dirty="0">
              <a:solidFill>
                <a:schemeClr val="bg1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115616" y="3933056"/>
            <a:ext cx="5081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rgbClr val="0070C0"/>
                </a:solidFill>
              </a:rPr>
              <a:t>Gioia e senso dell’umorismo (122-128)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Risultato immagini per uscire dal gusc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642027" cy="6182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tangolo 3"/>
          <p:cNvSpPr/>
          <p:nvPr/>
        </p:nvSpPr>
        <p:spPr>
          <a:xfrm>
            <a:off x="323528" y="188640"/>
            <a:ext cx="8352928" cy="1569660"/>
          </a:xfrm>
          <a:prstGeom prst="rect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it-IT" sz="2400" b="1" dirty="0" smtClean="0">
                <a:solidFill>
                  <a:schemeClr val="bg1"/>
                </a:solidFill>
              </a:rPr>
              <a:t>Poiché chi ama gode sempre dell’unione con l’amato […] Per cui alla carità segue la gioia». Abbiamo ricevuto la bellezza della sua Parola e la accogliamo «in mezzo a grandi prove, con la gioia dello Spirito Santo» (</a:t>
            </a:r>
            <a:r>
              <a:rPr lang="it-IT" sz="2400" b="1" i="1" dirty="0" smtClean="0">
                <a:solidFill>
                  <a:schemeClr val="bg1"/>
                </a:solidFill>
              </a:rPr>
              <a:t>1 </a:t>
            </a:r>
            <a:r>
              <a:rPr lang="it-IT" sz="2400" b="1" i="1" dirty="0" err="1" smtClean="0">
                <a:solidFill>
                  <a:schemeClr val="bg1"/>
                </a:solidFill>
              </a:rPr>
              <a:t>Ts</a:t>
            </a:r>
            <a:r>
              <a:rPr lang="it-IT" sz="2400" b="1" dirty="0" smtClean="0">
                <a:solidFill>
                  <a:schemeClr val="bg1"/>
                </a:solidFill>
              </a:rPr>
              <a:t> 1,6). </a:t>
            </a:r>
            <a:endParaRPr lang="it-IT" sz="2400" b="1" dirty="0">
              <a:solidFill>
                <a:schemeClr val="bg1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23528" y="5085184"/>
            <a:ext cx="8568952" cy="1569660"/>
          </a:xfrm>
          <a:prstGeom prst="rect">
            <a:avLst/>
          </a:prstGeom>
          <a:solidFill>
            <a:schemeClr val="accent3">
              <a:lumMod val="75000"/>
              <a:alpha val="39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Se lasciamo che il Signore ci faccia uscire dal nostro guscio</a:t>
            </a:r>
            <a:r>
              <a:rPr lang="it-IT" sz="2400" b="1" dirty="0" smtClean="0">
                <a:solidFill>
                  <a:schemeClr val="bg1"/>
                </a:solidFill>
              </a:rPr>
              <a:t> e ci cambi la vita, allora potremo realizzare ciò che chiedeva san Paolo: </a:t>
            </a:r>
            <a:r>
              <a:rPr lang="it-IT" sz="2400" b="1" u="sng" dirty="0" smtClean="0">
                <a:solidFill>
                  <a:schemeClr val="bg1"/>
                </a:solidFill>
              </a:rPr>
              <a:t>«Siate sempre lieti nel Signore, ve lo ripeto: siate lieti» </a:t>
            </a:r>
            <a:r>
              <a:rPr lang="it-IT" sz="2400" b="1" dirty="0" smtClean="0">
                <a:solidFill>
                  <a:schemeClr val="bg1"/>
                </a:solidFill>
              </a:rPr>
              <a:t>(</a:t>
            </a:r>
            <a:r>
              <a:rPr lang="it-IT" sz="2400" b="1" i="1" dirty="0" smtClean="0">
                <a:solidFill>
                  <a:schemeClr val="bg1"/>
                </a:solidFill>
              </a:rPr>
              <a:t>Fil</a:t>
            </a:r>
            <a:r>
              <a:rPr lang="it-IT" sz="2400" b="1" dirty="0" smtClean="0">
                <a:solidFill>
                  <a:schemeClr val="bg1"/>
                </a:solidFill>
              </a:rPr>
              <a:t> 4,4).</a:t>
            </a:r>
            <a:endParaRPr lang="it-IT" sz="24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isultato immagini per gaudete et exsult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2880320" cy="405679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3" name="Rettangolo 2"/>
          <p:cNvSpPr/>
          <p:nvPr/>
        </p:nvSpPr>
        <p:spPr>
          <a:xfrm>
            <a:off x="3563888" y="188640"/>
            <a:ext cx="4829014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it-IT" sz="4800" b="1" dirty="0" smtClean="0"/>
              <a:t>La Parola del Papa</a:t>
            </a:r>
            <a:endParaRPr lang="it-IT" sz="4800" dirty="0"/>
          </a:p>
        </p:txBody>
      </p:sp>
      <p:sp>
        <p:nvSpPr>
          <p:cNvPr id="4" name="Rettangolo 3"/>
          <p:cNvSpPr/>
          <p:nvPr/>
        </p:nvSpPr>
        <p:spPr>
          <a:xfrm>
            <a:off x="3851920" y="908720"/>
            <a:ext cx="37198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rgbClr val="0070C0"/>
                </a:solidFill>
              </a:rPr>
              <a:t>Audacia e fervore (129-139)</a:t>
            </a:r>
            <a:endParaRPr lang="it-IT" sz="2400" dirty="0">
              <a:solidFill>
                <a:srgbClr val="0070C0"/>
              </a:solidFill>
            </a:endParaRPr>
          </a:p>
        </p:txBody>
      </p:sp>
      <p:pic>
        <p:nvPicPr>
          <p:cNvPr id="38914" name="Picture 2" descr="Risultato immagini per slanc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412776"/>
            <a:ext cx="5582839" cy="3552081"/>
          </a:xfrm>
          <a:prstGeom prst="ellipse">
            <a:avLst/>
          </a:prstGeom>
          <a:ln w="63500" cap="rnd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Rettangolo 6"/>
          <p:cNvSpPr/>
          <p:nvPr/>
        </p:nvSpPr>
        <p:spPr>
          <a:xfrm>
            <a:off x="467544" y="4919008"/>
            <a:ext cx="8460432" cy="1938992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129. </a:t>
            </a:r>
            <a:r>
              <a:rPr lang="it-IT" sz="2400" dirty="0" smtClean="0"/>
              <a:t>Nello stesso tempo, </a:t>
            </a:r>
            <a:r>
              <a:rPr lang="it-IT" sz="2400" b="1" dirty="0" smtClean="0">
                <a:solidFill>
                  <a:srgbClr val="FF0000"/>
                </a:solidFill>
              </a:rPr>
              <a:t>la santità è </a:t>
            </a:r>
            <a:r>
              <a:rPr lang="it-IT" sz="2400" b="1" i="1" dirty="0" err="1" smtClean="0">
                <a:solidFill>
                  <a:srgbClr val="FF0000"/>
                </a:solidFill>
              </a:rPr>
              <a:t>parresia</a:t>
            </a:r>
            <a:r>
              <a:rPr lang="it-IT" sz="2400" b="1" dirty="0" smtClean="0">
                <a:solidFill>
                  <a:srgbClr val="FF0000"/>
                </a:solidFill>
              </a:rPr>
              <a:t>: è audacia, è slancio evangelizzatore che lascia un segno in questo mondo</a:t>
            </a:r>
            <a:r>
              <a:rPr lang="it-IT" sz="2400" dirty="0" smtClean="0"/>
              <a:t>. Perché ciò sia possibile, Gesù stesso ci viene incontro e ci ripete con serenità e fermezza: «</a:t>
            </a:r>
            <a:r>
              <a:rPr lang="it-IT" sz="2400" b="1" dirty="0" smtClean="0">
                <a:solidFill>
                  <a:srgbClr val="FF0000"/>
                </a:solidFill>
              </a:rPr>
              <a:t>Non abbiate paura</a:t>
            </a:r>
            <a:r>
              <a:rPr lang="it-IT" sz="2000" dirty="0" smtClean="0"/>
              <a:t>» (</a:t>
            </a:r>
            <a:r>
              <a:rPr lang="it-IT" sz="2000" i="1" dirty="0" smtClean="0"/>
              <a:t>Mc</a:t>
            </a:r>
            <a:r>
              <a:rPr lang="it-IT" sz="2000" dirty="0" smtClean="0"/>
              <a:t> 6,50). </a:t>
            </a:r>
            <a:r>
              <a:rPr lang="it-IT" sz="2400" dirty="0" smtClean="0"/>
              <a:t>«</a:t>
            </a:r>
            <a:r>
              <a:rPr lang="it-IT" sz="2400" b="1" dirty="0" smtClean="0">
                <a:solidFill>
                  <a:srgbClr val="FF0000"/>
                </a:solidFill>
              </a:rPr>
              <a:t>Io sono con voi tutti i giorni, fino alla fine del mondo</a:t>
            </a:r>
            <a:r>
              <a:rPr lang="it-IT" sz="2000" dirty="0" smtClean="0"/>
              <a:t>» (</a:t>
            </a:r>
            <a:r>
              <a:rPr lang="it-IT" sz="2000" i="1" dirty="0" smtClean="0"/>
              <a:t>Mt</a:t>
            </a:r>
            <a:r>
              <a:rPr lang="it-IT" sz="2000" dirty="0" smtClean="0"/>
              <a:t> 28,20). </a:t>
            </a:r>
            <a:endParaRPr lang="it-IT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isultato immagini per cammino coraggios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416491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egnaposto contenuto 2"/>
          <p:cNvSpPr>
            <a:spLocks noGrp="1"/>
          </p:cNvSpPr>
          <p:nvPr>
            <p:ph idx="1"/>
          </p:nvPr>
        </p:nvSpPr>
        <p:spPr>
          <a:xfrm>
            <a:off x="251520" y="4221088"/>
            <a:ext cx="8517632" cy="23042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sz="2600" b="1" dirty="0" smtClean="0">
                <a:solidFill>
                  <a:srgbClr val="FF0000"/>
                </a:solidFill>
              </a:rPr>
              <a:t>Audacia</a:t>
            </a:r>
            <a:r>
              <a:rPr lang="it-IT" sz="2600" b="1" dirty="0">
                <a:solidFill>
                  <a:srgbClr val="FF0000"/>
                </a:solidFill>
              </a:rPr>
              <a:t>, entusiasmo, parlare con libertà, fervore apostolico</a:t>
            </a:r>
            <a:r>
              <a:rPr lang="it-IT" sz="2600" dirty="0"/>
              <a:t>, tutto questo è compreso nel vocabolo </a:t>
            </a:r>
            <a:r>
              <a:rPr lang="it-IT" sz="2600" i="1" dirty="0" err="1"/>
              <a:t>parresia</a:t>
            </a:r>
            <a:r>
              <a:rPr lang="it-IT" sz="2600" dirty="0"/>
              <a:t>, parola con cui la Bibbia esprime anche la libertà di un’esistenza che è aperta, perché si trova disponibile per Dio e per i fratelli </a:t>
            </a:r>
            <a:r>
              <a:rPr lang="it-IT" sz="1800" dirty="0"/>
              <a:t>(cfr </a:t>
            </a:r>
            <a:r>
              <a:rPr lang="it-IT" sz="1800" i="1" dirty="0"/>
              <a:t>At</a:t>
            </a:r>
            <a:r>
              <a:rPr lang="it-IT" sz="1800" dirty="0"/>
              <a:t> 4,29; 9,28; 28,31; </a:t>
            </a:r>
            <a:r>
              <a:rPr lang="it-IT" sz="1800" i="1" dirty="0"/>
              <a:t>2 </a:t>
            </a:r>
            <a:r>
              <a:rPr lang="it-IT" sz="1800" i="1" dirty="0" err="1"/>
              <a:t>Cor</a:t>
            </a:r>
            <a:r>
              <a:rPr lang="it-IT" sz="1800" dirty="0"/>
              <a:t> 3,12; </a:t>
            </a:r>
            <a:r>
              <a:rPr lang="it-IT" sz="1800" i="1" dirty="0" err="1"/>
              <a:t>Ef</a:t>
            </a:r>
            <a:r>
              <a:rPr lang="it-IT" sz="1800" dirty="0"/>
              <a:t> 3,12; </a:t>
            </a:r>
            <a:r>
              <a:rPr lang="it-IT" sz="1800" i="1" dirty="0" err="1"/>
              <a:t>Eb</a:t>
            </a:r>
            <a:r>
              <a:rPr lang="it-IT" sz="1800" dirty="0"/>
              <a:t> 3,6; 10,19).</a:t>
            </a:r>
          </a:p>
          <a:p>
            <a:pPr marL="0" indent="0" algn="just">
              <a:buNone/>
            </a:pPr>
            <a:endParaRPr lang="it-IT" sz="3400" dirty="0"/>
          </a:p>
        </p:txBody>
      </p:sp>
      <p:pic>
        <p:nvPicPr>
          <p:cNvPr id="14340" name="Picture 4" descr="Risultato immagini per annunciare Ges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340768"/>
            <a:ext cx="3960440" cy="3392779"/>
          </a:xfrm>
          <a:prstGeom prst="ellipse">
            <a:avLst/>
          </a:prstGeom>
          <a:ln w="63500" cap="rnd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10" name="Rettangolo 9"/>
          <p:cNvSpPr/>
          <p:nvPr/>
        </p:nvSpPr>
        <p:spPr>
          <a:xfrm>
            <a:off x="251520" y="18864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Queste parole ci permettono di camminare e servire con quell’atteggiamento pieno di coraggio che lo Spirito Santo suscitava negli Apostoli spingendoli ad annunciare Gesù Cristo.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474358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it-IT" sz="4000" b="1" dirty="0" smtClean="0">
                <a:solidFill>
                  <a:srgbClr val="FF0000"/>
                </a:solidFill>
              </a:rPr>
              <a:t>Gli inganni </a:t>
            </a:r>
            <a:br>
              <a:rPr lang="it-IT" sz="4000" b="1" dirty="0" smtClean="0">
                <a:solidFill>
                  <a:srgbClr val="FF0000"/>
                </a:solidFill>
              </a:rPr>
            </a:br>
            <a:r>
              <a:rPr lang="it-IT" sz="4000" b="1" dirty="0" smtClean="0">
                <a:solidFill>
                  <a:srgbClr val="FF0000"/>
                </a:solidFill>
              </a:rPr>
              <a:t>della falsa santità</a:t>
            </a:r>
            <a:endParaRPr lang="it-IT" sz="4000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844824"/>
            <a:ext cx="8568952" cy="485313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it-IT" b="1" dirty="0" smtClean="0">
                <a:solidFill>
                  <a:srgbClr val="002060"/>
                </a:solidFill>
              </a:rPr>
              <a:t>                                      La </a:t>
            </a:r>
            <a:r>
              <a:rPr lang="it-IT" b="1" dirty="0">
                <a:solidFill>
                  <a:srgbClr val="002060"/>
                </a:solidFill>
              </a:rPr>
              <a:t>Parola di Dio     Mt 23, 27-32</a:t>
            </a:r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i="1" dirty="0"/>
              <a:t> </a:t>
            </a:r>
            <a:endParaRPr lang="it-IT" dirty="0"/>
          </a:p>
          <a:p>
            <a:pPr marL="0" indent="0" algn="just">
              <a:buNone/>
            </a:pPr>
            <a:r>
              <a:rPr lang="it-IT" sz="3600" b="1" i="1" dirty="0"/>
              <a:t>[27] Guai a voi, scribi e farisei ipocriti, che rassomigliate a </a:t>
            </a:r>
            <a:r>
              <a:rPr lang="it-IT" sz="3600" b="1" i="1" dirty="0">
                <a:solidFill>
                  <a:srgbClr val="FF0000"/>
                </a:solidFill>
              </a:rPr>
              <a:t>sepolcri imbiancati</a:t>
            </a:r>
            <a:r>
              <a:rPr lang="it-IT" sz="3600" b="1" i="1" dirty="0"/>
              <a:t>: essi all'esterno son belli a vedersi, ma dentro sono pieni di ossa di morti e di ogni putridume. </a:t>
            </a:r>
            <a:br>
              <a:rPr lang="it-IT" sz="3600" b="1" i="1" dirty="0"/>
            </a:br>
            <a:r>
              <a:rPr lang="it-IT" sz="3600" b="1" i="1" dirty="0"/>
              <a:t>[28] Così anche voi apparite giusti all'esterno davanti agli uomini, ma dentro siete pieni d'ipocrisia e d'iniquità.</a:t>
            </a:r>
            <a:endParaRPr lang="it-IT" sz="3600" b="1" dirty="0"/>
          </a:p>
          <a:p>
            <a:pPr marL="0" indent="0" algn="just">
              <a:buNone/>
            </a:pPr>
            <a:r>
              <a:rPr lang="it-IT" sz="3600" b="1" i="1" dirty="0"/>
              <a:t>[29] Guai a voi, scribi e farisei ipocriti, che </a:t>
            </a:r>
            <a:r>
              <a:rPr lang="it-IT" sz="3600" b="1" i="1" dirty="0">
                <a:solidFill>
                  <a:srgbClr val="FF0000"/>
                </a:solidFill>
              </a:rPr>
              <a:t>innalzate i sepolcri ai profeti e adornate le tombe dei giusti</a:t>
            </a:r>
            <a:r>
              <a:rPr lang="it-IT" sz="3600" b="1" i="1" dirty="0"/>
              <a:t>, [30] e dite: Se fossimo vissuti al tempo dei nostri padri, non ci saremmo associati a loro per versare il sangue dei profeti; [31] e così testimoniate, contro voi stessi, di essere figli degli uccisori dei profeti. [32] Ebbene, colmate la misura dei vostri padri! </a:t>
            </a:r>
            <a:endParaRPr lang="it-IT" sz="3600" b="1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2" descr="C:\Users\Giovann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8640"/>
            <a:ext cx="2016225" cy="190542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93152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Risultato immagini per ipocris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535063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ttangolo 2"/>
          <p:cNvSpPr/>
          <p:nvPr/>
        </p:nvSpPr>
        <p:spPr>
          <a:xfrm>
            <a:off x="539552" y="476672"/>
            <a:ext cx="2736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/>
              <a:t>Comprensione del testo biblico</a:t>
            </a:r>
            <a:endParaRPr lang="it-IT" sz="3200" dirty="0"/>
          </a:p>
        </p:txBody>
      </p:sp>
      <p:sp>
        <p:nvSpPr>
          <p:cNvPr id="4" name="Rettangolo 3"/>
          <p:cNvSpPr/>
          <p:nvPr/>
        </p:nvSpPr>
        <p:spPr>
          <a:xfrm>
            <a:off x="251520" y="4725144"/>
            <a:ext cx="889248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dirty="0" smtClean="0"/>
              <a:t>In questo brano Gesù smaschera l'ipocrisia, o meglio gli ipocriti. L'ipocrita è un uomo che recita. Ama la pubblicità. Ogni suo gesto ha il solo scopo di attirare l'attenzione su di sé </a:t>
            </a:r>
            <a:r>
              <a:rPr lang="it-IT" sz="2000" dirty="0" smtClean="0"/>
              <a:t>(cfr Mt 6,1-6</a:t>
            </a:r>
            <a:r>
              <a:rPr lang="it-IT" sz="2400" dirty="0" smtClean="0"/>
              <a:t>). La radice profonda dell'ipocrisia è la ricerca di sé, il fare tutto per sé, non per gli altri o per Dio: è l'egoismo, l'esatto contrario dell'amore</a:t>
            </a:r>
            <a:r>
              <a:rPr lang="it-IT" sz="2000" dirty="0" smtClean="0"/>
              <a:t>(cfr1Cor 13,1-7).</a:t>
            </a:r>
            <a:endParaRPr lang="it-IT" sz="20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67544" y="4365104"/>
            <a:ext cx="8424936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35.</a:t>
            </a:r>
            <a:r>
              <a:rPr lang="it-IT" sz="2400" dirty="0" smtClean="0"/>
              <a:t> In questo quadro, desidero richiamare l’attenzione su </a:t>
            </a:r>
            <a:r>
              <a:rPr lang="it-IT" sz="2400" b="1" dirty="0" smtClean="0">
                <a:solidFill>
                  <a:srgbClr val="FF0000"/>
                </a:solidFill>
              </a:rPr>
              <a:t>due falsificazioni della santità che potrebbero farci sbagliare strada: lo gnosticismo e il </a:t>
            </a:r>
            <a:r>
              <a:rPr lang="it-IT" sz="2400" b="1" dirty="0" err="1" smtClean="0">
                <a:solidFill>
                  <a:srgbClr val="FF0000"/>
                </a:solidFill>
              </a:rPr>
              <a:t>pelagianesimo</a:t>
            </a:r>
            <a:r>
              <a:rPr lang="it-IT" sz="2400" dirty="0" smtClean="0"/>
              <a:t>. Sono due eresie sorte nei primi secoli cristiani, ma che continuano ad avere un’allarmante attualità. Anche oggi i cuori di molti cristiani, forse senza esserne consapevoli, si lasciano </a:t>
            </a:r>
            <a:r>
              <a:rPr lang="it-IT" sz="2400" b="1" dirty="0" smtClean="0"/>
              <a:t>sedurre da queste proposte ingannevoli</a:t>
            </a:r>
            <a:endParaRPr lang="it-IT" sz="2400" b="1" dirty="0"/>
          </a:p>
        </p:txBody>
      </p:sp>
      <p:pic>
        <p:nvPicPr>
          <p:cNvPr id="41986" name="Picture 2" descr="Risultato immagini per proposte ingannevo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32656"/>
            <a:ext cx="3130559" cy="35860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7" name="Rettangolo 6"/>
          <p:cNvSpPr/>
          <p:nvPr/>
        </p:nvSpPr>
        <p:spPr>
          <a:xfrm>
            <a:off x="2987824" y="476672"/>
            <a:ext cx="2952328" cy="14465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it-IT" sz="4400" b="1" dirty="0" smtClean="0"/>
              <a:t>La Parola del Papa</a:t>
            </a:r>
            <a:endParaRPr lang="it-IT" sz="4400" dirty="0"/>
          </a:p>
        </p:txBody>
      </p:sp>
      <p:pic>
        <p:nvPicPr>
          <p:cNvPr id="9" name="Picture 2" descr="Risultato immagini per gaudete et exsult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936" y="260649"/>
            <a:ext cx="2811912" cy="396044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0" name="Ovale 9"/>
          <p:cNvSpPr/>
          <p:nvPr/>
        </p:nvSpPr>
        <p:spPr>
          <a:xfrm>
            <a:off x="3203848" y="2276872"/>
            <a:ext cx="2088232" cy="172819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3347864" y="2564904"/>
            <a:ext cx="1944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Cap. II: due sottili nemici della santità</a:t>
            </a:r>
            <a:endParaRPr lang="it-IT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23928" y="404664"/>
            <a:ext cx="5040560" cy="532859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endParaRPr lang="it-IT" u="sng" dirty="0" smtClean="0"/>
          </a:p>
          <a:p>
            <a:pPr marL="0" indent="0" algn="ctr">
              <a:buNone/>
            </a:pPr>
            <a:r>
              <a:rPr lang="it-IT" sz="3400" dirty="0" smtClean="0"/>
              <a:t>In </a:t>
            </a:r>
            <a:r>
              <a:rPr lang="it-IT" sz="3400" dirty="0"/>
              <a:t>esse si esprime un </a:t>
            </a:r>
            <a:r>
              <a:rPr lang="it-IT" sz="3400" b="1" dirty="0">
                <a:solidFill>
                  <a:srgbClr val="FF0000"/>
                </a:solidFill>
              </a:rPr>
              <a:t>immanentismo antropocentrico </a:t>
            </a:r>
            <a:r>
              <a:rPr lang="it-IT" sz="3400" dirty="0"/>
              <a:t>travestito da verità </a:t>
            </a:r>
            <a:r>
              <a:rPr lang="it-IT" sz="3400" dirty="0" smtClean="0"/>
              <a:t>cattolica.</a:t>
            </a:r>
            <a:r>
              <a:rPr lang="it-IT" sz="3400" dirty="0"/>
              <a:t> </a:t>
            </a:r>
            <a:r>
              <a:rPr lang="it-IT" sz="3400" dirty="0" smtClean="0"/>
              <a:t>Vediamo </a:t>
            </a:r>
            <a:r>
              <a:rPr lang="it-IT" sz="3400" dirty="0"/>
              <a:t>queste due forme di sicurezza dottrinale o disciplinare che danno luogo «ad un elitarismo narcisista e autoritario dove, </a:t>
            </a:r>
            <a:r>
              <a:rPr lang="it-IT" sz="3400" b="1" dirty="0">
                <a:solidFill>
                  <a:srgbClr val="FF0000"/>
                </a:solidFill>
              </a:rPr>
              <a:t>invece di evangelizzare, si analizzano e si classificano gli altri, e invece di facilitare l’accesso alla grazia si consumano le energie nel controllare</a:t>
            </a:r>
            <a:r>
              <a:rPr lang="it-IT" sz="3400" dirty="0"/>
              <a:t>. In entrambi i casi, né Gesù Cristo né gli altri interessano veramente</a:t>
            </a:r>
            <a:r>
              <a:rPr lang="it-IT" dirty="0" smtClean="0"/>
              <a:t>».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11266" name="Picture 2" descr="Risultato immagini per giudic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404664"/>
            <a:ext cx="3703269" cy="2592288"/>
          </a:xfrm>
          <a:prstGeom prst="ellipse">
            <a:avLst/>
          </a:prstGeom>
          <a:ln w="63500" cap="rnd">
            <a:solidFill>
              <a:schemeClr val="accent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</p:spPr>
      </p:pic>
      <p:pic>
        <p:nvPicPr>
          <p:cNvPr id="11270" name="Picture 6" descr="Risultato immagini per giudica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01008"/>
            <a:ext cx="3672408" cy="2330042"/>
          </a:xfrm>
          <a:prstGeom prst="ellipse">
            <a:avLst/>
          </a:prstGeom>
          <a:ln w="63500" cap="rnd">
            <a:solidFill>
              <a:schemeClr val="accent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43340632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isultato immagini per gaudete et exsult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2811912" cy="396044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251520" y="4581128"/>
            <a:ext cx="8748464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36.</a:t>
            </a:r>
            <a:r>
              <a:rPr lang="it-IT" sz="2400" b="1" dirty="0" smtClean="0"/>
              <a:t> </a:t>
            </a:r>
            <a:r>
              <a:rPr lang="it-IT" sz="2400" b="1" dirty="0" smtClean="0">
                <a:solidFill>
                  <a:srgbClr val="0070C0"/>
                </a:solidFill>
              </a:rPr>
              <a:t>Lo gnosticismo suppone «una fede rinchiusa nel soggettivismo, dove interessa unicamente una determinata esperienza o una serie di ragionamenti e conoscenze </a:t>
            </a:r>
            <a:r>
              <a:rPr lang="it-IT" sz="2400" dirty="0" smtClean="0"/>
              <a:t>che si ritiene possano confortare e illuminare, ma dove il soggetto in definitiva rimane chiuso nell’immanenza della sua propria ragione o dei suoi sentimenti».</a:t>
            </a:r>
            <a:endParaRPr lang="it-IT" sz="2400" u="sng" dirty="0"/>
          </a:p>
        </p:txBody>
      </p:sp>
      <p:pic>
        <p:nvPicPr>
          <p:cNvPr id="44036" name="Picture 4" descr="Risultato immagini per chiusura dell'uom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48680"/>
            <a:ext cx="5250326" cy="35010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Rettangolo 7"/>
          <p:cNvSpPr/>
          <p:nvPr/>
        </p:nvSpPr>
        <p:spPr>
          <a:xfrm>
            <a:off x="2915816" y="4005064"/>
            <a:ext cx="3524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/>
              <a:t>Lo gnosticismo attuale</a:t>
            </a:r>
            <a:endParaRPr lang="it-IT" sz="2800" dirty="0"/>
          </a:p>
        </p:txBody>
      </p:sp>
      <p:sp>
        <p:nvSpPr>
          <p:cNvPr id="9" name="Rettangolo 8"/>
          <p:cNvSpPr/>
          <p:nvPr/>
        </p:nvSpPr>
        <p:spPr>
          <a:xfrm>
            <a:off x="2987824" y="0"/>
            <a:ext cx="4829014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it-IT" sz="4800" b="1" dirty="0" smtClean="0"/>
              <a:t>La Parola del Papa</a:t>
            </a:r>
            <a:endParaRPr lang="it-IT" sz="48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Risultato immagini per bu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8068870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ttangolo 2"/>
          <p:cNvSpPr/>
          <p:nvPr/>
        </p:nvSpPr>
        <p:spPr>
          <a:xfrm>
            <a:off x="251520" y="332656"/>
            <a:ext cx="849694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  <a:latin typeface="+mj-lt"/>
              </a:rPr>
              <a:t>Una mente senza Dio e senza carne </a:t>
            </a:r>
            <a:r>
              <a:rPr lang="it-IT" sz="3600" b="1" dirty="0" smtClean="0">
                <a:solidFill>
                  <a:srgbClr val="FF0000"/>
                </a:solidFill>
              </a:rPr>
              <a:t>(37-39)</a:t>
            </a:r>
            <a:endParaRPr lang="it-IT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187624" y="3645024"/>
            <a:ext cx="6973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smtClean="0">
                <a:solidFill>
                  <a:srgbClr val="FF0000"/>
                </a:solidFill>
              </a:rPr>
              <a:t>Una dottrina senza mistero </a:t>
            </a:r>
            <a:r>
              <a:rPr lang="it-IT" sz="3600" dirty="0" smtClean="0">
                <a:solidFill>
                  <a:srgbClr val="FF0000"/>
                </a:solidFill>
              </a:rPr>
              <a:t>(40-42)</a:t>
            </a:r>
          </a:p>
        </p:txBody>
      </p:sp>
      <p:sp>
        <p:nvSpPr>
          <p:cNvPr id="5" name="Rettangolo 4"/>
          <p:cNvSpPr/>
          <p:nvPr/>
        </p:nvSpPr>
        <p:spPr>
          <a:xfrm>
            <a:off x="-252536" y="5661248"/>
            <a:ext cx="9217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6"/>
            <a:r>
              <a:rPr lang="it-IT" sz="3600" b="1" dirty="0" smtClean="0">
                <a:solidFill>
                  <a:srgbClr val="FF0000"/>
                </a:solidFill>
                <a:latin typeface="+mj-lt"/>
              </a:rPr>
              <a:t>I limiti della ragione (43-46</a:t>
            </a:r>
            <a:r>
              <a:rPr lang="it-IT" sz="3600" dirty="0" smtClean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isultato immagini per gaudete et exsult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2811912" cy="396044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46082" name="Picture 2" descr="Risultato immagini per sforz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2656"/>
            <a:ext cx="4479237" cy="4441912"/>
          </a:xfrm>
          <a:prstGeom prst="ellipse">
            <a:avLst/>
          </a:prstGeom>
          <a:ln w="63500" cap="rnd">
            <a:solidFill>
              <a:schemeClr val="accent3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ttangolo 6"/>
          <p:cNvSpPr/>
          <p:nvPr/>
        </p:nvSpPr>
        <p:spPr>
          <a:xfrm>
            <a:off x="467544" y="5085184"/>
            <a:ext cx="8496944" cy="1384995"/>
          </a:xfrm>
          <a:prstGeom prst="rect">
            <a:avLst/>
          </a:prstGeom>
          <a:solidFill>
            <a:schemeClr val="accent6">
              <a:lumMod val="60000"/>
              <a:lumOff val="40000"/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it-IT" sz="2800" b="1" dirty="0" smtClean="0"/>
              <a:t>48. Il potere che gli gnostici attribuivano all’intelligenza, alcuni cominciarono ad attribuirlo alla volontà umana, allo sforzo personale</a:t>
            </a:r>
            <a:r>
              <a:rPr lang="it-IT" sz="2800" dirty="0" smtClean="0"/>
              <a:t>. </a:t>
            </a:r>
            <a:endParaRPr lang="it-IT" sz="2800" dirty="0"/>
          </a:p>
        </p:txBody>
      </p:sp>
      <p:sp>
        <p:nvSpPr>
          <p:cNvPr id="8" name="Rettangolo 7"/>
          <p:cNvSpPr/>
          <p:nvPr/>
        </p:nvSpPr>
        <p:spPr>
          <a:xfrm>
            <a:off x="395536" y="4365104"/>
            <a:ext cx="3749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/>
              <a:t>Il </a:t>
            </a:r>
            <a:r>
              <a:rPr lang="it-IT" sz="2800" b="1" dirty="0" err="1" smtClean="0"/>
              <a:t>Pelagianesimo</a:t>
            </a:r>
            <a:r>
              <a:rPr lang="it-IT" sz="2800" b="1" dirty="0" smtClean="0"/>
              <a:t> attuale</a:t>
            </a:r>
            <a:endParaRPr lang="it-IT" sz="2800" dirty="0"/>
          </a:p>
        </p:txBody>
      </p:sp>
      <p:sp>
        <p:nvSpPr>
          <p:cNvPr id="9" name="Rettangolo 8"/>
          <p:cNvSpPr/>
          <p:nvPr/>
        </p:nvSpPr>
        <p:spPr>
          <a:xfrm>
            <a:off x="2915816" y="1772816"/>
            <a:ext cx="2736304" cy="1569660"/>
          </a:xfrm>
          <a:prstGeom prst="rect">
            <a:avLst/>
          </a:prstGeom>
          <a:solidFill>
            <a:schemeClr val="accent6">
              <a:lumMod val="20000"/>
              <a:lumOff val="80000"/>
              <a:alpha val="41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it-IT" sz="4800" b="1" dirty="0" smtClean="0"/>
              <a:t>La Parola del Papa</a:t>
            </a:r>
            <a:endParaRPr lang="it-IT" sz="4800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Risultato immagini per volont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0648"/>
            <a:ext cx="7063327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ttangolo 2"/>
          <p:cNvSpPr/>
          <p:nvPr/>
        </p:nvSpPr>
        <p:spPr>
          <a:xfrm>
            <a:off x="611560" y="4941168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 smtClean="0"/>
              <a:t>Così sorsero i pelagiani e i semipelagiani. Non era più l’intelligenza ad occupare il posto del mistero e della grazia, ma la volontà.</a:t>
            </a:r>
            <a:endParaRPr lang="it-IT" sz="32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Risultato immagini per amore di D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84784"/>
            <a:ext cx="6096000" cy="4057650"/>
          </a:xfrm>
          <a:prstGeom prst="ellipse">
            <a:avLst/>
          </a:prstGeom>
          <a:ln w="76200" cap="rnd">
            <a:solidFill>
              <a:schemeClr val="accent5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395536" y="260648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 smtClean="0">
                <a:solidFill>
                  <a:srgbClr val="0070C0"/>
                </a:solidFill>
              </a:rPr>
              <a:t>Si dimenticava che tutto «dipende [non] dalla volontà né dagli sforzi dell’</a:t>
            </a:r>
            <a:r>
              <a:rPr lang="it-IT" sz="3600" b="1" dirty="0" err="1" smtClean="0">
                <a:solidFill>
                  <a:srgbClr val="0070C0"/>
                </a:solidFill>
              </a:rPr>
              <a:t>uomo…</a:t>
            </a:r>
            <a:endParaRPr lang="it-IT" sz="3600" dirty="0"/>
          </a:p>
        </p:txBody>
      </p:sp>
      <p:sp>
        <p:nvSpPr>
          <p:cNvPr id="6" name="Rettangolo 5"/>
          <p:cNvSpPr/>
          <p:nvPr/>
        </p:nvSpPr>
        <p:spPr>
          <a:xfrm>
            <a:off x="179512" y="5657671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 smtClean="0">
                <a:solidFill>
                  <a:srgbClr val="0070C0"/>
                </a:solidFill>
              </a:rPr>
              <a:t>… ma da Dio che ha misericordia</a:t>
            </a:r>
            <a:r>
              <a:rPr lang="it-IT" sz="3600" dirty="0" smtClean="0"/>
              <a:t>» </a:t>
            </a:r>
            <a:r>
              <a:rPr lang="it-IT" sz="2400" dirty="0" smtClean="0"/>
              <a:t>(</a:t>
            </a:r>
            <a:r>
              <a:rPr lang="it-IT" sz="2400" i="1" dirty="0" err="1" smtClean="0"/>
              <a:t>Rm</a:t>
            </a:r>
            <a:r>
              <a:rPr lang="it-IT" sz="2400" dirty="0" smtClean="0"/>
              <a:t> 9,16) </a:t>
            </a:r>
            <a:r>
              <a:rPr lang="it-IT" sz="3600" dirty="0" smtClean="0"/>
              <a:t>e che Egli «ci ha amati per primo» </a:t>
            </a:r>
            <a:r>
              <a:rPr lang="it-IT" sz="2400" dirty="0" smtClean="0"/>
              <a:t>(</a:t>
            </a:r>
            <a:r>
              <a:rPr lang="it-IT" sz="2400" i="1" dirty="0" smtClean="0"/>
              <a:t>1 </a:t>
            </a:r>
            <a:r>
              <a:rPr lang="it-IT" sz="2400" i="1" dirty="0" err="1" smtClean="0"/>
              <a:t>Gv</a:t>
            </a:r>
            <a:r>
              <a:rPr lang="it-IT" sz="2400" i="1" dirty="0" smtClean="0"/>
              <a:t> </a:t>
            </a:r>
            <a:r>
              <a:rPr lang="it-IT" sz="2400" dirty="0" smtClean="0"/>
              <a:t>4,19).</a:t>
            </a:r>
            <a:endParaRPr lang="it-IT" sz="24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4221088"/>
            <a:ext cx="8229600" cy="218884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it-IT" b="1" i="1" dirty="0" smtClean="0">
                <a:solidFill>
                  <a:srgbClr val="FF0000"/>
                </a:solidFill>
              </a:rPr>
              <a:t>Una volontà senza umiltà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(49-51)</a:t>
            </a:r>
          </a:p>
          <a:p>
            <a:pPr>
              <a:buFontTx/>
              <a:buChar char="-"/>
            </a:pPr>
            <a:r>
              <a:rPr lang="it-IT" b="1" i="1" dirty="0" smtClean="0">
                <a:solidFill>
                  <a:srgbClr val="FF0000"/>
                </a:solidFill>
              </a:rPr>
              <a:t>Un insegnamento della Chiesa spesso dimenticato </a:t>
            </a:r>
            <a:r>
              <a:rPr lang="it-IT" dirty="0" smtClean="0"/>
              <a:t>(52-56)</a:t>
            </a:r>
          </a:p>
          <a:p>
            <a:pPr>
              <a:buFontTx/>
              <a:buChar char="-"/>
            </a:pPr>
            <a:r>
              <a:rPr lang="it-IT" b="1" i="1" dirty="0" smtClean="0">
                <a:solidFill>
                  <a:srgbClr val="FF0000"/>
                </a:solidFill>
              </a:rPr>
              <a:t>I nuovi pelagiani  </a:t>
            </a:r>
            <a:r>
              <a:rPr lang="it-IT" dirty="0" smtClean="0"/>
              <a:t>(57-59)</a:t>
            </a:r>
          </a:p>
          <a:p>
            <a:pPr>
              <a:buFontTx/>
              <a:buChar char="-"/>
            </a:pPr>
            <a:r>
              <a:rPr lang="it-IT" b="1" i="1" dirty="0" smtClean="0">
                <a:solidFill>
                  <a:srgbClr val="FF0000"/>
                </a:solidFill>
              </a:rPr>
              <a:t>Il riassunto della Legge </a:t>
            </a:r>
            <a:r>
              <a:rPr lang="it-IT" dirty="0" smtClean="0"/>
              <a:t>(60-62)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9218" name="Picture 2" descr="Risultato immagini per amore di D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8640"/>
            <a:ext cx="5760640" cy="384042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  <p:extLst>
      <p:ext uri="{BB962C8B-B14F-4D97-AF65-F5344CB8AC3E}">
        <p14:creationId xmlns:p14="http://schemas.microsoft.com/office/powerpoint/2010/main" val="5260810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Lia\Desktop\FOTO di don Orione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972628"/>
            <a:ext cx="3816424" cy="56967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4283968" y="980728"/>
            <a:ext cx="46085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 smtClean="0"/>
              <a:t>Il Signore vegli sempre su voi, o indimenticabili miei Figliuoli in Cristo. </a:t>
            </a:r>
            <a:r>
              <a:rPr lang="it-IT" sz="2800" b="1" dirty="0" smtClean="0">
                <a:solidFill>
                  <a:srgbClr val="0070C0"/>
                </a:solidFill>
              </a:rPr>
              <a:t>Quelli di voi, che sono padri, crescano nel timore di Dio i figli.</a:t>
            </a:r>
            <a:r>
              <a:rPr lang="it-IT" sz="2800" dirty="0" smtClean="0"/>
              <a:t> Tutti, poi, </a:t>
            </a:r>
            <a:r>
              <a:rPr lang="it-IT" sz="2800" b="1" dirty="0" smtClean="0">
                <a:solidFill>
                  <a:srgbClr val="0070C0"/>
                </a:solidFill>
              </a:rPr>
              <a:t>siate amanti delle vostre Famiglie</a:t>
            </a:r>
            <a:r>
              <a:rPr lang="it-IT" sz="2800" dirty="0" smtClean="0"/>
              <a:t>: mantenetevi morali e buoni; vivete da veri cristiani; pregate, frequentate i Sacramenti, santificate la festa; non arrossite mai del Vangelo, né della Chiesa.</a:t>
            </a:r>
            <a:endParaRPr lang="it-IT" sz="2800" dirty="0"/>
          </a:p>
        </p:txBody>
      </p:sp>
      <p:sp>
        <p:nvSpPr>
          <p:cNvPr id="7" name="Rettangolo 6"/>
          <p:cNvSpPr/>
          <p:nvPr/>
        </p:nvSpPr>
        <p:spPr>
          <a:xfrm>
            <a:off x="251520" y="260648"/>
            <a:ext cx="40991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Don Orione ai laici</a:t>
            </a:r>
            <a:endParaRPr lang="it-IT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Lia\Desktop\FOTO di don Orione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60648"/>
            <a:ext cx="4149682" cy="3010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tangolo 6"/>
          <p:cNvSpPr/>
          <p:nvPr/>
        </p:nvSpPr>
        <p:spPr>
          <a:xfrm>
            <a:off x="251520" y="260648"/>
            <a:ext cx="45365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it-IT" sz="2400" b="1" i="1" dirty="0" smtClean="0"/>
              <a:t>Abbiate il coraggio del bene </a:t>
            </a:r>
            <a:r>
              <a:rPr lang="it-IT" sz="2400" i="1" dirty="0" smtClean="0"/>
              <a:t>e dell'educazione cattolica e italiana ricevuta. </a:t>
            </a:r>
            <a:r>
              <a:rPr lang="it-IT" sz="2400" b="1" i="1" dirty="0" smtClean="0"/>
              <a:t>Diffondete lo spirito della bontà: perdonate sempre; amate tutti, siate umili, laboriosi, franchi e leali in tutto:  di fede, di virtù, di onestà ha estremo bisogno il mondo.  </a:t>
            </a:r>
            <a:endParaRPr lang="it-IT" sz="2400" b="1" dirty="0"/>
          </a:p>
        </p:txBody>
      </p:sp>
      <p:sp>
        <p:nvSpPr>
          <p:cNvPr id="8" name="Rettangolo 7"/>
          <p:cNvSpPr/>
          <p:nvPr/>
        </p:nvSpPr>
        <p:spPr>
          <a:xfrm>
            <a:off x="251520" y="3356992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i="1" dirty="0" smtClean="0"/>
              <a:t>Amiamo la nostra Italia di un amore operoso; amiamola per farla sempre più degna della sua fede e   delle sue tradizioni; amiamola come italiani e come cattolici; adoperiamoci a far rifiorire le virtù pubbliche col rendere sempre più pure, cristiane e laboriose le nostre famiglie.</a:t>
            </a:r>
            <a:endParaRPr lang="it-IT" sz="2400" dirty="0"/>
          </a:p>
        </p:txBody>
      </p:sp>
      <p:sp>
        <p:nvSpPr>
          <p:cNvPr id="9" name="Rettangolo 8"/>
          <p:cNvSpPr/>
          <p:nvPr/>
        </p:nvSpPr>
        <p:spPr>
          <a:xfrm>
            <a:off x="827584" y="544522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i="1" dirty="0" smtClean="0"/>
              <a:t>Vostro </a:t>
            </a:r>
            <a:r>
              <a:rPr lang="it-IT" sz="2400" i="1" dirty="0" err="1" smtClean="0"/>
              <a:t>aff.mo</a:t>
            </a:r>
            <a:r>
              <a:rPr lang="it-IT" sz="2400" i="1" dirty="0" smtClean="0"/>
              <a:t> in Cristo e nella santa Madonna, Don Orione della divina Provvidenza   </a:t>
            </a:r>
            <a:r>
              <a:rPr lang="en-GB" i="1" dirty="0" err="1" smtClean="0"/>
              <a:t>Lett</a:t>
            </a:r>
            <a:r>
              <a:rPr lang="en-GB" i="1" dirty="0" smtClean="0"/>
              <a:t>. II,335ss</a:t>
            </a:r>
            <a:endParaRPr lang="it-IT" dirty="0"/>
          </a:p>
        </p:txBody>
      </p:sp>
      <p:sp>
        <p:nvSpPr>
          <p:cNvPr id="11" name="Ovale 10"/>
          <p:cNvSpPr/>
          <p:nvPr/>
        </p:nvSpPr>
        <p:spPr>
          <a:xfrm>
            <a:off x="6012160" y="4941168"/>
            <a:ext cx="3131840" cy="191683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6516216" y="5229200"/>
            <a:ext cx="1800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i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“Io non mi vergogno del Vangelo”             (S. Paolo)</a:t>
            </a:r>
            <a:endParaRPr lang="it-IT" sz="20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3" name="Immagine 12" descr="vangel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6021288"/>
            <a:ext cx="792088" cy="506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Risultato immagini per donna che sp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44096"/>
            <a:ext cx="8784976" cy="2811191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395536" y="3933056"/>
            <a:ext cx="8496944" cy="26776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it-I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tutte le mogli, avrà avuto anche lei dei momenti di crisi nel rapporto con suo marito,</a:t>
            </a: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del quale, </a:t>
            </a:r>
            <a:r>
              <a:rPr lang="it-I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taciturno</a:t>
            </a: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com' era, non sempre avrà capito i silenzi.</a:t>
            </a:r>
          </a:p>
          <a:p>
            <a:pPr algn="just" fontAlgn="base"/>
            <a:r>
              <a:rPr lang="it-I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tutte le madri, ha spiato pure lei</a:t>
            </a: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tra timori e speranze, </a:t>
            </a:r>
            <a:r>
              <a:rPr lang="it-I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nelle pieghe tumultuose dell'adolescenza di suo figlio</a:t>
            </a: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23528" y="260648"/>
            <a:ext cx="86409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La santità di </a:t>
            </a:r>
            <a:r>
              <a:rPr lang="it-IT" sz="40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Maria…Donna</a:t>
            </a:r>
            <a:r>
              <a:rPr lang="it-IT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feriale</a:t>
            </a:r>
            <a:endParaRPr lang="it-IT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23528" y="5657671"/>
            <a:ext cx="8568952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it-IT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E, dopo aver stemperato nelle lacrime il travaglio di una solitudine immensa,avrà ritrovato finalmente nella preghiera, fatta insieme, il gaudio di una comunione sovrumana.</a:t>
            </a:r>
            <a:endParaRPr lang="it-IT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23528" y="260648"/>
            <a:ext cx="8568952" cy="1569660"/>
          </a:xfrm>
          <a:prstGeom prst="rect">
            <a:avLst/>
          </a:prstGeom>
          <a:solidFill>
            <a:schemeClr val="bg2">
              <a:lumMod val="90000"/>
              <a:alpha val="84000"/>
            </a:schemeClr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it-IT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tutte le donne, ha provato pure lei la sofferenza di non sentirsi compresa</a:t>
            </a:r>
            <a:r>
              <a:rPr lang="it-I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neppure dai due amori più grandi che avesse sulla terra. E avrà temuto di deluderli. O di non essere all'altezza del ruolo.</a:t>
            </a:r>
          </a:p>
        </p:txBody>
      </p:sp>
      <p:pic>
        <p:nvPicPr>
          <p:cNvPr id="52228" name="Picture 4" descr="Risultato immagini per donnapensieros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3015465" cy="28803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 descr="Risultato immagini per donna che pian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16832"/>
            <a:ext cx="5688632" cy="3584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Risultato immagini per maria santissima madre di d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2" name="AutoShape 4" descr="Risultato immagini per maria santissima madre di d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" name="Picture 2" descr="Risultato immagini per maria ss madre di dio gaetano picco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4103489" cy="4091931"/>
          </a:xfrm>
          <a:prstGeom prst="ellipse">
            <a:avLst/>
          </a:prstGeom>
          <a:ln w="63500" cap="rnd">
            <a:solidFill>
              <a:schemeClr val="bg2">
                <a:lumMod val="90000"/>
              </a:schemeClr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Segnaposto contenuto 2"/>
          <p:cNvSpPr txBox="1">
            <a:spLocks/>
          </p:cNvSpPr>
          <p:nvPr/>
        </p:nvSpPr>
        <p:spPr>
          <a:xfrm>
            <a:off x="4283968" y="692696"/>
            <a:ext cx="4690864" cy="5112568"/>
          </a:xfrm>
          <a:prstGeom prst="rect">
            <a:avLst/>
          </a:prstGeom>
          <a:solidFill>
            <a:schemeClr val="accent6">
              <a:lumMod val="60000"/>
              <a:lumOff val="40000"/>
              <a:alpha val="2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Santa Maria, donna feriale, forse tu sola puoi capire che questa nostra follia di ricondurti entro i confini dell' esperienza terra </a:t>
            </a:r>
            <a:r>
              <a:rPr kumimoji="0" lang="it-IT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terra</a:t>
            </a: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che noi pure viviamo, non è il segno di mode dissacratorie.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 per un attimo osiamo toglierti l'aureola, è perché vogliamo vedere quanto sei bella a capo scoperto</a:t>
            </a: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kumimoji="0" lang="it-IT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47652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Risultato immagini per riflettori puntati s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7308873" cy="6256396"/>
          </a:xfrm>
          <a:prstGeom prst="ellipse">
            <a:avLst/>
          </a:prstGeom>
          <a:ln w="63500" cap="rnd">
            <a:solidFill>
              <a:schemeClr val="tx2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7108" name="AutoShape 4" descr="Risultato immagini per maria santissima madre di d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7110" name="Picture 6" descr="Risultato immagini per MARIA VER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132856"/>
            <a:ext cx="2178755" cy="3362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395536" y="188640"/>
            <a:ext cx="8064896" cy="1815882"/>
          </a:xfrm>
          <a:prstGeom prst="rect">
            <a:avLst/>
          </a:prstGeom>
          <a:solidFill>
            <a:srgbClr val="00B0F0">
              <a:alpha val="37000"/>
            </a:srgbClr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it-IT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spegniamo i riflettori puntati su di te, è perché ci sembra di misurare meglio l'onnipotenza di Dio, che dietro le ombre della tua carne ha nascosto le sorgenti della luce.</a:t>
            </a:r>
            <a:endParaRPr lang="it-IT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Risultato immagini per barca a ve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tangolo 2"/>
          <p:cNvSpPr/>
          <p:nvPr/>
        </p:nvSpPr>
        <p:spPr>
          <a:xfrm>
            <a:off x="395536" y="332656"/>
            <a:ext cx="6408712" cy="4401205"/>
          </a:xfrm>
          <a:prstGeom prst="rect">
            <a:avLst/>
          </a:prstGeom>
          <a:solidFill>
            <a:schemeClr val="tx2">
              <a:lumMod val="60000"/>
              <a:lumOff val="40000"/>
              <a:alpha val="0"/>
            </a:schemeClr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it-IT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Sappiamo bene che sei stata destinata a navigazioni di alto mare. Ma se ti costringiamo a veleggiare sotto costa, non è perché vogliamo ridurti ai livelli del nostro piccolo cabotaggio. È perché, vedendoti così vicina alle spiagge del nostro scoraggiamento, ci possa afferrare la coscienza di essere chiamati pure noi ad avventurarci, come te, negli oceani della libertà.</a:t>
            </a:r>
            <a:endParaRPr lang="it-IT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Risultato immagini per Maria vergne nell'ar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3456384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156" name="Picture 4" descr="Risultato immagini per Maria vergne nell'ar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717032"/>
            <a:ext cx="2808312" cy="2106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8" name="Picture 6" descr="Risultato immagini per Maria vergne nell'ar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45024"/>
            <a:ext cx="3795854" cy="2138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tangolo 6"/>
          <p:cNvSpPr/>
          <p:nvPr/>
        </p:nvSpPr>
        <p:spPr>
          <a:xfrm>
            <a:off x="3995936" y="476672"/>
            <a:ext cx="48245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Santa Maria, donna feriale, aiutaci a comprendere che il capitolo più fecondo della teologia </a:t>
            </a:r>
            <a:endParaRPr lang="it-IT" sz="2800" dirty="0"/>
          </a:p>
        </p:txBody>
      </p:sp>
      <p:sp>
        <p:nvSpPr>
          <p:cNvPr id="8" name="Rettangolo 7"/>
          <p:cNvSpPr/>
          <p:nvPr/>
        </p:nvSpPr>
        <p:spPr>
          <a:xfrm>
            <a:off x="4175448" y="2276872"/>
            <a:ext cx="49685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 è quello che ti pone all'interno della Bibbia o della patristica, </a:t>
            </a:r>
            <a:endParaRPr lang="it-IT" sz="2800" dirty="0"/>
          </a:p>
        </p:txBody>
      </p:sp>
      <p:sp>
        <p:nvSpPr>
          <p:cNvPr id="9" name="Rettangolo 8"/>
          <p:cNvSpPr/>
          <p:nvPr/>
        </p:nvSpPr>
        <p:spPr>
          <a:xfrm>
            <a:off x="503040" y="6021288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della spiritualità o della liturgia, dei dogmi o dell'arte. </a:t>
            </a:r>
            <a:endParaRPr lang="it-IT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isultato immagini per sacra famiglia di nazare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40"/>
            <a:ext cx="5688632" cy="3967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467544" y="3284984"/>
            <a:ext cx="8229600" cy="3373835"/>
          </a:xfrm>
        </p:spPr>
        <p:txBody>
          <a:bodyPr>
            <a:normAutofit fontScale="85000" lnSpcReduction="10000"/>
          </a:bodyPr>
          <a:lstStyle/>
          <a:p>
            <a:pPr marL="0" indent="0" algn="just" fontAlgn="base">
              <a:buNone/>
            </a:pPr>
            <a:endParaRPr lang="it-I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it-I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</a:t>
            </a:r>
            <a:r>
              <a:rPr lang="it-IT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quello che ti colloca all'interno della casa di </a:t>
            </a:r>
            <a:r>
              <a:rPr lang="it-IT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Nazaret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dove tra pentole e telai, tra lacrime e preghiere, tra gomitoli di lana e rotoli della Scrittura, hai sperimentato, in tutto lo spessore della tua naturale femminilità, gioie senza malizia, amarezze senza disperazioni, partenze senza ritorni.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534137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Risultato immagini per cantie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4917660" cy="276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0" name="Picture 4" descr="Risultato immagini per cantie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099574"/>
            <a:ext cx="4464496" cy="2511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4" name="Rettangolo 3"/>
          <p:cNvSpPr/>
          <p:nvPr/>
        </p:nvSpPr>
        <p:spPr>
          <a:xfrm>
            <a:off x="323528" y="4581128"/>
            <a:ext cx="4572000" cy="13849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just" fontAlgn="base"/>
            <a:r>
              <a:rPr lang="it-I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come </a:t>
            </a:r>
            <a:r>
              <a:rPr lang="it-IT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cantiere </a:t>
            </a:r>
            <a:r>
              <a:rPr lang="it-I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dove si costruisce la storia della salvezza</a:t>
            </a:r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436096" y="764704"/>
            <a:ext cx="3491880" cy="2677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Santa Maria, donna feriale, liberaci dalle nostalgie dell'epopea, e </a:t>
            </a:r>
            <a:r>
              <a:rPr lang="it-I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insegnaci a considerare la vita quotidiana … </a:t>
            </a:r>
            <a:endParaRPr lang="it-IT" sz="28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Risultato immagini per ormegg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675166" cy="7118648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179512" y="188640"/>
            <a:ext cx="8964488" cy="2062103"/>
          </a:xfrm>
          <a:prstGeom prst="rect">
            <a:avLst/>
          </a:prstGeom>
          <a:solidFill>
            <a:schemeClr val="accent1">
              <a:lumMod val="75000"/>
              <a:alpha val="12000"/>
            </a:schemeClr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it-IT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Allenta gli ormeggi delle nostre paure, perché possiamo sperimentare come te l'abbandono alla volontà di Dio nelle pieghe prosaiche del tempo e nelle agonie lente delle ore.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07904" y="2708920"/>
            <a:ext cx="5194920" cy="3921299"/>
          </a:xfrm>
          <a:solidFill>
            <a:srgbClr val="FFC000">
              <a:alpha val="37000"/>
            </a:srgbClr>
          </a:solidFill>
        </p:spPr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endParaRPr lang="it-I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torna a camminare discretamente con noi, o creatura straordinaria innamorata di </a:t>
            </a:r>
            <a:r>
              <a:rPr lang="it-IT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normalità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che prima di essere incoronata Regina del cielo hai ingoiato la polvere della nostra povera terra.</a:t>
            </a:r>
          </a:p>
          <a:p>
            <a:pPr marL="0" indent="0">
              <a:buNone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Risultato immagini per La Madonna tiene per ma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3419872" cy="651837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84256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Risultati immagini per frate ave ma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75" name="Picture 3" descr="C:\Users\Giovanni\Desktop\download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96752"/>
            <a:ext cx="4014098" cy="53590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539552" y="188640"/>
            <a:ext cx="7000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Un santo di famiglia</a:t>
            </a:r>
            <a:endParaRPr lang="it-IT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 rot="18728044">
            <a:off x="-367471" y="3264633"/>
            <a:ext cx="5404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Frate Ave Maria</a:t>
            </a:r>
            <a:endParaRPr lang="it-IT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680089"/>
              </p:ext>
            </p:extLst>
          </p:nvPr>
        </p:nvGraphicFramePr>
        <p:xfrm>
          <a:off x="1619672" y="5795345"/>
          <a:ext cx="23304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Oggetto shell Packager" showAsIcon="1" r:id="rId4" imgW="2329920" imgH="488520" progId="Package">
                  <p:embed/>
                </p:oleObj>
              </mc:Choice>
              <mc:Fallback>
                <p:oleObj name="Oggetto shell Packager" showAsIcon="1" r:id="rId4" imgW="232992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672" y="5795345"/>
                        <a:ext cx="2330450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07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844824"/>
            <a:ext cx="8568952" cy="4707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/>
              <a:t>O Gesù, luce vera venuta nel mondo </a:t>
            </a:r>
            <a:r>
              <a:rPr lang="it-IT" sz="2800" b="1" dirty="0" smtClean="0"/>
              <a:t>a </a:t>
            </a:r>
            <a:r>
              <a:rPr lang="it-IT" sz="2800" b="1" dirty="0"/>
              <a:t>illuminare tutte le </a:t>
            </a:r>
            <a:r>
              <a:rPr lang="it-IT" sz="2800" b="1" dirty="0" smtClean="0"/>
              <a:t>anime, ti </a:t>
            </a:r>
            <a:r>
              <a:rPr lang="it-IT" sz="2800" b="1" dirty="0"/>
              <a:t>ringraziamo di aver chiamato, </a:t>
            </a:r>
            <a:r>
              <a:rPr lang="it-IT" sz="2800" b="1" dirty="0" smtClean="0"/>
              <a:t>attraverso </a:t>
            </a:r>
            <a:r>
              <a:rPr lang="it-IT" sz="2800" b="1" dirty="0"/>
              <a:t>la sventura della cecità fisica, Frate Ave </a:t>
            </a:r>
            <a:r>
              <a:rPr lang="it-IT" sz="2800" b="1" dirty="0" smtClean="0"/>
              <a:t>Maria,</a:t>
            </a:r>
            <a:r>
              <a:rPr lang="it-IT" sz="2800" b="1" dirty="0"/>
              <a:t> </a:t>
            </a:r>
            <a:r>
              <a:rPr lang="it-IT" sz="2800" b="1" dirty="0" smtClean="0"/>
              <a:t>alla </a:t>
            </a:r>
            <a:r>
              <a:rPr lang="it-IT" sz="2800" b="1" dirty="0"/>
              <a:t>luminosa notte di una vita tutta spesa, </a:t>
            </a:r>
            <a:r>
              <a:rPr lang="it-IT" sz="2800" b="1" dirty="0" smtClean="0"/>
              <a:t>in </a:t>
            </a:r>
            <a:r>
              <a:rPr lang="it-IT" sz="2800" b="1" dirty="0"/>
              <a:t>penitenza e gioiosa </a:t>
            </a:r>
            <a:r>
              <a:rPr lang="it-IT" sz="2800" b="1" dirty="0" smtClean="0"/>
              <a:t>preghiera, per </a:t>
            </a:r>
            <a:r>
              <a:rPr lang="it-IT" sz="2800" b="1" dirty="0"/>
              <a:t>indicare agli sfiduciati le mirabili certezze della </a:t>
            </a:r>
            <a:r>
              <a:rPr lang="it-IT" sz="2800" b="1" dirty="0" smtClean="0"/>
              <a:t>fede. Concedi </a:t>
            </a:r>
            <a:r>
              <a:rPr lang="it-IT" sz="2800" b="1" dirty="0"/>
              <a:t>anche a noi </a:t>
            </a:r>
            <a:r>
              <a:rPr lang="it-IT" sz="2800" b="1" dirty="0" smtClean="0"/>
              <a:t>di camminare</a:t>
            </a:r>
            <a:r>
              <a:rPr lang="it-IT" sz="2800" b="1" dirty="0"/>
              <a:t>, </a:t>
            </a:r>
            <a:r>
              <a:rPr lang="it-IT" sz="2800" b="1" dirty="0" smtClean="0"/>
              <a:t>allo </a:t>
            </a:r>
            <a:r>
              <a:rPr lang="it-IT" sz="2800" b="1" dirty="0"/>
              <a:t>splendore del tuo </a:t>
            </a:r>
            <a:r>
              <a:rPr lang="it-IT" sz="2800" b="1" dirty="0" smtClean="0"/>
              <a:t>volto, in </a:t>
            </a:r>
            <a:r>
              <a:rPr lang="it-IT" sz="2800" b="1" dirty="0"/>
              <a:t>grazia e carità operosa per il bene dei </a:t>
            </a:r>
            <a:r>
              <a:rPr lang="it-IT" sz="2800" b="1" dirty="0" smtClean="0"/>
              <a:t>fratelli, ed </a:t>
            </a:r>
            <a:r>
              <a:rPr lang="it-IT" sz="2800" b="1" dirty="0"/>
              <a:t>esaudisci, per </a:t>
            </a:r>
            <a:r>
              <a:rPr lang="it-IT" sz="2800" b="1" dirty="0" smtClean="0"/>
              <a:t>sua intercessione,la </a:t>
            </a:r>
            <a:r>
              <a:rPr lang="it-IT" sz="2800" b="1" dirty="0"/>
              <a:t>supplica che ti presentiamo.</a:t>
            </a:r>
            <a:br>
              <a:rPr lang="it-IT" sz="2800" b="1" dirty="0"/>
            </a:br>
            <a:r>
              <a:rPr lang="it-IT" sz="2800" b="1" dirty="0"/>
              <a:t>Gloria al Padre, e al Figlio, e allo Spirito Santo….</a:t>
            </a:r>
          </a:p>
        </p:txBody>
      </p:sp>
      <p:sp>
        <p:nvSpPr>
          <p:cNvPr id="4" name="Rettangolo 3"/>
          <p:cNvSpPr/>
          <p:nvPr/>
        </p:nvSpPr>
        <p:spPr>
          <a:xfrm>
            <a:off x="3203848" y="620688"/>
            <a:ext cx="2989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Preghiera</a:t>
            </a:r>
            <a:endParaRPr lang="it-I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3074" name="AutoShape 2" descr="Risultato immagini per preghie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76" name="Picture 4" descr="Risultato immagini per preghi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2520280" cy="1678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Risultato immagini per preghie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60648"/>
            <a:ext cx="2376264" cy="1584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075148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domand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188640"/>
            <a:ext cx="5002024" cy="6246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6"/>
          <p:cNvSpPr/>
          <p:nvPr/>
        </p:nvSpPr>
        <p:spPr>
          <a:xfrm>
            <a:off x="539552" y="260648"/>
            <a:ext cx="7904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Domande per la riflessione</a:t>
            </a:r>
            <a:endParaRPr lang="it-IT" sz="5400" b="1" cap="none" spc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Segnaposto contenuto 2"/>
          <p:cNvSpPr>
            <a:spLocks noGrp="1"/>
          </p:cNvSpPr>
          <p:nvPr>
            <p:ph idx="1"/>
          </p:nvPr>
        </p:nvSpPr>
        <p:spPr>
          <a:solidFill>
            <a:srgbClr val="FFC000">
              <a:alpha val="40000"/>
            </a:srgbClr>
          </a:solidFill>
        </p:spPr>
        <p:txBody>
          <a:bodyPr>
            <a:normAutofit fontScale="70000" lnSpcReduction="20000"/>
          </a:bodyPr>
          <a:lstStyle/>
          <a:p>
            <a:pPr marL="0" lvl="0" indent="0" algn="just">
              <a:buNone/>
            </a:pPr>
            <a:r>
              <a:rPr lang="it-IT" b="1" dirty="0" smtClean="0"/>
              <a:t>1) Nella </a:t>
            </a:r>
            <a:r>
              <a:rPr lang="it-IT" b="1" dirty="0"/>
              <a:t>tua vita di </a:t>
            </a:r>
            <a:r>
              <a:rPr lang="it-IT" b="1" dirty="0" smtClean="0"/>
              <a:t>laica consacrata, </a:t>
            </a:r>
            <a:r>
              <a:rPr lang="it-IT" b="1" dirty="0"/>
              <a:t>quale frutto dello </a:t>
            </a:r>
            <a:r>
              <a:rPr lang="it-IT" b="1" dirty="0" smtClean="0"/>
              <a:t>Spirito</a:t>
            </a:r>
          </a:p>
          <a:p>
            <a:pPr marL="0" lvl="0" indent="0" algn="just">
              <a:buNone/>
            </a:pPr>
            <a:r>
              <a:rPr lang="it-IT" b="1" dirty="0" smtClean="0"/>
              <a:t>pensi </a:t>
            </a:r>
            <a:r>
              <a:rPr lang="it-IT" b="1" dirty="0"/>
              <a:t>di dover alimentare maggiormente</a:t>
            </a:r>
            <a:r>
              <a:rPr lang="it-IT" b="1" dirty="0" smtClean="0"/>
              <a:t>?</a:t>
            </a:r>
          </a:p>
          <a:p>
            <a:pPr marL="0" lvl="0" indent="0" algn="just">
              <a:buNone/>
            </a:pPr>
            <a:endParaRPr lang="it-IT" b="1" dirty="0"/>
          </a:p>
          <a:p>
            <a:pPr marL="0" lvl="0" indent="0" algn="just">
              <a:buNone/>
            </a:pPr>
            <a:r>
              <a:rPr lang="it-IT" b="1" dirty="0" smtClean="0"/>
              <a:t>2) Camminare </a:t>
            </a:r>
            <a:r>
              <a:rPr lang="it-IT" b="1" dirty="0"/>
              <a:t>in santità di vita comporta crocifiggere ciò che apparteneva all’uomo vecchio, quello secondo la carne. A che punto sei</a:t>
            </a:r>
            <a:r>
              <a:rPr lang="it-IT" b="1" dirty="0" smtClean="0"/>
              <a:t>?</a:t>
            </a:r>
          </a:p>
          <a:p>
            <a:pPr marL="0" lvl="0" indent="0" algn="just">
              <a:buNone/>
            </a:pPr>
            <a:endParaRPr lang="it-IT" b="1" dirty="0" smtClean="0"/>
          </a:p>
          <a:p>
            <a:pPr marL="0" indent="0" algn="just">
              <a:buNone/>
            </a:pPr>
            <a:r>
              <a:rPr lang="it-IT" b="1" dirty="0" smtClean="0"/>
              <a:t>3) Qual </a:t>
            </a:r>
            <a:r>
              <a:rPr lang="it-IT" b="1" dirty="0"/>
              <a:t>è l’immagine di me che cerco di presentare agli altri? Corrisponde a ciò che di fatto sono davanti a Dio</a:t>
            </a:r>
            <a:r>
              <a:rPr lang="it-IT" b="1" dirty="0" smtClean="0"/>
              <a:t>?</a:t>
            </a:r>
          </a:p>
          <a:p>
            <a:pPr marL="0" indent="0" algn="just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b="1" dirty="0" smtClean="0"/>
              <a:t>4) Hai </a:t>
            </a:r>
            <a:r>
              <a:rPr lang="it-IT" b="1" dirty="0"/>
              <a:t>individuato quel “nemico” che condiziona il tuo cammino di santità?</a:t>
            </a:r>
          </a:p>
          <a:p>
            <a:pPr marL="0" indent="0">
              <a:buNone/>
            </a:pPr>
            <a:r>
              <a:rPr lang="it-IT" b="1" dirty="0"/>
              <a:t> </a:t>
            </a:r>
          </a:p>
          <a:p>
            <a:pPr marL="0" lvl="0" indent="0" algn="just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021171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Risultato immagini per vitam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4824536" cy="2448272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5148064" y="1556792"/>
            <a:ext cx="3724999" cy="9233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SPIRITUALI</a:t>
            </a:r>
            <a:endParaRPr lang="it-IT" sz="54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755576" y="3068960"/>
            <a:ext cx="7416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“Lo scopo degli Esercizi:</a:t>
            </a:r>
            <a:endParaRPr lang="it-IT" sz="36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r>
              <a:rPr lang="it-IT" sz="3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conoscere noi stessi </a:t>
            </a:r>
          </a:p>
          <a:p>
            <a:pPr algn="ctr"/>
            <a:r>
              <a:rPr lang="it-IT" sz="3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e rinforzarci nella volontà di servire Dio </a:t>
            </a:r>
          </a:p>
          <a:p>
            <a:pPr algn="ctr"/>
            <a:r>
              <a:rPr lang="it-IT" sz="3600" i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e la santa Chiesa.” </a:t>
            </a:r>
            <a:endParaRPr lang="it-IT" sz="36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364088" y="6093296"/>
            <a:ext cx="29562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i="1" dirty="0" smtClean="0"/>
              <a:t>San Luigi Orione</a:t>
            </a:r>
            <a:endParaRPr lang="it-IT" sz="3200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1782</Words>
  <Application>Microsoft Office PowerPoint</Application>
  <PresentationFormat>Presentazione su schermo (4:3)</PresentationFormat>
  <Paragraphs>116</Paragraphs>
  <Slides>38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38</vt:i4>
      </vt:variant>
    </vt:vector>
  </HeadingPairs>
  <TitlesOfParts>
    <vt:vector size="41" baseType="lpstr">
      <vt:lpstr>Tema di Office</vt:lpstr>
      <vt:lpstr>Oggetto shell Packager</vt:lpstr>
      <vt:lpstr>Pacchetto</vt:lpstr>
      <vt:lpstr>Presentazione standard di PowerPoint</vt:lpstr>
      <vt:lpstr>Presentazione standard di PowerPoint</vt:lpstr>
      <vt:lpstr> </vt:lpstr>
      <vt:lpstr>La vera santità:  le sue caratteristiche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Gli inganni  della falsa santità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Invochiamo lo Spirito Santo</dc:title>
  <dc:creator>Giovanni</dc:creator>
  <cp:lastModifiedBy>Giovanni</cp:lastModifiedBy>
  <cp:revision>90</cp:revision>
  <dcterms:created xsi:type="dcterms:W3CDTF">2019-09-13T06:41:31Z</dcterms:created>
  <dcterms:modified xsi:type="dcterms:W3CDTF">2020-08-16T07:46:32Z</dcterms:modified>
</cp:coreProperties>
</file>