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258" r:id="rId3"/>
    <p:sldId id="259" r:id="rId4"/>
    <p:sldId id="260" r:id="rId5"/>
    <p:sldId id="261" r:id="rId6"/>
    <p:sldId id="285" r:id="rId7"/>
    <p:sldId id="286" r:id="rId8"/>
    <p:sldId id="262" r:id="rId9"/>
    <p:sldId id="287" r:id="rId10"/>
    <p:sldId id="288" r:id="rId11"/>
    <p:sldId id="263" r:id="rId12"/>
    <p:sldId id="289" r:id="rId13"/>
    <p:sldId id="290" r:id="rId14"/>
    <p:sldId id="264" r:id="rId15"/>
    <p:sldId id="291" r:id="rId16"/>
    <p:sldId id="276" r:id="rId17"/>
    <p:sldId id="292" r:id="rId18"/>
    <p:sldId id="266" r:id="rId19"/>
    <p:sldId id="293" r:id="rId20"/>
    <p:sldId id="267" r:id="rId21"/>
    <p:sldId id="268" r:id="rId22"/>
    <p:sldId id="295" r:id="rId23"/>
    <p:sldId id="294" r:id="rId24"/>
    <p:sldId id="296" r:id="rId25"/>
    <p:sldId id="297" r:id="rId26"/>
    <p:sldId id="298" r:id="rId27"/>
    <p:sldId id="278" r:id="rId28"/>
    <p:sldId id="299" r:id="rId29"/>
    <p:sldId id="279" r:id="rId30"/>
    <p:sldId id="300" r:id="rId31"/>
    <p:sldId id="301" r:id="rId32"/>
    <p:sldId id="280" r:id="rId33"/>
    <p:sldId id="302" r:id="rId34"/>
    <p:sldId id="303" r:id="rId35"/>
    <p:sldId id="281" r:id="rId36"/>
    <p:sldId id="304" r:id="rId37"/>
    <p:sldId id="305" r:id="rId38"/>
    <p:sldId id="282" r:id="rId39"/>
    <p:sldId id="306" r:id="rId40"/>
    <p:sldId id="270" r:id="rId41"/>
    <p:sldId id="307" r:id="rId42"/>
    <p:sldId id="283" r:id="rId43"/>
    <p:sldId id="308" r:id="rId44"/>
    <p:sldId id="271" r:id="rId45"/>
    <p:sldId id="273" r:id="rId46"/>
    <p:sldId id="274" r:id="rId47"/>
    <p:sldId id="272" r:id="rId48"/>
    <p:sldId id="284" r:id="rId4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42EEE8-9972-4852-B141-0B8F427BA4E0}" type="datetimeFigureOut">
              <a:rPr lang="it-IT" smtClean="0"/>
              <a:pPr/>
              <a:t>18/08/2020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706E01-5CE3-44F4-A86D-3372C59D7FE4}" type="slidenum">
              <a:rPr lang="it-IT" smtClean="0"/>
              <a:pPr/>
              <a:t>‹N›</a:t>
            </a:fld>
            <a:endParaRPr lang="it-IT"/>
          </a:p>
        </p:txBody>
      </p:sp>
    </p:spTree>
    <p:extLst>
      <p:ext uri="{BB962C8B-B14F-4D97-AF65-F5344CB8AC3E}">
        <p14:creationId xmlns:p14="http://schemas.microsoft.com/office/powerpoint/2010/main" val="397103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83706E01-5CE3-44F4-A86D-3372C59D7FE4}" type="slidenum">
              <a:rPr lang="it-IT" smtClean="0"/>
              <a:pPr/>
              <a:t>8</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3428846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2178116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3604706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590574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45870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3761857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449771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619249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4025370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3512058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8DB6BBC-93C3-498B-B452-0015BBB430FC}" type="datetimeFigureOut">
              <a:rPr lang="it-IT" smtClean="0"/>
              <a:pPr/>
              <a:t>18/08/2020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192FE43-DDF1-4018-938B-17BDD72AD693}" type="slidenum">
              <a:rPr lang="it-IT" smtClean="0"/>
              <a:pPr/>
              <a:t>‹N›</a:t>
            </a:fld>
            <a:endParaRPr lang="it-IT"/>
          </a:p>
        </p:txBody>
      </p:sp>
    </p:spTree>
    <p:extLst>
      <p:ext uri="{BB962C8B-B14F-4D97-AF65-F5344CB8AC3E}">
        <p14:creationId xmlns:p14="http://schemas.microsoft.com/office/powerpoint/2010/main" val="2637694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14000">
              <a:schemeClr val="accent1">
                <a:tint val="66000"/>
                <a:satMod val="160000"/>
                <a:alpha val="58000"/>
              </a:schemeClr>
            </a:gs>
            <a:gs pos="50000">
              <a:schemeClr val="accent1">
                <a:tint val="44500"/>
                <a:satMod val="160000"/>
              </a:schemeClr>
            </a:gs>
            <a:gs pos="100000">
              <a:schemeClr val="accent1">
                <a:tint val="23500"/>
                <a:satMod val="16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DB6BBC-93C3-498B-B452-0015BBB430FC}" type="datetimeFigureOut">
              <a:rPr lang="it-IT" smtClean="0"/>
              <a:pPr/>
              <a:t>18/08/2020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92FE43-DDF1-4018-938B-17BDD72AD693}" type="slidenum">
              <a:rPr lang="it-IT" smtClean="0"/>
              <a:pPr/>
              <a:t>‹N›</a:t>
            </a:fld>
            <a:endParaRPr lang="it-IT"/>
          </a:p>
        </p:txBody>
      </p:sp>
    </p:spTree>
    <p:extLst>
      <p:ext uri="{BB962C8B-B14F-4D97-AF65-F5344CB8AC3E}">
        <p14:creationId xmlns:p14="http://schemas.microsoft.com/office/powerpoint/2010/main" val="4166407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2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3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49.jpe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6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Risultato immagini per spirito santo"/>
          <p:cNvPicPr>
            <a:picLocks noChangeAspect="1" noChangeArrowheads="1"/>
          </p:cNvPicPr>
          <p:nvPr/>
        </p:nvPicPr>
        <p:blipFill>
          <a:blip r:embed="rId2" cstate="print"/>
          <a:srcRect/>
          <a:stretch>
            <a:fillRect/>
          </a:stretch>
        </p:blipFill>
        <p:spPr bwMode="auto">
          <a:xfrm>
            <a:off x="395536" y="404664"/>
            <a:ext cx="8604449" cy="3361113"/>
          </a:xfrm>
          <a:prstGeom prst="rect">
            <a:avLst/>
          </a:prstGeom>
          <a:ln w="190500" cap="sq">
            <a:solidFill>
              <a:srgbClr val="C8C6BD"/>
            </a:solidFill>
            <a:prstDash val="solid"/>
            <a:miter lim="800000"/>
          </a:ln>
          <a:effectLst>
            <a:outerShdw blurRad="254000" algn="bl" rotWithShape="0">
              <a:srgbClr val="000000">
                <a:alpha val="43000"/>
              </a:srgbClr>
            </a:outerShdw>
            <a:reflection blurRad="6350" stA="50000" endA="300" endPos="38500" dist="50800" dir="5400000" sy="-100000" algn="bl" rotWithShape="0"/>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Rettangolo 4"/>
          <p:cNvSpPr/>
          <p:nvPr/>
        </p:nvSpPr>
        <p:spPr>
          <a:xfrm>
            <a:off x="611560" y="5301208"/>
            <a:ext cx="8236422" cy="830997"/>
          </a:xfrm>
          <a:prstGeom prst="rect">
            <a:avLst/>
          </a:prstGeom>
          <a:noFill/>
        </p:spPr>
        <p:txBody>
          <a:bodyPr wrap="none" lIns="91440" tIns="45720" rIns="91440" bIns="45720">
            <a:spAutoFit/>
          </a:bodyPr>
          <a:lstStyle/>
          <a:p>
            <a:pPr algn="ctr"/>
            <a:r>
              <a:rPr lang="it-IT" sz="4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Invochiamo lo Spirito Santo</a:t>
            </a:r>
          </a:p>
        </p:txBody>
      </p:sp>
    </p:spTree>
    <p:extLst>
      <p:ext uri="{BB962C8B-B14F-4D97-AF65-F5344CB8AC3E}">
        <p14:creationId xmlns:p14="http://schemas.microsoft.com/office/powerpoint/2010/main" val="2796912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Risultato immagini per indicare"/>
          <p:cNvPicPr>
            <a:picLocks noChangeAspect="1" noChangeArrowheads="1"/>
          </p:cNvPicPr>
          <p:nvPr/>
        </p:nvPicPr>
        <p:blipFill>
          <a:blip r:embed="rId2" cstate="print"/>
          <a:srcRect/>
          <a:stretch>
            <a:fillRect/>
          </a:stretch>
        </p:blipFill>
        <p:spPr bwMode="auto">
          <a:xfrm>
            <a:off x="3491880" y="3068960"/>
            <a:ext cx="5184576" cy="3202916"/>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24580" name="Picture 4" descr="Risultato immagini per sole"/>
          <p:cNvPicPr>
            <a:picLocks noChangeAspect="1" noChangeArrowheads="1"/>
          </p:cNvPicPr>
          <p:nvPr/>
        </p:nvPicPr>
        <p:blipFill>
          <a:blip r:embed="rId3" cstate="print"/>
          <a:srcRect/>
          <a:stretch>
            <a:fillRect/>
          </a:stretch>
        </p:blipFill>
        <p:spPr bwMode="auto">
          <a:xfrm>
            <a:off x="179511" y="75420"/>
            <a:ext cx="4682920" cy="3137556"/>
          </a:xfrm>
          <a:prstGeom prst="rect">
            <a:avLst/>
          </a:prstGeom>
          <a:noFill/>
          <a:effectLst>
            <a:softEdge rad="127000"/>
          </a:effectLst>
        </p:spPr>
      </p:pic>
      <p:pic>
        <p:nvPicPr>
          <p:cNvPr id="24582" name="Picture 6" descr="Risultato immagini per Gesù"/>
          <p:cNvPicPr>
            <a:picLocks noChangeAspect="1" noChangeArrowheads="1"/>
          </p:cNvPicPr>
          <p:nvPr/>
        </p:nvPicPr>
        <p:blipFill>
          <a:blip r:embed="rId4" cstate="print"/>
          <a:srcRect/>
          <a:stretch>
            <a:fillRect/>
          </a:stretch>
        </p:blipFill>
        <p:spPr bwMode="auto">
          <a:xfrm>
            <a:off x="395536" y="1052736"/>
            <a:ext cx="3888432" cy="1951594"/>
          </a:xfrm>
          <a:prstGeom prst="rect">
            <a:avLst/>
          </a:prstGeom>
          <a:noFill/>
          <a:effectLst>
            <a:softEdge rad="317500"/>
          </a:effectLst>
        </p:spPr>
      </p:pic>
      <p:sp>
        <p:nvSpPr>
          <p:cNvPr id="9" name="Rettangolo 8"/>
          <p:cNvSpPr/>
          <p:nvPr/>
        </p:nvSpPr>
        <p:spPr>
          <a:xfrm>
            <a:off x="4860032" y="620688"/>
            <a:ext cx="4135876" cy="1446550"/>
          </a:xfrm>
          <a:prstGeom prst="rect">
            <a:avLst/>
          </a:prstGeom>
          <a:noFill/>
          <a:ln w="28575">
            <a:solidFill>
              <a:srgbClr val="0070C0"/>
            </a:solidFill>
          </a:ln>
          <a:effectLst>
            <a:outerShdw blurRad="76200" dist="12700" dir="2700000" sy="-23000" kx="-800400" algn="bl" rotWithShape="0">
              <a:prstClr val="black">
                <a:alpha val="20000"/>
              </a:prstClr>
            </a:outerShdw>
          </a:effectLst>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buNone/>
            </a:pPr>
            <a:r>
              <a:rPr lang="it-IT"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60007" dist="310007" dir="7680000" sy="30000" kx="1300200" algn="ctr" rotWithShape="0">
                    <a:prstClr val="black">
                      <a:alpha val="32000"/>
                    </a:prstClr>
                  </a:outerShdw>
                </a:effectLst>
              </a:rPr>
              <a:t>La santità  </a:t>
            </a:r>
          </a:p>
          <a:p>
            <a:pPr marL="0" indent="0" algn="ctr">
              <a:buNone/>
            </a:pPr>
            <a:r>
              <a:rPr lang="it-IT" sz="4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60007" dist="310007" dir="7680000" sy="30000" kx="1300200" algn="ctr" rotWithShape="0">
                    <a:prstClr val="black">
                      <a:alpha val="32000"/>
                    </a:prstClr>
                  </a:outerShdw>
                </a:effectLst>
              </a:rPr>
              <a:t>come stile di vita</a:t>
            </a:r>
          </a:p>
        </p:txBody>
      </p:sp>
      <p:pic>
        <p:nvPicPr>
          <p:cNvPr id="24584" name="Picture 8" descr="Risultato immagini per scalatore"/>
          <p:cNvPicPr>
            <a:picLocks noChangeAspect="1" noChangeArrowheads="1"/>
          </p:cNvPicPr>
          <p:nvPr/>
        </p:nvPicPr>
        <p:blipFill>
          <a:blip r:embed="rId5" cstate="print"/>
          <a:srcRect/>
          <a:stretch>
            <a:fillRect/>
          </a:stretch>
        </p:blipFill>
        <p:spPr bwMode="auto">
          <a:xfrm>
            <a:off x="323528" y="3212976"/>
            <a:ext cx="4428492" cy="2952328"/>
          </a:xfrm>
          <a:prstGeom prst="ellipse">
            <a:avLst/>
          </a:prstGeom>
          <a:ln w="63500" cap="rnd">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28714810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wheel(8)">
                                      <p:cBhvr>
                                        <p:cTn id="7" dur="2000"/>
                                        <p:tgtEl>
                                          <p:spTgt spid="245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580"/>
                                        </p:tgtEl>
                                        <p:attrNameLst>
                                          <p:attrName>style.visibility</p:attrName>
                                        </p:attrNameLst>
                                      </p:cBhvr>
                                      <p:to>
                                        <p:strVal val="visible"/>
                                      </p:to>
                                    </p:set>
                                    <p:animEffect transition="in" filter="fade">
                                      <p:cBhvr>
                                        <p:cTn id="12" dur="2000"/>
                                        <p:tgtEl>
                                          <p:spTgt spid="2458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582"/>
                                        </p:tgtEl>
                                        <p:attrNameLst>
                                          <p:attrName>style.visibility</p:attrName>
                                        </p:attrNameLst>
                                      </p:cBhvr>
                                      <p:to>
                                        <p:strVal val="visible"/>
                                      </p:to>
                                    </p:set>
                                    <p:animEffect transition="in" filter="fade">
                                      <p:cBhvr>
                                        <p:cTn id="17" dur="20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bibbia 1.jpg"/>
          <p:cNvPicPr>
            <a:picLocks noChangeAspect="1"/>
          </p:cNvPicPr>
          <p:nvPr/>
        </p:nvPicPr>
        <p:blipFill>
          <a:blip r:embed="rId2" cstate="print"/>
          <a:stretch>
            <a:fillRect/>
          </a:stretch>
        </p:blipFill>
        <p:spPr>
          <a:xfrm>
            <a:off x="5508104" y="0"/>
            <a:ext cx="3518520" cy="2645762"/>
          </a:xfrm>
          <a:prstGeom prst="rect">
            <a:avLst/>
          </a:prstGeom>
          <a:effectLst>
            <a:softEdge rad="317500"/>
          </a:effectLst>
        </p:spPr>
      </p:pic>
      <p:sp>
        <p:nvSpPr>
          <p:cNvPr id="7" name="Segnaposto contenuto 2"/>
          <p:cNvSpPr txBox="1">
            <a:spLocks/>
          </p:cNvSpPr>
          <p:nvPr/>
        </p:nvSpPr>
        <p:spPr>
          <a:xfrm>
            <a:off x="395536" y="1208509"/>
            <a:ext cx="8229600" cy="5649491"/>
          </a:xfrm>
          <a:prstGeom prst="rect">
            <a:avLst/>
          </a:prstGeom>
        </p:spPr>
        <p:txBody>
          <a:bodyPr vert="horz" lIns="91440" tIns="45720" rIns="91440" bIns="45720" rtlCol="0">
            <a:normAutofit fontScale="92500" lnSpcReduction="20000"/>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1" i="1" u="none" strike="noStrike" kern="1200" cap="none" spc="0" normalizeH="0" baseline="0" noProof="0" dirty="0">
              <a:ln>
                <a:noFill/>
              </a:ln>
              <a:solidFill>
                <a:srgbClr val="00B050"/>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1" u="none" strike="noStrike" kern="1200" cap="none" spc="0" normalizeH="0" baseline="0" noProof="0" dirty="0">
                <a:ln>
                  <a:noFill/>
                </a:ln>
                <a:solidFill>
                  <a:schemeClr val="tx1"/>
                </a:solidFill>
                <a:effectLst/>
                <a:uLnTx/>
                <a:uFillTx/>
                <a:latin typeface="+mn-lt"/>
                <a:ea typeface="+mn-ea"/>
                <a:cs typeface="+mn-cs"/>
              </a:rPr>
              <a:t>[7] Beati i </a:t>
            </a:r>
            <a:r>
              <a:rPr kumimoji="0" lang="it-IT" sz="3200" b="1" i="1" u="none" strike="noStrike" kern="1200" cap="none" spc="0" normalizeH="0" baseline="0" noProof="0" dirty="0">
                <a:ln>
                  <a:noFill/>
                </a:ln>
                <a:solidFill>
                  <a:srgbClr val="FF0000"/>
                </a:solidFill>
                <a:effectLst/>
                <a:uLnTx/>
                <a:uFillTx/>
                <a:latin typeface="+mn-lt"/>
                <a:ea typeface="+mn-ea"/>
                <a:cs typeface="+mn-cs"/>
              </a:rPr>
              <a:t>misericordiosi</a:t>
            </a:r>
            <a:r>
              <a:rPr kumimoji="0" lang="it-IT" sz="3200" b="1" i="1" u="none" strike="noStrike" kern="1200" cap="none" spc="0" normalizeH="0" baseline="0" noProof="0" dirty="0">
                <a:ln>
                  <a:noFill/>
                </a:ln>
                <a:solidFill>
                  <a:schemeClr val="tx1"/>
                </a:solidFill>
                <a:effectLst/>
                <a:uLnTx/>
                <a:uFillTx/>
                <a:latin typeface="+mn-lt"/>
                <a:ea typeface="+mn-ea"/>
                <a:cs typeface="+mn-cs"/>
              </a:rPr>
              <a:t>, perché troveranno misericordia.</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1" u="none" strike="noStrike" kern="1200" cap="none" spc="0" normalizeH="0" baseline="0" noProof="0" dirty="0">
                <a:ln>
                  <a:noFill/>
                </a:ln>
                <a:solidFill>
                  <a:schemeClr val="tx1"/>
                </a:solidFill>
                <a:effectLst/>
                <a:uLnTx/>
                <a:uFillTx/>
                <a:latin typeface="+mn-lt"/>
                <a:ea typeface="+mn-ea"/>
                <a:cs typeface="+mn-cs"/>
              </a:rPr>
              <a:t>[8] Beati i </a:t>
            </a:r>
            <a:r>
              <a:rPr kumimoji="0" lang="it-IT" sz="3200" b="1" i="1" u="none" strike="noStrike" kern="1200" cap="none" spc="0" normalizeH="0" baseline="0" noProof="0" dirty="0">
                <a:ln>
                  <a:noFill/>
                </a:ln>
                <a:solidFill>
                  <a:srgbClr val="FF0000"/>
                </a:solidFill>
                <a:effectLst/>
                <a:uLnTx/>
                <a:uFillTx/>
                <a:latin typeface="+mn-lt"/>
                <a:ea typeface="+mn-ea"/>
                <a:cs typeface="+mn-cs"/>
              </a:rPr>
              <a:t>puri di cuore</a:t>
            </a:r>
            <a:r>
              <a:rPr kumimoji="0" lang="it-IT" sz="3200" b="1" i="1" u="none" strike="noStrike" kern="1200" cap="none" spc="0" normalizeH="0" baseline="0" noProof="0" dirty="0">
                <a:ln>
                  <a:noFill/>
                </a:ln>
                <a:solidFill>
                  <a:schemeClr val="tx1"/>
                </a:solidFill>
                <a:effectLst/>
                <a:uLnTx/>
                <a:uFillTx/>
                <a:latin typeface="+mn-lt"/>
                <a:ea typeface="+mn-ea"/>
                <a:cs typeface="+mn-cs"/>
              </a:rPr>
              <a:t>, perché vedranno Dio. </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1" u="none" strike="noStrike" kern="1200" cap="none" spc="0" normalizeH="0" baseline="0" noProof="0" dirty="0">
                <a:ln>
                  <a:noFill/>
                </a:ln>
                <a:solidFill>
                  <a:schemeClr val="tx1"/>
                </a:solidFill>
                <a:effectLst/>
                <a:uLnTx/>
                <a:uFillTx/>
                <a:latin typeface="+mn-lt"/>
                <a:ea typeface="+mn-ea"/>
                <a:cs typeface="+mn-cs"/>
              </a:rPr>
              <a:t>[9] Beati gli </a:t>
            </a:r>
            <a:r>
              <a:rPr kumimoji="0" lang="it-IT" sz="3200" b="1" i="1" u="none" strike="noStrike" kern="1200" cap="none" spc="0" normalizeH="0" baseline="0" noProof="0" dirty="0">
                <a:ln>
                  <a:noFill/>
                </a:ln>
                <a:solidFill>
                  <a:srgbClr val="FF0000"/>
                </a:solidFill>
                <a:effectLst/>
                <a:uLnTx/>
                <a:uFillTx/>
                <a:latin typeface="+mn-lt"/>
                <a:ea typeface="+mn-ea"/>
                <a:cs typeface="+mn-cs"/>
              </a:rPr>
              <a:t>operatori di pace</a:t>
            </a:r>
            <a:r>
              <a:rPr kumimoji="0" lang="it-IT" sz="3200" b="1" i="1" u="none" strike="noStrike" kern="1200" cap="none" spc="0" normalizeH="0" baseline="0" noProof="0" dirty="0">
                <a:ln>
                  <a:noFill/>
                </a:ln>
                <a:solidFill>
                  <a:schemeClr val="tx1"/>
                </a:solidFill>
                <a:effectLst/>
                <a:uLnTx/>
                <a:uFillTx/>
                <a:latin typeface="+mn-lt"/>
                <a:ea typeface="+mn-ea"/>
                <a:cs typeface="+mn-cs"/>
              </a:rPr>
              <a:t>, perché saranno chiamati figli di Dio.</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1" u="none" strike="noStrike" kern="1200" cap="none" spc="0" normalizeH="0" baseline="0" noProof="0" dirty="0">
                <a:ln>
                  <a:noFill/>
                </a:ln>
                <a:solidFill>
                  <a:schemeClr val="tx1"/>
                </a:solidFill>
                <a:effectLst/>
                <a:uLnTx/>
                <a:uFillTx/>
                <a:latin typeface="+mn-lt"/>
                <a:ea typeface="+mn-ea"/>
                <a:cs typeface="+mn-cs"/>
              </a:rPr>
              <a:t>[10] Beati </a:t>
            </a:r>
            <a:r>
              <a:rPr kumimoji="0" lang="it-IT" sz="3200" b="1" i="1" u="none" strike="noStrike" kern="1200" cap="none" spc="0" normalizeH="0" baseline="0" noProof="0" dirty="0">
                <a:ln>
                  <a:noFill/>
                </a:ln>
                <a:solidFill>
                  <a:srgbClr val="FF0000"/>
                </a:solidFill>
                <a:effectLst/>
                <a:uLnTx/>
                <a:uFillTx/>
                <a:latin typeface="+mn-lt"/>
                <a:ea typeface="+mn-ea"/>
                <a:cs typeface="+mn-cs"/>
              </a:rPr>
              <a:t>i perseguitati per causa della giustizia</a:t>
            </a:r>
            <a:r>
              <a:rPr kumimoji="0" lang="it-IT" sz="3200" b="1" i="1" u="none" strike="noStrike" kern="1200" cap="none" spc="0" normalizeH="0" baseline="0" noProof="0" dirty="0">
                <a:ln>
                  <a:noFill/>
                </a:ln>
                <a:solidFill>
                  <a:schemeClr val="tx1"/>
                </a:solidFill>
                <a:effectLst/>
                <a:uLnTx/>
                <a:uFillTx/>
                <a:latin typeface="+mn-lt"/>
                <a:ea typeface="+mn-ea"/>
                <a:cs typeface="+mn-cs"/>
              </a:rPr>
              <a:t>, perché di essi è il regno dei cieli. </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1" i="1" u="none" strike="noStrike" kern="1200" cap="none" spc="0" normalizeH="0" baseline="0" noProof="0" dirty="0">
                <a:ln>
                  <a:noFill/>
                </a:ln>
                <a:solidFill>
                  <a:schemeClr val="tx1"/>
                </a:solidFill>
                <a:effectLst/>
                <a:uLnTx/>
                <a:uFillTx/>
                <a:latin typeface="+mn-lt"/>
                <a:ea typeface="+mn-ea"/>
                <a:cs typeface="+mn-cs"/>
              </a:rPr>
              <a:t>[11] Beati voi quando vi insulteranno, vi perseguiteranno e, mentendo, diranno ogni sorta di male contro di voi per causa mia. [12] Rallegratevi ed esultate, perché grande è la vostra ricompensa nei cieli.</a:t>
            </a:r>
            <a:endParaRPr kumimoji="0" lang="it-IT"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ttangolo 7"/>
          <p:cNvSpPr/>
          <p:nvPr/>
        </p:nvSpPr>
        <p:spPr>
          <a:xfrm>
            <a:off x="539552" y="116632"/>
            <a:ext cx="4911176" cy="1292662"/>
          </a:xfrm>
          <a:prstGeom prst="rect">
            <a:avLst/>
          </a:prstGeom>
          <a:noFill/>
          <a:ln w="28575">
            <a:solidFill>
              <a:srgbClr val="FF0000"/>
            </a:solidFill>
          </a:ln>
        </p:spPr>
        <p:txBody>
          <a:bodyPr wrap="square" lIns="91440" tIns="45720" rIns="91440" bIns="45720">
            <a:spAutoFit/>
          </a:bodyPr>
          <a:lstStyle/>
          <a:p>
            <a:pPr algn="ctr"/>
            <a:r>
              <a:rPr kumimoji="0" lang="it-IT" sz="5400" b="1" i="1"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t>La Parola di Dio    </a:t>
            </a:r>
            <a:r>
              <a:rPr kumimoji="0" lang="it-IT" sz="2400" b="1" i="1" u="none" strike="noStrike" kern="1200" cap="none" spc="0" normalizeH="0" baseline="0" noProof="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uLnTx/>
                <a:uFillTx/>
                <a:latin typeface="+mn-lt"/>
                <a:ea typeface="+mn-ea"/>
                <a:cs typeface="+mn-cs"/>
              </a:rPr>
              <a:t>Mt 5,1-11</a:t>
            </a:r>
            <a:endParaRPr lang="it-IT" sz="2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extLst>
      <p:ext uri="{BB962C8B-B14F-4D97-AF65-F5344CB8AC3E}">
        <p14:creationId xmlns:p14="http://schemas.microsoft.com/office/powerpoint/2010/main" val="1247407686"/>
      </p:ext>
    </p:extLst>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836712"/>
            <a:ext cx="3456384" cy="1815882"/>
          </a:xfrm>
          <a:prstGeom prst="rect">
            <a:avLst/>
          </a:prstGeom>
          <a:noFill/>
          <a:ln w="28575">
            <a:solidFill>
              <a:srgbClr val="FF0000"/>
            </a:solidFill>
          </a:ln>
        </p:spPr>
        <p:txBody>
          <a:bodyPr wrap="square" lIns="91440" tIns="45720" rIns="91440" bIns="45720">
            <a:spAutoFit/>
          </a:bodyPr>
          <a:lstStyle/>
          <a:p>
            <a:pPr algn="ctr"/>
            <a:r>
              <a:rPr lang="it-IT" sz="2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«Beati i misericordiosi, perché troveranno misericordia»</a:t>
            </a:r>
          </a:p>
        </p:txBody>
      </p:sp>
      <p:pic>
        <p:nvPicPr>
          <p:cNvPr id="5" name="Immagine 4" descr="miserico.jpg"/>
          <p:cNvPicPr>
            <a:picLocks noChangeAspect="1"/>
          </p:cNvPicPr>
          <p:nvPr/>
        </p:nvPicPr>
        <p:blipFill>
          <a:blip r:embed="rId2" cstate="print"/>
          <a:stretch>
            <a:fillRect/>
          </a:stretch>
        </p:blipFill>
        <p:spPr>
          <a:xfrm>
            <a:off x="3995936" y="188640"/>
            <a:ext cx="4876800" cy="3152775"/>
          </a:xfrm>
          <a:prstGeom prst="rect">
            <a:avLst/>
          </a:prstGeom>
          <a:ln w="88900" cap="sq" cmpd="thickThin">
            <a:solidFill>
              <a:srgbClr val="FFC000"/>
            </a:solidFill>
            <a:prstDash val="solid"/>
            <a:miter lim="800000"/>
          </a:ln>
          <a:effectLst>
            <a:outerShdw blurRad="50800" dist="38100" dir="2700000" algn="tl" rotWithShape="0">
              <a:prstClr val="black">
                <a:alpha val="40000"/>
              </a:prstClr>
            </a:outerShdw>
          </a:effectLst>
        </p:spPr>
      </p:pic>
      <p:sp>
        <p:nvSpPr>
          <p:cNvPr id="9" name="Segnaposto contenuto 2"/>
          <p:cNvSpPr>
            <a:spLocks noGrp="1"/>
          </p:cNvSpPr>
          <p:nvPr>
            <p:ph idx="1"/>
          </p:nvPr>
        </p:nvSpPr>
        <p:spPr>
          <a:xfrm>
            <a:off x="323528" y="3212976"/>
            <a:ext cx="8229600" cy="3489251"/>
          </a:xfrm>
        </p:spPr>
        <p:txBody>
          <a:bodyPr>
            <a:normAutofit fontScale="70000" lnSpcReduction="20000"/>
          </a:bodyPr>
          <a:lstStyle/>
          <a:p>
            <a:pPr marL="0" indent="0" algn="just">
              <a:buNone/>
            </a:pPr>
            <a:endParaRPr lang="it-IT" dirty="0"/>
          </a:p>
          <a:p>
            <a:pPr marL="0" indent="0" algn="just">
              <a:buNone/>
            </a:pPr>
            <a:r>
              <a:rPr lang="it-IT" sz="2800" dirty="0"/>
              <a:t>Chi è il misericordioso?  E’ colui che accoglie il bisogno dell’altro e si lascia commuovere sin dalle   viscere e agisce guidato da questa passione d'amore, perché come Dio sente il bisogno del fratello come il proprio.</a:t>
            </a:r>
          </a:p>
          <a:p>
            <a:pPr marL="0" indent="0" algn="just">
              <a:buNone/>
            </a:pPr>
            <a:r>
              <a:rPr lang="it-IT" sz="2800" dirty="0"/>
              <a:t>I misericordiosi otterranno misericordia. Ciò non vuol dire che un giorno Dio gli darà qualche sconto sulle punizioni che meriterebbe, ma vuol dire che loro sono in sintonia con il Misericordioso, dunque otterranno la somiglianza con il Padre. Pertanto sono Beati perché sono figli del Misericordioso  e hanno ricevuto la sua stessa sensibilità di fronte alle invocazioni e necessità del povero e del sofferente. Sono mossi dal suo spirito, dal suo amore e si comportano come Lui.</a:t>
            </a:r>
          </a:p>
          <a:p>
            <a:r>
              <a:rPr lang="it-IT" b="1" dirty="0">
                <a:solidFill>
                  <a:srgbClr val="FF0000"/>
                </a:solidFill>
              </a:rPr>
              <a:t>MISERI – COR – DAT  </a:t>
            </a:r>
            <a:r>
              <a:rPr lang="it-IT" dirty="0"/>
              <a:t>		</a:t>
            </a:r>
            <a:r>
              <a:rPr lang="it-IT" b="1" dirty="0"/>
              <a:t>Dai il cuore al misero.</a:t>
            </a:r>
          </a:p>
          <a:p>
            <a:pPr marL="0" indent="0">
              <a:buNone/>
            </a:pPr>
            <a:endParaRPr lang="it-IT" dirty="0"/>
          </a:p>
        </p:txBody>
      </p:sp>
    </p:spTree>
    <p:extLst>
      <p:ext uri="{BB962C8B-B14F-4D97-AF65-F5344CB8AC3E}">
        <p14:creationId xmlns:p14="http://schemas.microsoft.com/office/powerpoint/2010/main" val="841395251"/>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checkerboard(across)">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checkerboard(across)">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checkerboard(across)">
                                      <p:cBhvr>
                                        <p:cTn id="1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gau.jpg"/>
          <p:cNvPicPr>
            <a:picLocks noChangeAspect="1"/>
          </p:cNvPicPr>
          <p:nvPr/>
        </p:nvPicPr>
        <p:blipFill>
          <a:blip r:embed="rId2" cstate="print"/>
          <a:stretch>
            <a:fillRect/>
          </a:stretch>
        </p:blipFill>
        <p:spPr>
          <a:xfrm>
            <a:off x="7092279" y="-1"/>
            <a:ext cx="1893941" cy="2475483"/>
          </a:xfrm>
          <a:prstGeom prst="rect">
            <a:avLst/>
          </a:prstGeom>
          <a:effectLst>
            <a:softEdge rad="127000"/>
          </a:effectLst>
        </p:spPr>
      </p:pic>
      <p:sp>
        <p:nvSpPr>
          <p:cNvPr id="8" name="Rettangolo 7"/>
          <p:cNvSpPr/>
          <p:nvPr/>
        </p:nvSpPr>
        <p:spPr>
          <a:xfrm>
            <a:off x="683568" y="1196752"/>
            <a:ext cx="6480720" cy="83099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it-IT" sz="24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Beati i misericordiosi, perché troveranno misericordia</a:t>
            </a:r>
            <a:r>
              <a:rPr lang="it-IT"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it-IT" sz="2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(80-82)</a:t>
            </a:r>
          </a:p>
        </p:txBody>
      </p:sp>
      <p:sp>
        <p:nvSpPr>
          <p:cNvPr id="9" name="Rettangolo 8"/>
          <p:cNvSpPr/>
          <p:nvPr/>
        </p:nvSpPr>
        <p:spPr>
          <a:xfrm>
            <a:off x="1259632" y="188640"/>
            <a:ext cx="5408597" cy="923330"/>
          </a:xfrm>
          <a:prstGeom prst="rect">
            <a:avLst/>
          </a:prstGeom>
          <a:noFill/>
        </p:spPr>
        <p:txBody>
          <a:bodyPr wrap="none" lIns="91440" tIns="45720" rIns="91440" bIns="45720">
            <a:spAutoFit/>
          </a:bodyPr>
          <a:lstStyle/>
          <a:p>
            <a:pPr algn="ctr"/>
            <a:r>
              <a:rPr lang="it-IT"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La Parola del Papa</a:t>
            </a:r>
          </a:p>
        </p:txBody>
      </p:sp>
      <p:pic>
        <p:nvPicPr>
          <p:cNvPr id="21506" name="Picture 2" descr="Risultato immagini per donare"/>
          <p:cNvPicPr>
            <a:picLocks noChangeAspect="1" noChangeArrowheads="1"/>
          </p:cNvPicPr>
          <p:nvPr/>
        </p:nvPicPr>
        <p:blipFill>
          <a:blip r:embed="rId3" cstate="print"/>
          <a:srcRect/>
          <a:stretch>
            <a:fillRect/>
          </a:stretch>
        </p:blipFill>
        <p:spPr bwMode="auto">
          <a:xfrm>
            <a:off x="395536" y="3861048"/>
            <a:ext cx="4363587" cy="2907922"/>
          </a:xfrm>
          <a:prstGeom prst="rect">
            <a:avLst/>
          </a:prstGeom>
          <a:noFill/>
          <a:effectLst>
            <a:softEdge rad="317500"/>
          </a:effectLst>
        </p:spPr>
      </p:pic>
      <p:pic>
        <p:nvPicPr>
          <p:cNvPr id="21508" name="Picture 4" descr="Risultato immagini per perdonare"/>
          <p:cNvPicPr>
            <a:picLocks noChangeAspect="1" noChangeArrowheads="1"/>
          </p:cNvPicPr>
          <p:nvPr/>
        </p:nvPicPr>
        <p:blipFill>
          <a:blip r:embed="rId4" cstate="print"/>
          <a:srcRect/>
          <a:stretch>
            <a:fillRect/>
          </a:stretch>
        </p:blipFill>
        <p:spPr bwMode="auto">
          <a:xfrm>
            <a:off x="5076056" y="3573016"/>
            <a:ext cx="3888077" cy="3182581"/>
          </a:xfrm>
          <a:prstGeom prst="rect">
            <a:avLst/>
          </a:prstGeom>
          <a:noFill/>
          <a:effectLst>
            <a:softEdge rad="127000"/>
          </a:effectLst>
        </p:spPr>
      </p:pic>
      <p:sp>
        <p:nvSpPr>
          <p:cNvPr id="19" name="Segnaposto contenuto 2"/>
          <p:cNvSpPr>
            <a:spLocks noGrp="1"/>
          </p:cNvSpPr>
          <p:nvPr>
            <p:ph idx="1"/>
          </p:nvPr>
        </p:nvSpPr>
        <p:spPr>
          <a:xfrm>
            <a:off x="467544" y="2060848"/>
            <a:ext cx="8229600" cy="2188839"/>
          </a:xfrm>
          <a:solidFill>
            <a:schemeClr val="accent1">
              <a:lumMod val="75000"/>
              <a:alpha val="0"/>
            </a:schemeClr>
          </a:solidFill>
        </p:spPr>
        <p:txBody>
          <a:bodyPr>
            <a:normAutofit fontScale="62500" lnSpcReduction="20000"/>
          </a:bodyPr>
          <a:lstStyle/>
          <a:p>
            <a:pPr marL="0" indent="0" algn="ctr">
              <a:buNone/>
            </a:pPr>
            <a:endParaRPr lang="it-IT" b="1" dirty="0"/>
          </a:p>
          <a:p>
            <a:pPr marL="0" indent="0" algn="just">
              <a:buNone/>
            </a:pPr>
            <a:r>
              <a:rPr lang="it-IT" b="1" dirty="0">
                <a:solidFill>
                  <a:srgbClr val="FF0000"/>
                </a:solidFill>
              </a:rPr>
              <a:t>81.</a:t>
            </a:r>
            <a:r>
              <a:rPr lang="it-IT" dirty="0"/>
              <a:t> </a:t>
            </a:r>
            <a:r>
              <a:rPr lang="it-IT" b="1" dirty="0"/>
              <a:t>Dare e perdonare è tentare di riprodurre nella nostra vita un piccolo riflesso della perfezione di Dio, che dona e perdona in modo sovrabbondante</a:t>
            </a:r>
            <a:r>
              <a:rPr lang="it-IT" dirty="0"/>
              <a:t>. Per questo motivo nel vangelo di Luca non troviamo «siate perfetti» (</a:t>
            </a:r>
            <a:r>
              <a:rPr lang="it-IT" i="1" dirty="0"/>
              <a:t>Mt</a:t>
            </a:r>
            <a:r>
              <a:rPr lang="it-IT" dirty="0"/>
              <a:t> 5,48), ma «siate misericordiosi, come il Padre vostro è misericordioso. Non giudicate e non sarete giudicati; non condannate e non sarete condannati; perdonate e sarete perdonati; date e vi sarà dato» (6,36-38). </a:t>
            </a:r>
          </a:p>
          <a:p>
            <a:pPr marL="0" indent="0" algn="just">
              <a:buNone/>
            </a:pPr>
            <a:endParaRPr lang="it-IT" dirty="0"/>
          </a:p>
        </p:txBody>
      </p:sp>
    </p:spTree>
    <p:extLst>
      <p:ext uri="{BB962C8B-B14F-4D97-AF65-F5344CB8AC3E}">
        <p14:creationId xmlns:p14="http://schemas.microsoft.com/office/powerpoint/2010/main" val="362743065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
                                            <p:bg/>
                                          </p:spTgt>
                                        </p:tgtEl>
                                        <p:attrNameLst>
                                          <p:attrName>style.visibility</p:attrName>
                                        </p:attrNameLst>
                                      </p:cBhvr>
                                      <p:to>
                                        <p:strVal val="visible"/>
                                      </p:to>
                                    </p:set>
                                    <p:animEffect transition="in" filter="checkerboard(across)">
                                      <p:cBhvr>
                                        <p:cTn id="12" dur="1000"/>
                                        <p:tgtEl>
                                          <p:spTgt spid="19">
                                            <p:bg/>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9">
                                            <p:txEl>
                                              <p:pRg st="1" end="1"/>
                                            </p:txEl>
                                          </p:spTgt>
                                        </p:tgtEl>
                                        <p:attrNameLst>
                                          <p:attrName>style.visibility</p:attrName>
                                        </p:attrNameLst>
                                      </p:cBhvr>
                                      <p:to>
                                        <p:strVal val="visible"/>
                                      </p:to>
                                    </p:set>
                                    <p:animEffect transition="in" filter="checkerboard(across)">
                                      <p:cBhvr>
                                        <p:cTn id="17" dur="10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611560" y="5733256"/>
            <a:ext cx="7866834" cy="523220"/>
          </a:xfrm>
          <a:prstGeom prst="rect">
            <a:avLst/>
          </a:prstGeom>
          <a:solidFill>
            <a:schemeClr val="tx2">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lIns="91440" tIns="45720" rIns="91440" bIns="45720">
            <a:spAutoFit/>
          </a:bodyPr>
          <a:lstStyle/>
          <a:p>
            <a:pPr algn="ctr"/>
            <a:r>
              <a:rPr lang="it-IT" sz="28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Guardare e agire con misericordia, questo è santità.</a:t>
            </a:r>
          </a:p>
        </p:txBody>
      </p:sp>
      <p:sp>
        <p:nvSpPr>
          <p:cNvPr id="5" name="Rettangolo 4"/>
          <p:cNvSpPr/>
          <p:nvPr/>
        </p:nvSpPr>
        <p:spPr>
          <a:xfrm>
            <a:off x="5076056" y="404664"/>
            <a:ext cx="3816424" cy="4955203"/>
          </a:xfrm>
          <a:prstGeom prst="rect">
            <a:avLst/>
          </a:prstGeom>
        </p:spPr>
        <p:txBody>
          <a:bodyPr wrap="square">
            <a:spAutoFit/>
          </a:bodyPr>
          <a:lstStyle/>
          <a:p>
            <a:r>
              <a:rPr lang="it-IT" sz="2400" dirty="0"/>
              <a:t>E dopo Luca aggiunge qualcosa che non dovremmo trascurare: «Con la misura con la quale misurate, sarà misurato a voi in cambio» (6,38). </a:t>
            </a:r>
            <a:r>
              <a:rPr lang="it-IT" sz="2400" b="1" dirty="0"/>
              <a:t>La misura che usiamo per comprendere e perdonare verrà applicata a noi per perdonarci</a:t>
            </a:r>
            <a:r>
              <a:rPr lang="it-IT" sz="2400" dirty="0"/>
              <a:t>. La misura che applichiamo per dare, sarà applicata a noi nel cielo per ricompensarci. Non ci conviene dimenticarlo</a:t>
            </a:r>
            <a:r>
              <a:rPr lang="it-IT" sz="2800" dirty="0"/>
              <a:t>.</a:t>
            </a:r>
          </a:p>
        </p:txBody>
      </p:sp>
      <p:pic>
        <p:nvPicPr>
          <p:cNvPr id="39938" name="Picture 2" descr="Risultato immagini per una buona misura"/>
          <p:cNvPicPr>
            <a:picLocks noChangeAspect="1" noChangeArrowheads="1"/>
          </p:cNvPicPr>
          <p:nvPr/>
        </p:nvPicPr>
        <p:blipFill>
          <a:blip r:embed="rId2" cstate="print"/>
          <a:srcRect/>
          <a:stretch>
            <a:fillRect/>
          </a:stretch>
        </p:blipFill>
        <p:spPr bwMode="auto">
          <a:xfrm>
            <a:off x="179512" y="692696"/>
            <a:ext cx="4704522" cy="3960440"/>
          </a:xfrm>
          <a:prstGeom prst="rect">
            <a:avLst/>
          </a:prstGeom>
          <a:ln w="88900" cap="sq" cmpd="thickThin">
            <a:solidFill>
              <a:schemeClr val="accent1">
                <a:lumMod val="60000"/>
                <a:lumOff val="40000"/>
              </a:schemeClr>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to="" calcmode="lin" valueType="num">
                                      <p:cBhvr>
                                        <p:cTn id="7" dur="1" fill="hold"/>
                                        <p:tgtEl>
                                          <p:spTgt spid="4"/>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bambina.jpg"/>
          <p:cNvPicPr>
            <a:picLocks noChangeAspect="1"/>
          </p:cNvPicPr>
          <p:nvPr/>
        </p:nvPicPr>
        <p:blipFill>
          <a:blip r:embed="rId2" cstate="print"/>
          <a:stretch>
            <a:fillRect/>
          </a:stretch>
        </p:blipFill>
        <p:spPr>
          <a:xfrm>
            <a:off x="251520" y="2060848"/>
            <a:ext cx="5256584" cy="5135323"/>
          </a:xfrm>
          <a:prstGeom prst="rect">
            <a:avLst/>
          </a:prstGeom>
          <a:effectLst>
            <a:softEdge rad="317500"/>
          </a:effectLst>
        </p:spPr>
      </p:pic>
      <p:sp>
        <p:nvSpPr>
          <p:cNvPr id="11" name="Rettangolo 10"/>
          <p:cNvSpPr/>
          <p:nvPr/>
        </p:nvSpPr>
        <p:spPr>
          <a:xfrm>
            <a:off x="4716016" y="1196752"/>
            <a:ext cx="4248472" cy="3416320"/>
          </a:xfrm>
          <a:prstGeom prst="rect">
            <a:avLst/>
          </a:prstGeom>
          <a:solidFill>
            <a:schemeClr val="tx2">
              <a:lumMod val="75000"/>
              <a:alpha val="27000"/>
            </a:schemeClr>
          </a:solidFill>
        </p:spPr>
        <p:txBody>
          <a:bodyPr wrap="square">
            <a:spAutoFit/>
          </a:bodyPr>
          <a:lstStyle/>
          <a:p>
            <a:r>
              <a:rPr lang="it-IT" sz="2400" dirty="0">
                <a:solidFill>
                  <a:schemeClr val="bg1"/>
                </a:solidFill>
              </a:rPr>
              <a:t>Nella Bibbia, il cuore non è solo la sede dei sentimenti, sì anche, ma è  soprattutto la sede delle decisioni, dell'intelligenza. I Semiti pensano con il cuore, decidono col cuore. Leggiamo, infatti, nel libro del </a:t>
            </a:r>
            <a:r>
              <a:rPr lang="it-IT" sz="2400" dirty="0" err="1">
                <a:solidFill>
                  <a:schemeClr val="bg1"/>
                </a:solidFill>
              </a:rPr>
              <a:t>Siracide</a:t>
            </a:r>
            <a:r>
              <a:rPr lang="it-IT" sz="2400" dirty="0">
                <a:solidFill>
                  <a:schemeClr val="bg1"/>
                </a:solidFill>
              </a:rPr>
              <a:t> che Dio ha dato agli uomini un cuore per pensare e per decidere.</a:t>
            </a:r>
          </a:p>
        </p:txBody>
      </p:sp>
      <p:pic>
        <p:nvPicPr>
          <p:cNvPr id="12" name="Picture 2" descr="Risultato immagini per cuore puro"/>
          <p:cNvPicPr>
            <a:picLocks noChangeAspect="1" noChangeArrowheads="1"/>
          </p:cNvPicPr>
          <p:nvPr/>
        </p:nvPicPr>
        <p:blipFill>
          <a:blip r:embed="rId3" cstate="print"/>
          <a:srcRect/>
          <a:stretch>
            <a:fillRect/>
          </a:stretch>
        </p:blipFill>
        <p:spPr bwMode="auto">
          <a:xfrm>
            <a:off x="0" y="0"/>
            <a:ext cx="5076056" cy="3688601"/>
          </a:xfrm>
          <a:prstGeom prst="rect">
            <a:avLst/>
          </a:prstGeom>
          <a:noFill/>
          <a:effectLst>
            <a:softEdge rad="635000"/>
          </a:effectLst>
        </p:spPr>
      </p:pic>
      <p:sp>
        <p:nvSpPr>
          <p:cNvPr id="13" name="Rettangolo 12"/>
          <p:cNvSpPr/>
          <p:nvPr/>
        </p:nvSpPr>
        <p:spPr>
          <a:xfrm>
            <a:off x="1763688" y="0"/>
            <a:ext cx="5940152" cy="1200329"/>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36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«Beati i puri di cuore, perché vedranno Dio»</a:t>
            </a:r>
            <a:endParaRPr lang="it-IT" sz="36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40964" name="Picture 4" descr="Risultato immagini per cuore puro"/>
          <p:cNvPicPr>
            <a:picLocks noChangeAspect="1" noChangeArrowheads="1"/>
          </p:cNvPicPr>
          <p:nvPr/>
        </p:nvPicPr>
        <p:blipFill>
          <a:blip r:embed="rId4" cstate="print"/>
          <a:srcRect/>
          <a:stretch>
            <a:fillRect/>
          </a:stretch>
        </p:blipFill>
        <p:spPr bwMode="auto">
          <a:xfrm>
            <a:off x="6084168" y="4005064"/>
            <a:ext cx="2160240" cy="2719141"/>
          </a:xfrm>
          <a:prstGeom prst="roundRect">
            <a:avLst>
              <a:gd name="adj" fmla="val 8594"/>
            </a:avLst>
          </a:prstGeom>
          <a:solidFill>
            <a:srgbClr val="FFFFFF">
              <a:shade val="85000"/>
            </a:srgbClr>
          </a:solidFill>
          <a:ln w="34925">
            <a:solidFill>
              <a:srgbClr val="FFFFFF"/>
            </a:solidFill>
          </a:ln>
          <a:effectLst>
            <a:outerShdw blurRad="317500" dir="2700000" algn="ctr">
              <a:srgbClr val="000000">
                <a:alpha val="43000"/>
              </a:srgbClr>
            </a:outerShdw>
            <a:reflection blurRad="12700" stA="38000" endPos="28000" dist="5000" dir="5400000" sy="-100000" algn="bl" rotWithShape="0"/>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pic>
    </p:spTree>
  </p:cSld>
  <p:clrMapOvr>
    <a:masterClrMapping/>
  </p:clrMapOvr>
  <p:transition spd="slow">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to="" calcmode="lin" valueType="num">
                                      <p:cBhvr>
                                        <p:cTn id="7" dur="1" fill="hold"/>
                                        <p:tgtEl>
                                          <p:spTgt spid="11"/>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0964"/>
                                        </p:tgtEl>
                                        <p:attrNameLst>
                                          <p:attrName>style.visibility</p:attrName>
                                        </p:attrNameLst>
                                      </p:cBhvr>
                                      <p:to>
                                        <p:strVal val="visible"/>
                                      </p:to>
                                    </p:set>
                                    <p:animEffect transition="in" filter="circle(in)">
                                      <p:cBhvr>
                                        <p:cTn id="12" dur="2000"/>
                                        <p:tgtEl>
                                          <p:spTgt spid="409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descr="Risultato immagini per cuore liber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5" name="Immagine 4" descr="cuor.jpg"/>
          <p:cNvPicPr>
            <a:picLocks noChangeAspect="1"/>
          </p:cNvPicPr>
          <p:nvPr/>
        </p:nvPicPr>
        <p:blipFill>
          <a:blip r:embed="rId3" cstate="print"/>
          <a:stretch>
            <a:fillRect/>
          </a:stretch>
        </p:blipFill>
        <p:spPr>
          <a:xfrm>
            <a:off x="4436096" y="0"/>
            <a:ext cx="4707904" cy="4707904"/>
          </a:xfrm>
          <a:prstGeom prst="rect">
            <a:avLst/>
          </a:prstGeom>
          <a:effectLst>
            <a:softEdge rad="635000"/>
          </a:effectLst>
        </p:spPr>
      </p:pic>
      <p:pic>
        <p:nvPicPr>
          <p:cNvPr id="8" name="Immagine 7" descr="cuore libero.jpg"/>
          <p:cNvPicPr>
            <a:picLocks noChangeAspect="1"/>
          </p:cNvPicPr>
          <p:nvPr/>
        </p:nvPicPr>
        <p:blipFill>
          <a:blip r:embed="rId4" cstate="print"/>
          <a:stretch>
            <a:fillRect/>
          </a:stretch>
        </p:blipFill>
        <p:spPr>
          <a:xfrm>
            <a:off x="179512" y="3905672"/>
            <a:ext cx="2952328" cy="2952328"/>
          </a:xfrm>
          <a:prstGeom prst="rect">
            <a:avLst/>
          </a:prstGeom>
          <a:effectLst>
            <a:softEdge rad="317500"/>
          </a:effectLst>
        </p:spPr>
      </p:pic>
      <p:sp>
        <p:nvSpPr>
          <p:cNvPr id="10" name="Segnaposto contenuto 2"/>
          <p:cNvSpPr txBox="1">
            <a:spLocks/>
          </p:cNvSpPr>
          <p:nvPr/>
        </p:nvSpPr>
        <p:spPr>
          <a:xfrm>
            <a:off x="179512" y="548680"/>
            <a:ext cx="5328592" cy="3672408"/>
          </a:xfrm>
          <a:prstGeom prst="rect">
            <a:avLst/>
          </a:prstGeom>
          <a:solidFill>
            <a:schemeClr val="accent1">
              <a:lumMod val="40000"/>
              <a:lumOff val="60000"/>
              <a:alpha val="0"/>
            </a:schemeClr>
          </a:solidFill>
        </p:spPr>
        <p:txBody>
          <a:bodyPr vert="horz" lIns="91440" tIns="45720" rIns="91440" bIns="45720" rtlCol="0">
            <a:normAutofit fontScale="70000" lnSpcReduction="20000"/>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0" i="0" u="none" strike="noStrike" kern="1200" cap="none" spc="0" normalizeH="0" baseline="0" noProof="0" dirty="0">
                <a:ln>
                  <a:noFill/>
                </a:ln>
                <a:solidFill>
                  <a:schemeClr val="tx1"/>
                </a:solidFill>
                <a:effectLst/>
                <a:uLnTx/>
                <a:uFillTx/>
                <a:latin typeface="+mn-lt"/>
                <a:ea typeface="+mn-ea"/>
                <a:cs typeface="+mn-cs"/>
              </a:rPr>
              <a:t>L'uomo dal cuore puro è quello che non scende a compromessi con la coscienza e quando uno ha questo cuore vede Dio, nel senso che fa l'esperienza di Dio. Se non c'è questa purezza di cuore, anche se uno va in chiesa, ma poi scende a compromessi con la coscienza, segue altri idoli, altre passioni, la corruzione morale  e non riesce a vedere Dio, cioè a vedere l'invisibile per cogliere l'invisibile ed avere un altro sguardo oltre a quello materiale.</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20484" name="Picture 4" descr="Risultato immagini per libertà"/>
          <p:cNvPicPr>
            <a:picLocks noChangeAspect="1" noChangeArrowheads="1"/>
          </p:cNvPicPr>
          <p:nvPr/>
        </p:nvPicPr>
        <p:blipFill>
          <a:blip r:embed="rId5" cstate="print"/>
          <a:srcRect/>
          <a:stretch>
            <a:fillRect/>
          </a:stretch>
        </p:blipFill>
        <p:spPr bwMode="auto">
          <a:xfrm>
            <a:off x="2987824" y="3833664"/>
            <a:ext cx="6048672" cy="3024336"/>
          </a:xfrm>
          <a:prstGeom prst="rect">
            <a:avLst/>
          </a:prstGeom>
          <a:noFill/>
          <a:effectLst>
            <a:softEdge rad="317500"/>
          </a:effectLst>
        </p:spPr>
      </p:pic>
    </p:spTree>
    <p:extLst>
      <p:ext uri="{BB962C8B-B14F-4D97-AF65-F5344CB8AC3E}">
        <p14:creationId xmlns:p14="http://schemas.microsoft.com/office/powerpoint/2010/main" val="4183718536"/>
      </p:ext>
    </p:extLst>
  </p:cSld>
  <p:clrMapOvr>
    <a:masterClrMapping/>
  </p:clrMapOvr>
  <p:transition spd="slow">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8" name="AutoShape 6" descr="Risultato immagini per cuore che si proteg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44044" name="Picture 12" descr="Risultato immagini per cuore che si protegge"/>
          <p:cNvPicPr>
            <a:picLocks noChangeAspect="1" noChangeArrowheads="1"/>
          </p:cNvPicPr>
          <p:nvPr/>
        </p:nvPicPr>
        <p:blipFill>
          <a:blip r:embed="rId2" cstate="print"/>
          <a:srcRect/>
          <a:stretch>
            <a:fillRect/>
          </a:stretch>
        </p:blipFill>
        <p:spPr bwMode="auto">
          <a:xfrm>
            <a:off x="179512" y="0"/>
            <a:ext cx="7056784" cy="3528392"/>
          </a:xfrm>
          <a:prstGeom prst="rect">
            <a:avLst/>
          </a:prstGeom>
          <a:noFill/>
          <a:effectLst>
            <a:softEdge rad="635000"/>
          </a:effectLst>
        </p:spPr>
      </p:pic>
      <p:sp>
        <p:nvSpPr>
          <p:cNvPr id="16" name="Rettangolo 15"/>
          <p:cNvSpPr/>
          <p:nvPr/>
        </p:nvSpPr>
        <p:spPr>
          <a:xfrm>
            <a:off x="179512" y="116632"/>
            <a:ext cx="2952328" cy="1754326"/>
          </a:xfrm>
          <a:prstGeom prst="rect">
            <a:avLst/>
          </a:prstGeom>
          <a:noFill/>
        </p:spPr>
        <p:txBody>
          <a:bodyPr wrap="square" lIns="91440" tIns="45720" rIns="91440" bIns="45720">
            <a:spAutoFit/>
          </a:bodyPr>
          <a:lstStyle/>
          <a:p>
            <a:pPr algn="ctr"/>
            <a:r>
              <a:rPr lang="it-IT"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La Parola del Papa</a:t>
            </a:r>
          </a:p>
        </p:txBody>
      </p:sp>
      <p:sp>
        <p:nvSpPr>
          <p:cNvPr id="17" name="Rettangolo 16"/>
          <p:cNvSpPr/>
          <p:nvPr/>
        </p:nvSpPr>
        <p:spPr>
          <a:xfrm>
            <a:off x="179512" y="2492896"/>
            <a:ext cx="5562570" cy="95410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28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«Beati i puri di cuore, perché vedranno Dio»   </a:t>
            </a:r>
            <a:r>
              <a:rPr lang="it-IT" sz="20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(83-86)</a:t>
            </a:r>
            <a:endParaRPr lang="it-IT" sz="2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8" name="Immagine 17" descr="gau.jpg"/>
          <p:cNvPicPr>
            <a:picLocks noChangeAspect="1"/>
          </p:cNvPicPr>
          <p:nvPr/>
        </p:nvPicPr>
        <p:blipFill>
          <a:blip r:embed="rId3" cstate="print"/>
          <a:stretch>
            <a:fillRect/>
          </a:stretch>
        </p:blipFill>
        <p:spPr>
          <a:xfrm>
            <a:off x="6948264" y="260648"/>
            <a:ext cx="2072539" cy="2708920"/>
          </a:xfrm>
          <a:prstGeom prst="rect">
            <a:avLst/>
          </a:prstGeom>
          <a:effectLst>
            <a:softEdge rad="127000"/>
          </a:effectLst>
        </p:spPr>
      </p:pic>
      <p:pic>
        <p:nvPicPr>
          <p:cNvPr id="19" name="Picture 8" descr="Risultato immagini per cuore che si protegge"/>
          <p:cNvPicPr>
            <a:picLocks noChangeAspect="1" noChangeArrowheads="1"/>
          </p:cNvPicPr>
          <p:nvPr/>
        </p:nvPicPr>
        <p:blipFill>
          <a:blip r:embed="rId4" cstate="print"/>
          <a:srcRect/>
          <a:stretch>
            <a:fillRect/>
          </a:stretch>
        </p:blipFill>
        <p:spPr bwMode="auto">
          <a:xfrm>
            <a:off x="251520" y="4149080"/>
            <a:ext cx="2466975" cy="1847851"/>
          </a:xfrm>
          <a:prstGeom prst="ellipse">
            <a:avLst/>
          </a:prstGeom>
          <a:ln w="63500" cap="rnd">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pic>
        <p:nvPicPr>
          <p:cNvPr id="20" name="Picture 10" descr="Risultato immagini per cuore che si protegge"/>
          <p:cNvPicPr>
            <a:picLocks noChangeAspect="1" noChangeArrowheads="1"/>
          </p:cNvPicPr>
          <p:nvPr/>
        </p:nvPicPr>
        <p:blipFill>
          <a:blip r:embed="rId5" cstate="print"/>
          <a:srcRect/>
          <a:stretch>
            <a:fillRect/>
          </a:stretch>
        </p:blipFill>
        <p:spPr bwMode="auto">
          <a:xfrm>
            <a:off x="6588224" y="5373216"/>
            <a:ext cx="2417072" cy="1255019"/>
          </a:xfrm>
          <a:prstGeom prst="ellipse">
            <a:avLst/>
          </a:prstGeom>
          <a:ln w="63500" cap="rnd">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21" name="Rettangolo 20"/>
          <p:cNvSpPr/>
          <p:nvPr/>
        </p:nvSpPr>
        <p:spPr>
          <a:xfrm>
            <a:off x="2411760" y="3429000"/>
            <a:ext cx="5256584" cy="2677656"/>
          </a:xfrm>
          <a:prstGeom prst="rect">
            <a:avLst/>
          </a:prstGeom>
        </p:spPr>
        <p:txBody>
          <a:bodyPr wrap="square">
            <a:spAutoFit/>
          </a:bodyPr>
          <a:lstStyle/>
          <a:p>
            <a:r>
              <a:rPr lang="it-IT" sz="2400" b="1" dirty="0">
                <a:solidFill>
                  <a:srgbClr val="FF0000"/>
                </a:solidFill>
              </a:rPr>
              <a:t>83. </a:t>
            </a:r>
            <a:r>
              <a:rPr lang="it-IT" sz="2400" b="1" dirty="0"/>
              <a:t>Questa beatitudine si riferisce a chi ha un cuore semplice, puro, senza sporcizia, perché un cuore che sa amare </a:t>
            </a:r>
            <a:r>
              <a:rPr lang="it-IT" sz="2400" dirty="0"/>
              <a:t>non lascia entrare nella propria vita alcuna cosa che minacci quell’amore, </a:t>
            </a:r>
            <a:r>
              <a:rPr lang="it-IT" sz="2400" u="sng" dirty="0"/>
              <a:t>che lo indebolisca o che lo ponga in pericolo. </a:t>
            </a:r>
          </a:p>
        </p:txBody>
      </p:sp>
    </p:spTree>
  </p:cSld>
  <p:clrMapOvr>
    <a:masterClrMapping/>
  </p:clrMapOvr>
  <p:transition spd="slow">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to="" calcmode="lin" valueType="num">
                                      <p:cBhvr>
                                        <p:cTn id="7" dur="1" fill="hold"/>
                                        <p:tgtEl>
                                          <p:spTgt spid="16"/>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to="" calcmode="lin" valueType="num">
                                      <p:cBhvr>
                                        <p:cTn id="12" dur="1" fill="hold"/>
                                        <p:tgtEl>
                                          <p:spTgt spid="17"/>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heckerboard(across)">
                                      <p:cBhvr>
                                        <p:cTn id="17" dur="1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heel(1)">
                                      <p:cBhvr>
                                        <p:cTn id="22" dur="20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heel(1)">
                                      <p:cBhvr>
                                        <p:cTn id="2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Risultato immagini per apparenza"/>
          <p:cNvPicPr>
            <a:picLocks noChangeAspect="1" noChangeArrowheads="1"/>
          </p:cNvPicPr>
          <p:nvPr/>
        </p:nvPicPr>
        <p:blipFill>
          <a:blip r:embed="rId2" cstate="print"/>
          <a:srcRect/>
          <a:stretch>
            <a:fillRect/>
          </a:stretch>
        </p:blipFill>
        <p:spPr bwMode="auto">
          <a:xfrm>
            <a:off x="179512" y="-99392"/>
            <a:ext cx="7848872" cy="7269212"/>
          </a:xfrm>
          <a:prstGeom prst="rect">
            <a:avLst/>
          </a:prstGeom>
          <a:noFill/>
          <a:effectLst>
            <a:softEdge rad="635000"/>
          </a:effectLst>
        </p:spPr>
      </p:pic>
      <p:sp>
        <p:nvSpPr>
          <p:cNvPr id="6" name="Rettangolo 5"/>
          <p:cNvSpPr/>
          <p:nvPr/>
        </p:nvSpPr>
        <p:spPr>
          <a:xfrm>
            <a:off x="3563888" y="332656"/>
            <a:ext cx="5472608" cy="3416320"/>
          </a:xfrm>
          <a:prstGeom prst="rect">
            <a:avLst/>
          </a:prstGeom>
          <a:solidFill>
            <a:schemeClr val="tx1">
              <a:lumMod val="50000"/>
              <a:lumOff val="50000"/>
              <a:alpha val="23000"/>
            </a:schemeClr>
          </a:solidFill>
        </p:spPr>
        <p:txBody>
          <a:bodyPr wrap="square">
            <a:spAutoFit/>
          </a:bodyPr>
          <a:lstStyle/>
          <a:p>
            <a:r>
              <a:rPr lang="it-IT" sz="2400" dirty="0">
                <a:solidFill>
                  <a:schemeClr val="bg1"/>
                </a:solidFill>
              </a:rPr>
              <a:t>Nella Bibbia, il cuore sono le nostre vere intenzioni, ciò che realmente cerchiamo e desideriamo, al di là di quanto manifestiamo: «</a:t>
            </a:r>
            <a:r>
              <a:rPr lang="it-IT" sz="2400" b="1" u="sng" dirty="0">
                <a:solidFill>
                  <a:schemeClr val="bg1"/>
                </a:solidFill>
              </a:rPr>
              <a:t>L’uomo vede l’apparenza, ma il Signore vede il cuore</a:t>
            </a:r>
            <a:r>
              <a:rPr lang="it-IT" sz="2400" dirty="0">
                <a:solidFill>
                  <a:schemeClr val="bg1"/>
                </a:solidFill>
              </a:rPr>
              <a:t>» (</a:t>
            </a:r>
            <a:r>
              <a:rPr lang="it-IT" sz="2400" i="1" dirty="0">
                <a:solidFill>
                  <a:schemeClr val="bg1"/>
                </a:solidFill>
              </a:rPr>
              <a:t>1 Sam</a:t>
            </a:r>
            <a:r>
              <a:rPr lang="it-IT" sz="2400" dirty="0">
                <a:solidFill>
                  <a:schemeClr val="bg1"/>
                </a:solidFill>
              </a:rPr>
              <a:t> 16,7). Egli cerca di parlarci nel cuore (cfr </a:t>
            </a:r>
            <a:r>
              <a:rPr lang="it-IT" sz="2400" i="1" dirty="0" err="1">
                <a:solidFill>
                  <a:schemeClr val="bg1"/>
                </a:solidFill>
              </a:rPr>
              <a:t>Os</a:t>
            </a:r>
            <a:r>
              <a:rPr lang="it-IT" sz="2400" dirty="0">
                <a:solidFill>
                  <a:schemeClr val="bg1"/>
                </a:solidFill>
              </a:rPr>
              <a:t> 2,16) e lì desidera scrivere la sua Legge (cfr </a:t>
            </a:r>
            <a:r>
              <a:rPr lang="it-IT" sz="2400" i="1" dirty="0" err="1">
                <a:solidFill>
                  <a:schemeClr val="bg1"/>
                </a:solidFill>
              </a:rPr>
              <a:t>Ger</a:t>
            </a:r>
            <a:r>
              <a:rPr lang="it-IT" sz="2400" dirty="0">
                <a:solidFill>
                  <a:schemeClr val="bg1"/>
                </a:solidFill>
              </a:rPr>
              <a:t> 31,33). In definitiva, vuole darci un cuore nuovo (cfr </a:t>
            </a:r>
            <a:r>
              <a:rPr lang="it-IT" sz="2400" i="1" dirty="0" err="1">
                <a:solidFill>
                  <a:schemeClr val="bg1"/>
                </a:solidFill>
              </a:rPr>
              <a:t>Ez</a:t>
            </a:r>
            <a:r>
              <a:rPr lang="it-IT" sz="2400" dirty="0">
                <a:solidFill>
                  <a:schemeClr val="bg1"/>
                </a:solidFill>
              </a:rPr>
              <a:t> 36,26).</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3356992"/>
            <a:ext cx="8373616" cy="2204864"/>
          </a:xfrm>
        </p:spPr>
        <p:txBody>
          <a:bodyPr>
            <a:normAutofit fontScale="85000" lnSpcReduction="10000"/>
          </a:bodyPr>
          <a:lstStyle/>
          <a:p>
            <a:pPr marL="0" indent="0">
              <a:buNone/>
            </a:pPr>
            <a:endParaRPr lang="it-IT" dirty="0"/>
          </a:p>
          <a:p>
            <a:pPr marL="0" indent="0" algn="just">
              <a:buNone/>
            </a:pPr>
            <a:r>
              <a:rPr lang="it-IT" dirty="0"/>
              <a:t> </a:t>
            </a:r>
          </a:p>
          <a:p>
            <a:pPr marL="0" indent="0" algn="just">
              <a:buNone/>
            </a:pPr>
            <a:r>
              <a:rPr lang="it-IT" b="1" dirty="0">
                <a:solidFill>
                  <a:srgbClr val="FF0000"/>
                </a:solidFill>
              </a:rPr>
              <a:t>86.</a:t>
            </a:r>
            <a:r>
              <a:rPr lang="it-IT" dirty="0">
                <a:solidFill>
                  <a:srgbClr val="FF0000"/>
                </a:solidFill>
              </a:rPr>
              <a:t> </a:t>
            </a:r>
            <a:r>
              <a:rPr lang="it-IT" b="1" dirty="0"/>
              <a:t>Quando il cuore ama Dio e il prossimo </a:t>
            </a:r>
            <a:r>
              <a:rPr lang="it-IT" dirty="0"/>
              <a:t>(</a:t>
            </a:r>
            <a:r>
              <a:rPr lang="it-IT" dirty="0" err="1"/>
              <a:t>cfr</a:t>
            </a:r>
            <a:r>
              <a:rPr lang="it-IT" i="1" dirty="0"/>
              <a:t> Mt</a:t>
            </a:r>
            <a:r>
              <a:rPr lang="it-IT" dirty="0"/>
              <a:t> 22,36-40), quando questo è la sua vera intenzione e non parole vuote, </a:t>
            </a:r>
            <a:r>
              <a:rPr lang="it-IT" b="1" dirty="0"/>
              <a:t>allora quel cuore è puro e può vedere Dio</a:t>
            </a:r>
            <a:r>
              <a:rPr lang="it-IT" dirty="0"/>
              <a:t>. </a:t>
            </a:r>
          </a:p>
          <a:p>
            <a:pPr marL="0" indent="0">
              <a:buNone/>
            </a:pPr>
            <a:endParaRPr lang="it-IT" dirty="0"/>
          </a:p>
        </p:txBody>
      </p:sp>
      <p:pic>
        <p:nvPicPr>
          <p:cNvPr id="19458" name="Picture 2" descr="Risultato immagini per amare il prossimo"/>
          <p:cNvPicPr>
            <a:picLocks noChangeAspect="1" noChangeArrowheads="1"/>
          </p:cNvPicPr>
          <p:nvPr/>
        </p:nvPicPr>
        <p:blipFill>
          <a:blip r:embed="rId2" cstate="print"/>
          <a:srcRect/>
          <a:stretch>
            <a:fillRect/>
          </a:stretch>
        </p:blipFill>
        <p:spPr bwMode="auto">
          <a:xfrm>
            <a:off x="1907704" y="260648"/>
            <a:ext cx="5400600" cy="3828942"/>
          </a:xfrm>
          <a:prstGeom prst="ellipse">
            <a:avLst/>
          </a:prstGeom>
          <a:ln w="63500" cap="rnd">
            <a:solidFill>
              <a:srgbClr val="FF0000"/>
            </a:solidFill>
          </a:ln>
          <a:effectLst>
            <a:outerShdw blurRad="76200" dir="13500000" sy="23000" kx="1200000" algn="br" rotWithShape="0">
              <a:prstClr val="black">
                <a:alpha val="20000"/>
              </a:prstClr>
            </a:outerShdw>
          </a:effectLst>
          <a:scene3d>
            <a:camera prst="orthographicFront"/>
            <a:lightRig rig="contrasting" dir="t">
              <a:rot lat="0" lon="0" rev="3000000"/>
            </a:lightRig>
          </a:scene3d>
          <a:sp3d contourW="7620">
            <a:bevelT w="95250" h="31750"/>
            <a:contourClr>
              <a:srgbClr val="333333"/>
            </a:contourClr>
          </a:sp3d>
        </p:spPr>
      </p:pic>
      <p:sp>
        <p:nvSpPr>
          <p:cNvPr id="7" name="Rettangolo 6"/>
          <p:cNvSpPr/>
          <p:nvPr/>
        </p:nvSpPr>
        <p:spPr>
          <a:xfrm>
            <a:off x="571590" y="5661248"/>
            <a:ext cx="7960384" cy="830997"/>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lgn="ctr">
              <a:buNone/>
            </a:pPr>
            <a:r>
              <a:rPr lang="it-IT"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Mantenere il cuore pulito da tutto ciò che sporca l’amore, </a:t>
            </a:r>
          </a:p>
          <a:p>
            <a:pPr marL="0" indent="0" algn="ctr">
              <a:buNone/>
            </a:pPr>
            <a:r>
              <a:rPr lang="it-IT"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questo è santità.</a:t>
            </a:r>
          </a:p>
        </p:txBody>
      </p:sp>
    </p:spTree>
    <p:extLst>
      <p:ext uri="{BB962C8B-B14F-4D97-AF65-F5344CB8AC3E}">
        <p14:creationId xmlns:p14="http://schemas.microsoft.com/office/powerpoint/2010/main" val="470668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amond(out)">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32"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amond(out)">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32"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plus(out)">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descr="Risultato immagini per beati gli operatori di pace"/>
          <p:cNvPicPr>
            <a:picLocks noChangeAspect="1" noChangeArrowheads="1"/>
          </p:cNvPicPr>
          <p:nvPr/>
        </p:nvPicPr>
        <p:blipFill>
          <a:blip r:embed="rId2" cstate="print"/>
          <a:srcRect/>
          <a:stretch>
            <a:fillRect/>
          </a:stretch>
        </p:blipFill>
        <p:spPr bwMode="auto">
          <a:xfrm>
            <a:off x="467544" y="476672"/>
            <a:ext cx="8587362" cy="4824536"/>
          </a:xfrm>
          <a:prstGeom prst="rect">
            <a:avLst/>
          </a:prstGeom>
          <a:noFill/>
          <a:effectLst>
            <a:softEdge rad="635000"/>
          </a:effectLst>
        </p:spPr>
      </p:pic>
      <p:sp>
        <p:nvSpPr>
          <p:cNvPr id="8" name="Rettangolo 7"/>
          <p:cNvSpPr/>
          <p:nvPr/>
        </p:nvSpPr>
        <p:spPr>
          <a:xfrm>
            <a:off x="467544" y="0"/>
            <a:ext cx="7956376" cy="95410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it-IT" sz="28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Beati gli operatori di pace, perché saranno chiamati figli di Dio</a:t>
            </a:r>
            <a:r>
              <a:rPr lang="it-IT"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p>
        </p:txBody>
      </p:sp>
      <p:sp>
        <p:nvSpPr>
          <p:cNvPr id="10" name="Rettangolo 9"/>
          <p:cNvSpPr/>
          <p:nvPr/>
        </p:nvSpPr>
        <p:spPr>
          <a:xfrm>
            <a:off x="395536" y="4941168"/>
            <a:ext cx="8208912" cy="1815882"/>
          </a:xfrm>
          <a:prstGeom prst="rect">
            <a:avLst/>
          </a:prstGeom>
        </p:spPr>
        <p:txBody>
          <a:bodyPr wrap="square">
            <a:spAutoFit/>
          </a:bodyPr>
          <a:lstStyle/>
          <a:p>
            <a:pPr algn="just"/>
            <a:r>
              <a:rPr lang="it-IT" sz="2800" dirty="0"/>
              <a:t>Gli operatori di pace saranno chiamati figli di Dio. </a:t>
            </a:r>
          </a:p>
          <a:p>
            <a:pPr algn="just"/>
            <a:r>
              <a:rPr lang="it-IT" sz="2800" dirty="0"/>
              <a:t>La traduzione latina diceva:  Beati i Pacifici, coloro che non fanno del male a nessuno, che evitano conflitti e vivono in armonia con tutti.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Risultato immagini per fare pace"/>
          <p:cNvPicPr>
            <a:picLocks noChangeAspect="1" noChangeArrowheads="1"/>
          </p:cNvPicPr>
          <p:nvPr/>
        </p:nvPicPr>
        <p:blipFill>
          <a:blip r:embed="rId2" cstate="print"/>
          <a:srcRect/>
          <a:stretch>
            <a:fillRect/>
          </a:stretch>
        </p:blipFill>
        <p:spPr bwMode="auto">
          <a:xfrm>
            <a:off x="179512" y="1484784"/>
            <a:ext cx="8837439" cy="4418720"/>
          </a:xfrm>
          <a:prstGeom prst="rect">
            <a:avLst/>
          </a:prstGeom>
          <a:noFill/>
          <a:effectLst>
            <a:softEdge rad="635000"/>
          </a:effectLst>
        </p:spPr>
      </p:pic>
      <p:sp>
        <p:nvSpPr>
          <p:cNvPr id="5" name="Rettangolo 4"/>
          <p:cNvSpPr/>
          <p:nvPr/>
        </p:nvSpPr>
        <p:spPr>
          <a:xfrm>
            <a:off x="539552" y="116632"/>
            <a:ext cx="7776864" cy="1569660"/>
          </a:xfrm>
          <a:prstGeom prst="rect">
            <a:avLst/>
          </a:prstGeom>
        </p:spPr>
        <p:txBody>
          <a:bodyPr wrap="square">
            <a:spAutoFit/>
          </a:bodyPr>
          <a:lstStyle/>
          <a:p>
            <a:pPr algn="just"/>
            <a:r>
              <a:rPr lang="it-IT" sz="2400" dirty="0"/>
              <a:t>In greco </a:t>
            </a:r>
            <a:r>
              <a:rPr lang="it-IT" sz="2400" b="1" i="1" dirty="0" err="1"/>
              <a:t>eirenopoioi</a:t>
            </a:r>
            <a:r>
              <a:rPr lang="it-IT" sz="2400" dirty="0"/>
              <a:t>, composto da due parole messe insieme: </a:t>
            </a:r>
            <a:r>
              <a:rPr lang="it-IT" sz="2400" b="1" i="1" dirty="0" err="1"/>
              <a:t>eireno</a:t>
            </a:r>
            <a:r>
              <a:rPr lang="it-IT" sz="2400" dirty="0"/>
              <a:t>  (pace) e </a:t>
            </a:r>
            <a:r>
              <a:rPr lang="it-IT" sz="2400" b="1" dirty="0" err="1"/>
              <a:t>poioi</a:t>
            </a:r>
            <a:r>
              <a:rPr lang="it-IT" sz="2400" dirty="0"/>
              <a:t> (verbo fare). Dunque, fare pace, costruire pace e c'erano imperatori romani che si proclamavano </a:t>
            </a:r>
            <a:r>
              <a:rPr lang="it-IT" sz="2400" b="1" i="1" dirty="0" err="1"/>
              <a:t>eirenopoioi</a:t>
            </a:r>
            <a:r>
              <a:rPr lang="it-IT" sz="2400" b="1" i="1" dirty="0"/>
              <a:t>. </a:t>
            </a:r>
            <a:r>
              <a:rPr lang="it-IT" sz="2400" dirty="0"/>
              <a:t> costruttori  di pace. </a:t>
            </a:r>
          </a:p>
        </p:txBody>
      </p:sp>
      <p:sp>
        <p:nvSpPr>
          <p:cNvPr id="6" name="Rettangolo 5"/>
          <p:cNvSpPr/>
          <p:nvPr/>
        </p:nvSpPr>
        <p:spPr>
          <a:xfrm>
            <a:off x="539552" y="5657671"/>
            <a:ext cx="7920880" cy="1200329"/>
          </a:xfrm>
          <a:prstGeom prst="rect">
            <a:avLst/>
          </a:prstGeom>
        </p:spPr>
        <p:txBody>
          <a:bodyPr wrap="square">
            <a:spAutoFit/>
          </a:bodyPr>
          <a:lstStyle/>
          <a:p>
            <a:r>
              <a:rPr lang="it-IT" sz="2400" dirty="0"/>
              <a:t>Ricordiamo Cesare Augusto, da cui la Pace Augustea, che con le sue legioni aveva posto la pace nel mondo, ma con molte violenze e molti crimini.</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to="" calcmode="lin" valueType="num">
                                      <p:cBhvr>
                                        <p:cTn id="12" dur="1" fill="hold"/>
                                        <p:tgtEl>
                                          <p:spTgt spid="6"/>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Risultato immagini per shalom"/>
          <p:cNvPicPr>
            <a:picLocks noChangeAspect="1" noChangeArrowheads="1"/>
          </p:cNvPicPr>
          <p:nvPr/>
        </p:nvPicPr>
        <p:blipFill>
          <a:blip r:embed="rId2" cstate="print"/>
          <a:srcRect/>
          <a:stretch>
            <a:fillRect/>
          </a:stretch>
        </p:blipFill>
        <p:spPr bwMode="auto">
          <a:xfrm>
            <a:off x="6444208" y="4221088"/>
            <a:ext cx="2508638" cy="2321018"/>
          </a:xfrm>
          <a:prstGeom prst="ellipse">
            <a:avLst/>
          </a:prstGeom>
          <a:ln w="19050" cap="rnd">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18436" name="Picture 4" descr="Risultato immagini per costruttori di pace"/>
          <p:cNvPicPr>
            <a:picLocks noChangeAspect="1" noChangeArrowheads="1"/>
          </p:cNvPicPr>
          <p:nvPr/>
        </p:nvPicPr>
        <p:blipFill>
          <a:blip r:embed="rId3" cstate="print"/>
          <a:srcRect/>
          <a:stretch>
            <a:fillRect/>
          </a:stretch>
        </p:blipFill>
        <p:spPr bwMode="auto">
          <a:xfrm>
            <a:off x="179512" y="404664"/>
            <a:ext cx="5760640" cy="3931637"/>
          </a:xfrm>
          <a:prstGeom prst="rect">
            <a:avLst/>
          </a:prstGeom>
          <a:noFill/>
          <a:effectLst>
            <a:softEdge rad="127000"/>
          </a:effectLst>
        </p:spPr>
      </p:pic>
      <p:sp>
        <p:nvSpPr>
          <p:cNvPr id="6" name="Segnaposto contenuto 2"/>
          <p:cNvSpPr>
            <a:spLocks noGrp="1"/>
          </p:cNvSpPr>
          <p:nvPr>
            <p:ph idx="1"/>
          </p:nvPr>
        </p:nvSpPr>
        <p:spPr>
          <a:xfrm>
            <a:off x="179512" y="4581128"/>
            <a:ext cx="6624736" cy="1905075"/>
          </a:xfrm>
        </p:spPr>
        <p:txBody>
          <a:bodyPr>
            <a:normAutofit fontScale="70000" lnSpcReduction="20000"/>
          </a:bodyPr>
          <a:lstStyle/>
          <a:p>
            <a:pPr marL="0" indent="0">
              <a:buNone/>
            </a:pPr>
            <a:r>
              <a:rPr lang="it-IT" dirty="0"/>
              <a:t>Gesù usa l’espressione  </a:t>
            </a:r>
            <a:r>
              <a:rPr lang="it-IT" b="1" i="1" dirty="0" err="1"/>
              <a:t>eirenopoioi</a:t>
            </a:r>
            <a:r>
              <a:rPr lang="it-IT" dirty="0"/>
              <a:t> , Beati i costruttori di pace là dove ci sono dei dissidi senza usare ulteriore violenza.  Sono Beati perché in tutti i modi cercano di eliminare ogni forma di violenza nel mondo e costruire una civiltà dell’amore.</a:t>
            </a:r>
          </a:p>
          <a:p>
            <a:pPr marL="0" indent="0">
              <a:buNone/>
            </a:pPr>
            <a:r>
              <a:rPr lang="it-IT" dirty="0"/>
              <a:t>In ebraico, </a:t>
            </a:r>
            <a:r>
              <a:rPr lang="it-IT" b="1" dirty="0"/>
              <a:t>Shalom</a:t>
            </a:r>
            <a:r>
              <a:rPr lang="it-IT" dirty="0"/>
              <a:t>: colmo di gioia. </a:t>
            </a:r>
            <a:endParaRPr lang="it-IT" dirty="0">
              <a:solidFill>
                <a:srgbClr val="FF0000"/>
              </a:solidFill>
            </a:endParaRPr>
          </a:p>
        </p:txBody>
      </p:sp>
      <p:pic>
        <p:nvPicPr>
          <p:cNvPr id="18438" name="Picture 6" descr="Risultato immagini per fare la pace"/>
          <p:cNvPicPr>
            <a:picLocks noChangeAspect="1" noChangeArrowheads="1"/>
          </p:cNvPicPr>
          <p:nvPr/>
        </p:nvPicPr>
        <p:blipFill>
          <a:blip r:embed="rId4" cstate="print"/>
          <a:srcRect/>
          <a:stretch>
            <a:fillRect/>
          </a:stretch>
        </p:blipFill>
        <p:spPr bwMode="auto">
          <a:xfrm>
            <a:off x="5796136" y="980728"/>
            <a:ext cx="3203848" cy="2631952"/>
          </a:xfrm>
          <a:prstGeom prst="ellipse">
            <a:avLst/>
          </a:prstGeom>
          <a:ln w="63500" cap="rnd">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Tree>
    <p:extLst>
      <p:ext uri="{BB962C8B-B14F-4D97-AF65-F5344CB8AC3E}">
        <p14:creationId xmlns:p14="http://schemas.microsoft.com/office/powerpoint/2010/main" val="25004287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827584" y="188640"/>
            <a:ext cx="5408597" cy="923330"/>
          </a:xfrm>
          <a:prstGeom prst="rect">
            <a:avLst/>
          </a:prstGeom>
          <a:noFill/>
        </p:spPr>
        <p:txBody>
          <a:bodyPr wrap="none" lIns="91440" tIns="45720" rIns="91440" bIns="45720">
            <a:spAutoFit/>
          </a:bodyPr>
          <a:lstStyle/>
          <a:p>
            <a:pPr algn="ctr"/>
            <a:r>
              <a:rPr lang="it-IT"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La Parola del Papa</a:t>
            </a:r>
          </a:p>
        </p:txBody>
      </p:sp>
      <p:pic>
        <p:nvPicPr>
          <p:cNvPr id="48130" name="Picture 2" descr="Risultato immagini per integrazione"/>
          <p:cNvPicPr>
            <a:picLocks noChangeAspect="1" noChangeArrowheads="1"/>
          </p:cNvPicPr>
          <p:nvPr/>
        </p:nvPicPr>
        <p:blipFill>
          <a:blip r:embed="rId2" cstate="print"/>
          <a:srcRect/>
          <a:stretch>
            <a:fillRect/>
          </a:stretch>
        </p:blipFill>
        <p:spPr bwMode="auto">
          <a:xfrm>
            <a:off x="2483768" y="1268760"/>
            <a:ext cx="6660232" cy="3889466"/>
          </a:xfrm>
          <a:prstGeom prst="rect">
            <a:avLst/>
          </a:prstGeom>
          <a:noFill/>
          <a:effectLst>
            <a:softEdge rad="317500"/>
          </a:effectLst>
        </p:spPr>
      </p:pic>
      <p:sp>
        <p:nvSpPr>
          <p:cNvPr id="10" name="Rettangolo 9"/>
          <p:cNvSpPr/>
          <p:nvPr/>
        </p:nvSpPr>
        <p:spPr>
          <a:xfrm>
            <a:off x="179512" y="1484784"/>
            <a:ext cx="2808312" cy="1938992"/>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it-IT" sz="24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Beati gli operatori di pace, perché saranno chiamati figli di Dio</a:t>
            </a:r>
            <a:r>
              <a:rPr lang="it-IT"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algn="ctr"/>
            <a:r>
              <a:rPr lang="it-IT"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(87-89)</a:t>
            </a:r>
          </a:p>
        </p:txBody>
      </p:sp>
      <p:sp>
        <p:nvSpPr>
          <p:cNvPr id="11" name="Rettangolo 10"/>
          <p:cNvSpPr/>
          <p:nvPr/>
        </p:nvSpPr>
        <p:spPr>
          <a:xfrm>
            <a:off x="323528" y="4797152"/>
            <a:ext cx="8424936" cy="1938992"/>
          </a:xfrm>
          <a:prstGeom prst="rect">
            <a:avLst/>
          </a:prstGeom>
        </p:spPr>
        <p:txBody>
          <a:bodyPr wrap="square">
            <a:spAutoFit/>
          </a:bodyPr>
          <a:lstStyle/>
          <a:p>
            <a:r>
              <a:rPr lang="it-IT" sz="2400" b="1" dirty="0">
                <a:solidFill>
                  <a:srgbClr val="FF0000"/>
                </a:solidFill>
              </a:rPr>
              <a:t>89. </a:t>
            </a:r>
            <a:r>
              <a:rPr lang="it-IT" sz="2400" b="1" dirty="0"/>
              <a:t>Non è facile costruire questa pace evangelica che </a:t>
            </a:r>
            <a:r>
              <a:rPr lang="it-IT" sz="2400" b="1" u="sng" dirty="0"/>
              <a:t>non esclude nessuno, ma che integra</a:t>
            </a:r>
            <a:r>
              <a:rPr lang="it-IT" sz="2400" b="1" dirty="0"/>
              <a:t> anche quelli che sono un po’ strani, le persone difficili e complicate</a:t>
            </a:r>
            <a:r>
              <a:rPr lang="it-IT" sz="2400" dirty="0"/>
              <a:t>, quelli che chiedono attenzione, quelli che sono </a:t>
            </a:r>
            <a:r>
              <a:rPr lang="it-IT" sz="2400" b="1" dirty="0"/>
              <a:t>diversi</a:t>
            </a:r>
            <a:r>
              <a:rPr lang="it-IT" sz="2400" dirty="0"/>
              <a:t>, chi è molto colpito dalla vita, </a:t>
            </a:r>
            <a:r>
              <a:rPr lang="it-IT" sz="2400" b="1" dirty="0"/>
              <a:t>chi ha altri interessi</a:t>
            </a:r>
            <a:r>
              <a:rPr lang="it-IT" sz="2400" dirty="0"/>
              <a:t>. </a:t>
            </a:r>
          </a:p>
        </p:txBody>
      </p:sp>
      <p:pic>
        <p:nvPicPr>
          <p:cNvPr id="12" name="Immagine 11" descr="gau.jpg"/>
          <p:cNvPicPr>
            <a:picLocks noChangeAspect="1"/>
          </p:cNvPicPr>
          <p:nvPr/>
        </p:nvPicPr>
        <p:blipFill>
          <a:blip r:embed="rId3" cstate="print"/>
          <a:stretch>
            <a:fillRect/>
          </a:stretch>
        </p:blipFill>
        <p:spPr>
          <a:xfrm>
            <a:off x="7452320" y="0"/>
            <a:ext cx="1547664" cy="2022880"/>
          </a:xfrm>
          <a:prstGeom prst="rect">
            <a:avLst/>
          </a:prstGeom>
          <a:effectLst>
            <a:softEdge rad="127000"/>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Risultato immagini per porta aperte"/>
          <p:cNvPicPr>
            <a:picLocks noChangeAspect="1" noChangeArrowheads="1"/>
          </p:cNvPicPr>
          <p:nvPr/>
        </p:nvPicPr>
        <p:blipFill>
          <a:blip r:embed="rId2" cstate="print"/>
          <a:srcRect/>
          <a:stretch>
            <a:fillRect/>
          </a:stretch>
        </p:blipFill>
        <p:spPr bwMode="auto">
          <a:xfrm>
            <a:off x="2195736" y="620688"/>
            <a:ext cx="6840760" cy="4542693"/>
          </a:xfrm>
          <a:prstGeom prst="rect">
            <a:avLst/>
          </a:prstGeom>
          <a:noFill/>
          <a:effectLst>
            <a:softEdge rad="635000"/>
          </a:effectLst>
        </p:spPr>
      </p:pic>
      <p:sp>
        <p:nvSpPr>
          <p:cNvPr id="8" name="Segnaposto contenuto 2"/>
          <p:cNvSpPr>
            <a:spLocks noGrp="1"/>
          </p:cNvSpPr>
          <p:nvPr>
            <p:ph idx="1"/>
          </p:nvPr>
        </p:nvSpPr>
        <p:spPr>
          <a:xfrm>
            <a:off x="467544" y="4293096"/>
            <a:ext cx="8229600" cy="1728192"/>
          </a:xfrm>
        </p:spPr>
        <p:txBody>
          <a:bodyPr>
            <a:normAutofit fontScale="47500" lnSpcReduction="20000"/>
          </a:bodyPr>
          <a:lstStyle/>
          <a:p>
            <a:pPr marL="0" indent="0" algn="just">
              <a:buNone/>
            </a:pPr>
            <a:endParaRPr lang="it-IT" b="1" dirty="0">
              <a:solidFill>
                <a:srgbClr val="FF0000"/>
              </a:solidFill>
            </a:endParaRPr>
          </a:p>
          <a:p>
            <a:pPr marL="0" indent="0" algn="just">
              <a:buNone/>
            </a:pPr>
            <a:r>
              <a:rPr lang="it-IT" sz="4400" dirty="0"/>
              <a:t>Nemmeno cerca di ignorare o dissimulare i conflitti, ma di «accettare di sopportare il conflitto, risolverlo e trasformarlo in un anello di collegamento di un nuovo processo». </a:t>
            </a:r>
            <a:r>
              <a:rPr lang="it-IT" sz="4400" b="1" dirty="0"/>
              <a:t>Si tratta di essere artigiani della pace, perché costruire la pace è un’arte che richiede serenità, creatività, sensibilità e destrezza</a:t>
            </a:r>
            <a:r>
              <a:rPr lang="it-IT" sz="4400" dirty="0"/>
              <a:t>.</a:t>
            </a:r>
          </a:p>
          <a:p>
            <a:pPr marL="0" indent="0">
              <a:buNone/>
            </a:pPr>
            <a:endParaRPr lang="it-IT" dirty="0"/>
          </a:p>
        </p:txBody>
      </p:sp>
      <p:sp>
        <p:nvSpPr>
          <p:cNvPr id="9" name="Rettangolo 8"/>
          <p:cNvSpPr/>
          <p:nvPr/>
        </p:nvSpPr>
        <p:spPr>
          <a:xfrm>
            <a:off x="251520" y="116632"/>
            <a:ext cx="8424936" cy="1569660"/>
          </a:xfrm>
          <a:prstGeom prst="rect">
            <a:avLst/>
          </a:prstGeom>
        </p:spPr>
        <p:txBody>
          <a:bodyPr wrap="square">
            <a:spAutoFit/>
          </a:bodyPr>
          <a:lstStyle/>
          <a:p>
            <a:r>
              <a:rPr lang="it-IT" sz="2400" dirty="0"/>
              <a:t>È duro e richiede </a:t>
            </a:r>
            <a:r>
              <a:rPr lang="it-IT" sz="2400" u="sng" dirty="0"/>
              <a:t>una grande apertura </a:t>
            </a:r>
            <a:r>
              <a:rPr lang="it-IT" sz="2400" dirty="0"/>
              <a:t>della mente e del cuore, poiché non si tratta di «un consenso a tavolino o [di] un’effimera pace per una minoranza felice», né di un progetto «di pochi indirizzato a pochi». </a:t>
            </a:r>
          </a:p>
        </p:txBody>
      </p:sp>
      <p:sp>
        <p:nvSpPr>
          <p:cNvPr id="11" name="Rettangolo 10"/>
          <p:cNvSpPr/>
          <p:nvPr/>
        </p:nvSpPr>
        <p:spPr>
          <a:xfrm>
            <a:off x="1475656" y="6021288"/>
            <a:ext cx="7031412" cy="523220"/>
          </a:xfrm>
          <a:prstGeom prst="rect">
            <a:avLst/>
          </a:prstGeom>
        </p:spPr>
        <p:style>
          <a:lnRef idx="2">
            <a:schemeClr val="accent4"/>
          </a:lnRef>
          <a:fillRef idx="1">
            <a:schemeClr val="lt1"/>
          </a:fillRef>
          <a:effectRef idx="0">
            <a:schemeClr val="accent4"/>
          </a:effectRef>
          <a:fontRef idx="minor">
            <a:schemeClr val="dk1"/>
          </a:fontRef>
        </p:style>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it-IT" sz="28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rPr>
              <a:t>Seminare pace intorno a noi, questo è santità.</a:t>
            </a:r>
          </a:p>
        </p:txBody>
      </p:sp>
      <p:pic>
        <p:nvPicPr>
          <p:cNvPr id="17412" name="Picture 4" descr="Risultato immagini per dare la pace"/>
          <p:cNvPicPr>
            <a:picLocks noChangeAspect="1" noChangeArrowheads="1"/>
          </p:cNvPicPr>
          <p:nvPr/>
        </p:nvPicPr>
        <p:blipFill>
          <a:blip r:embed="rId3" cstate="print"/>
          <a:srcRect/>
          <a:stretch>
            <a:fillRect/>
          </a:stretch>
        </p:blipFill>
        <p:spPr bwMode="auto">
          <a:xfrm>
            <a:off x="251520" y="2708920"/>
            <a:ext cx="2986555" cy="1584970"/>
          </a:xfrm>
          <a:prstGeom prst="rect">
            <a:avLst/>
          </a:prstGeom>
          <a:noFill/>
          <a:effectLst>
            <a:softEdge rad="127000"/>
          </a:effectLst>
        </p:spPr>
      </p:pic>
    </p:spTree>
    <p:extLst>
      <p:ext uri="{BB962C8B-B14F-4D97-AF65-F5344CB8AC3E}">
        <p14:creationId xmlns:p14="http://schemas.microsoft.com/office/powerpoint/2010/main" val="12458825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20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17412"/>
                                        </p:tgtEl>
                                        <p:attrNameLst>
                                          <p:attrName>style.visibility</p:attrName>
                                        </p:attrNameLst>
                                      </p:cBhvr>
                                      <p:to>
                                        <p:strVal val="visible"/>
                                      </p:to>
                                    </p:set>
                                    <p:anim to="" calcmode="lin" valueType="num">
                                      <p:cBhvr>
                                        <p:cTn id="12" dur="1" fill="hold"/>
                                        <p:tgtEl>
                                          <p:spTgt spid="17412"/>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to="" calcmode="lin" valueType="num">
                                      <p:cBhvr>
                                        <p:cTn id="17" dur="1" fill="hold"/>
                                        <p:tgtEl>
                                          <p:spTgt spid="11"/>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Documenti\Immagini\vadrittoalcuore.bmp"/>
          <p:cNvPicPr>
            <a:picLocks noChangeAspect="1" noChangeArrowheads="1"/>
          </p:cNvPicPr>
          <p:nvPr/>
        </p:nvPicPr>
        <p:blipFill>
          <a:blip r:embed="rId2" cstate="print"/>
          <a:srcRect/>
          <a:stretch>
            <a:fillRect/>
          </a:stretch>
        </p:blipFill>
        <p:spPr bwMode="auto">
          <a:xfrm>
            <a:off x="1331640" y="3212976"/>
            <a:ext cx="3250771" cy="3415367"/>
          </a:xfrm>
          <a:prstGeom prst="rect">
            <a:avLst/>
          </a:prstGeom>
          <a:ln w="88900" cap="sq" cmpd="thickThin">
            <a:solidFill>
              <a:srgbClr val="FF0000"/>
            </a:solidFill>
            <a:prstDash val="solid"/>
            <a:miter lim="800000"/>
          </a:ln>
          <a:effectLst>
            <a:glow rad="228600">
              <a:schemeClr val="accent6">
                <a:satMod val="175000"/>
                <a:alpha val="40000"/>
              </a:schemeClr>
            </a:glow>
            <a:innerShdw blurRad="76200">
              <a:srgbClr val="000000"/>
            </a:innerShdw>
          </a:effectLst>
        </p:spPr>
      </p:pic>
      <p:pic>
        <p:nvPicPr>
          <p:cNvPr id="12" name="Picture 2" descr="Risultato immagini per beati i perseguitati per causa della giustizia perché di essi è il regno dei cieli"/>
          <p:cNvPicPr>
            <a:picLocks noChangeAspect="1" noChangeArrowheads="1"/>
          </p:cNvPicPr>
          <p:nvPr/>
        </p:nvPicPr>
        <p:blipFill>
          <a:blip r:embed="rId3" cstate="print"/>
          <a:srcRect/>
          <a:stretch>
            <a:fillRect/>
          </a:stretch>
        </p:blipFill>
        <p:spPr bwMode="auto">
          <a:xfrm>
            <a:off x="611560" y="404664"/>
            <a:ext cx="3264362" cy="24482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3" name="Rettangolo 12"/>
          <p:cNvSpPr/>
          <p:nvPr/>
        </p:nvSpPr>
        <p:spPr>
          <a:xfrm>
            <a:off x="4895528" y="332656"/>
            <a:ext cx="4248472" cy="5262979"/>
          </a:xfrm>
          <a:prstGeom prst="rect">
            <a:avLst/>
          </a:prstGeom>
        </p:spPr>
        <p:txBody>
          <a:bodyPr wrap="square">
            <a:spAutoFit/>
          </a:bodyPr>
          <a:lstStyle/>
          <a:p>
            <a:r>
              <a:rPr lang="it-IT" sz="2400" dirty="0"/>
              <a:t>Colui che accoglie </a:t>
            </a:r>
            <a:r>
              <a:rPr lang="it-IT" sz="2400" b="1" u="sng" dirty="0"/>
              <a:t>la proposta di un mondo nuovo</a:t>
            </a:r>
            <a:r>
              <a:rPr lang="it-IT" sz="2400" dirty="0"/>
              <a:t> fatta da Gesù non riceve applausi da parte di coloro che vogliono perpetuare il mondo antico. Quando Gesù è arrivato in questo mondo, il rappresentante del mondo vecchio, nello specifico Erode, ha fatto di tutto per toglierlo di mezzo, perché ha capito che veniva introdotto nel mondo una società alternativa, nuova rispetto a quella dei dominatori di questo mondo.</a:t>
            </a:r>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908720"/>
            <a:ext cx="4464496" cy="5040560"/>
          </a:xfrm>
        </p:spPr>
        <p:txBody>
          <a:bodyPr>
            <a:normAutofit fontScale="70000" lnSpcReduction="20000"/>
          </a:bodyPr>
          <a:lstStyle/>
          <a:p>
            <a:pPr marL="0" indent="0">
              <a:buNone/>
            </a:pPr>
            <a:r>
              <a:rPr lang="it-IT" sz="4400" dirty="0"/>
              <a:t>E’ importante notare che mentre le promesse delle altre sette beatitudini sono rivolte al futuro, questa è al presente: </a:t>
            </a:r>
            <a:r>
              <a:rPr lang="it-IT" sz="4400" i="1" dirty="0"/>
              <a:t>“di essi </a:t>
            </a:r>
            <a:r>
              <a:rPr lang="it-IT" sz="4400" b="1" i="1" dirty="0"/>
              <a:t>è</a:t>
            </a:r>
            <a:r>
              <a:rPr lang="it-IT" sz="4400" i="1" dirty="0"/>
              <a:t> il regno dei cieli”</a:t>
            </a:r>
            <a:r>
              <a:rPr lang="it-IT" sz="4400" dirty="0"/>
              <a:t> e la persecuzione è come un segno che tu non appartieni alla mondanità, ma a quel mondo nuovo che Dio certamente realizzerà.</a:t>
            </a:r>
          </a:p>
          <a:p>
            <a:pPr marL="0" indent="0">
              <a:buNone/>
            </a:pPr>
            <a:endParaRPr lang="it-IT" dirty="0"/>
          </a:p>
        </p:txBody>
      </p:sp>
      <p:pic>
        <p:nvPicPr>
          <p:cNvPr id="4" name="Picture 4" descr="Risultato immagini per non perdonerai solo sette volte"/>
          <p:cNvPicPr>
            <a:picLocks noChangeAspect="1" noChangeArrowheads="1"/>
          </p:cNvPicPr>
          <p:nvPr/>
        </p:nvPicPr>
        <p:blipFill>
          <a:blip r:embed="rId2" cstate="print"/>
          <a:srcRect/>
          <a:stretch>
            <a:fillRect/>
          </a:stretch>
        </p:blipFill>
        <p:spPr bwMode="auto">
          <a:xfrm>
            <a:off x="4860032" y="188640"/>
            <a:ext cx="3812188" cy="3240360"/>
          </a:xfrm>
          <a:prstGeom prst="rect">
            <a:avLst/>
          </a:prstGeom>
          <a:noFill/>
          <a:effectLst>
            <a:softEdge rad="635000"/>
          </a:effectLst>
          <a:scene3d>
            <a:camera prst="isometricOffAxis1Right"/>
            <a:lightRig rig="threePt" dir="t"/>
          </a:scene3d>
        </p:spPr>
      </p:pic>
      <p:pic>
        <p:nvPicPr>
          <p:cNvPr id="16386" name="Picture 2" descr="Risultato immagini per mondo nuovo"/>
          <p:cNvPicPr>
            <a:picLocks noChangeAspect="1" noChangeArrowheads="1"/>
          </p:cNvPicPr>
          <p:nvPr/>
        </p:nvPicPr>
        <p:blipFill>
          <a:blip r:embed="rId3" cstate="print"/>
          <a:srcRect/>
          <a:stretch>
            <a:fillRect/>
          </a:stretch>
        </p:blipFill>
        <p:spPr bwMode="auto">
          <a:xfrm>
            <a:off x="4572000" y="3212976"/>
            <a:ext cx="4572000" cy="3429001"/>
          </a:xfrm>
          <a:prstGeom prst="rect">
            <a:avLst/>
          </a:prstGeom>
          <a:noFill/>
          <a:effectLst>
            <a:softEdge rad="635000"/>
          </a:effectLst>
        </p:spPr>
      </p:pic>
    </p:spTree>
    <p:extLst>
      <p:ext uri="{BB962C8B-B14F-4D97-AF65-F5344CB8AC3E}">
        <p14:creationId xmlns:p14="http://schemas.microsoft.com/office/powerpoint/2010/main" val="3317453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331640" y="0"/>
            <a:ext cx="4442178" cy="769441"/>
          </a:xfrm>
          <a:prstGeom prst="rect">
            <a:avLst/>
          </a:prstGeom>
          <a:noFill/>
        </p:spPr>
        <p:txBody>
          <a:bodyPr wrap="none" lIns="91440" tIns="45720" rIns="91440" bIns="45720">
            <a:spAutoFit/>
          </a:bodyPr>
          <a:lstStyle/>
          <a:p>
            <a:pPr algn="ctr"/>
            <a:r>
              <a:rPr lang="it-IT" sz="4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La Parola del Papa</a:t>
            </a:r>
          </a:p>
        </p:txBody>
      </p:sp>
      <p:pic>
        <p:nvPicPr>
          <p:cNvPr id="5" name="Immagine 4" descr="gau.jpg"/>
          <p:cNvPicPr>
            <a:picLocks noChangeAspect="1"/>
          </p:cNvPicPr>
          <p:nvPr/>
        </p:nvPicPr>
        <p:blipFill>
          <a:blip r:embed="rId2" cstate="print"/>
          <a:stretch>
            <a:fillRect/>
          </a:stretch>
        </p:blipFill>
        <p:spPr>
          <a:xfrm>
            <a:off x="7351132" y="188640"/>
            <a:ext cx="1597663" cy="2088232"/>
          </a:xfrm>
          <a:prstGeom prst="rect">
            <a:avLst/>
          </a:prstGeom>
          <a:effectLst>
            <a:softEdge rad="127000"/>
          </a:effectLst>
        </p:spPr>
      </p:pic>
      <p:sp>
        <p:nvSpPr>
          <p:cNvPr id="7" name="Rettangolo 6"/>
          <p:cNvSpPr/>
          <p:nvPr/>
        </p:nvSpPr>
        <p:spPr>
          <a:xfrm>
            <a:off x="755576" y="692696"/>
            <a:ext cx="6048673" cy="830997"/>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t>
            </a:r>
            <a:r>
              <a:rPr lang="it-IT" sz="2400" b="1"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Beati i perseguitati per la giustizia, perché di essi è il regno dei cieli</a:t>
            </a:r>
            <a:r>
              <a:rPr lang="it-IT" sz="2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(90-92)</a:t>
            </a:r>
          </a:p>
        </p:txBody>
      </p:sp>
      <p:pic>
        <p:nvPicPr>
          <p:cNvPr id="9" name="Picture 3" descr="C:\Documenti\Immagini\guaiavoi.bmp"/>
          <p:cNvPicPr>
            <a:picLocks noChangeAspect="1" noChangeArrowheads="1"/>
          </p:cNvPicPr>
          <p:nvPr/>
        </p:nvPicPr>
        <p:blipFill>
          <a:blip r:embed="rId3" cstate="print"/>
          <a:srcRect/>
          <a:stretch>
            <a:fillRect/>
          </a:stretch>
        </p:blipFill>
        <p:spPr bwMode="auto">
          <a:xfrm>
            <a:off x="1547664" y="2924944"/>
            <a:ext cx="3347864" cy="20544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Picture 5" descr="C:\Documenti\Immagini\mercantitempio.bmp"/>
          <p:cNvPicPr>
            <a:picLocks noChangeAspect="1" noChangeArrowheads="1"/>
          </p:cNvPicPr>
          <p:nvPr/>
        </p:nvPicPr>
        <p:blipFill>
          <a:blip r:embed="rId4" cstate="print"/>
          <a:srcRect/>
          <a:stretch>
            <a:fillRect/>
          </a:stretch>
        </p:blipFill>
        <p:spPr bwMode="auto">
          <a:xfrm>
            <a:off x="5508104" y="2060848"/>
            <a:ext cx="2691065" cy="3549915"/>
          </a:xfrm>
          <a:prstGeom prst="rect">
            <a:avLst/>
          </a:prstGeom>
          <a:ln>
            <a:noFill/>
          </a:ln>
          <a:effectLst>
            <a:softEdge rad="317500"/>
          </a:effectLst>
        </p:spPr>
      </p:pic>
      <p:sp>
        <p:nvSpPr>
          <p:cNvPr id="11" name="Rettangolo 10"/>
          <p:cNvSpPr/>
          <p:nvPr/>
        </p:nvSpPr>
        <p:spPr>
          <a:xfrm>
            <a:off x="395536" y="1556792"/>
            <a:ext cx="6804248" cy="1323439"/>
          </a:xfrm>
          <a:prstGeom prst="rect">
            <a:avLst/>
          </a:prstGeom>
        </p:spPr>
        <p:txBody>
          <a:bodyPr wrap="square">
            <a:spAutoFit/>
          </a:bodyPr>
          <a:lstStyle/>
          <a:p>
            <a:pPr algn="just"/>
            <a:r>
              <a:rPr lang="it-IT" sz="2000" b="1" dirty="0">
                <a:solidFill>
                  <a:srgbClr val="FF0000"/>
                </a:solidFill>
              </a:rPr>
              <a:t>90.</a:t>
            </a:r>
            <a:r>
              <a:rPr lang="it-IT" sz="2000" dirty="0"/>
              <a:t> </a:t>
            </a:r>
            <a:r>
              <a:rPr lang="it-IT" sz="2000" b="1" dirty="0"/>
              <a:t>Gesù stesso sottolinea che questo cammino va controcorrente </a:t>
            </a:r>
            <a:r>
              <a:rPr lang="it-IT" sz="2000" dirty="0"/>
              <a:t>fino al punto da farci diventare persone che con la propria vita mettono in discussione la società, </a:t>
            </a:r>
            <a:r>
              <a:rPr lang="it-IT" sz="2000" b="1" dirty="0"/>
              <a:t>persone che danno fastidio</a:t>
            </a:r>
            <a:r>
              <a:rPr lang="it-IT" sz="2000" dirty="0"/>
              <a:t>. </a:t>
            </a:r>
          </a:p>
        </p:txBody>
      </p:sp>
      <p:sp>
        <p:nvSpPr>
          <p:cNvPr id="12" name="Rettangolo 11"/>
          <p:cNvSpPr/>
          <p:nvPr/>
        </p:nvSpPr>
        <p:spPr>
          <a:xfrm>
            <a:off x="251520" y="5301208"/>
            <a:ext cx="8604448" cy="1323439"/>
          </a:xfrm>
          <a:prstGeom prst="rect">
            <a:avLst/>
          </a:prstGeom>
        </p:spPr>
        <p:txBody>
          <a:bodyPr wrap="square">
            <a:spAutoFit/>
          </a:bodyPr>
          <a:lstStyle/>
          <a:p>
            <a:r>
              <a:rPr lang="it-IT" sz="2000" dirty="0"/>
              <a:t>Gesù ricorda quanta </a:t>
            </a:r>
            <a:r>
              <a:rPr lang="it-IT" sz="2000" b="1" dirty="0"/>
              <a:t>gente</a:t>
            </a:r>
            <a:r>
              <a:rPr lang="it-IT" sz="2000" dirty="0"/>
              <a:t> è perseguitata ed è stata </a:t>
            </a:r>
            <a:r>
              <a:rPr lang="it-IT" sz="2000" b="1" dirty="0"/>
              <a:t>perseguitata semplicemente per aver lottato per la giustizia, per aver vissuto i propri impegni con Dio e con gli altri</a:t>
            </a:r>
            <a:r>
              <a:rPr lang="it-IT" sz="2000" dirty="0"/>
              <a:t>. Se non vogliamo sprofondare in una oscura mediocrità, non pretendiamo una vita comoda, perché «chi vuol salvare la propria vita, la perderà» (</a:t>
            </a:r>
            <a:r>
              <a:rPr lang="it-IT" sz="2000" i="1" dirty="0"/>
              <a:t>Mt </a:t>
            </a:r>
            <a:r>
              <a:rPr lang="it-IT" sz="2000" dirty="0"/>
              <a:t>16,25).</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to="" calcmode="lin" valueType="num">
                                      <p:cBhvr>
                                        <p:cTn id="12" dur="1" fill="hold"/>
                                        <p:tgtEl>
                                          <p:spTgt spid="9"/>
                                        </p:tgtEl>
                                        <p:attrNameLst>
                                          <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to="" calcmode="lin" valueType="num">
                                      <p:cBhvr>
                                        <p:cTn id="17" dur="1" fill="hold"/>
                                        <p:tgtEl>
                                          <p:spTgt spid="12"/>
                                        </p:tgtEl>
                                        <p:attrNameLst>
                                          <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to="" calcmode="lin" valueType="num">
                                      <p:cBhvr>
                                        <p:cTn id="22"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Risultato immagini per gesù in croce"/>
          <p:cNvPicPr>
            <a:picLocks noChangeAspect="1" noChangeArrowheads="1"/>
          </p:cNvPicPr>
          <p:nvPr/>
        </p:nvPicPr>
        <p:blipFill>
          <a:blip r:embed="rId2" cstate="print"/>
          <a:srcRect/>
          <a:stretch>
            <a:fillRect/>
          </a:stretch>
        </p:blipFill>
        <p:spPr bwMode="auto">
          <a:xfrm>
            <a:off x="395536" y="260648"/>
            <a:ext cx="7662377" cy="6240761"/>
          </a:xfrm>
          <a:prstGeom prst="rect">
            <a:avLst/>
          </a:prstGeom>
          <a:noFill/>
          <a:effectLst>
            <a:softEdge rad="635000"/>
          </a:effectLst>
        </p:spPr>
      </p:pic>
      <p:sp>
        <p:nvSpPr>
          <p:cNvPr id="8" name="Segnaposto contenuto 2"/>
          <p:cNvSpPr txBox="1">
            <a:spLocks/>
          </p:cNvSpPr>
          <p:nvPr/>
        </p:nvSpPr>
        <p:spPr>
          <a:xfrm>
            <a:off x="4788024" y="4077072"/>
            <a:ext cx="4248472" cy="2520280"/>
          </a:xfrm>
          <a:prstGeom prst="rect">
            <a:avLst/>
          </a:prstGeom>
        </p:spPr>
        <p:txBody>
          <a:bodyPr vert="horz" lIns="91440" tIns="45720" rIns="91440" bIns="45720" rtlCol="0">
            <a:normAutofit fontScale="77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400" b="1" i="0" u="none" strike="noStrike" kern="1200" cap="none" spc="0" normalizeH="0" baseline="0" noProof="0" dirty="0">
                <a:ln>
                  <a:noFill/>
                </a:ln>
                <a:solidFill>
                  <a:srgbClr val="FF0000"/>
                </a:solidFill>
                <a:effectLst/>
                <a:uLnTx/>
                <a:uFillTx/>
                <a:latin typeface="+mn-lt"/>
                <a:ea typeface="+mn-ea"/>
                <a:cs typeface="+mn-cs"/>
              </a:rPr>
              <a:t>92. </a:t>
            </a:r>
            <a:r>
              <a:rPr kumimoji="0" lang="it-IT" sz="3400" b="0" i="0" u="none" strike="noStrike" kern="1200" cap="none" spc="0" normalizeH="0" baseline="0" noProof="0" dirty="0">
                <a:ln>
                  <a:noFill/>
                </a:ln>
                <a:solidFill>
                  <a:schemeClr val="tx1"/>
                </a:solidFill>
                <a:effectLst/>
                <a:uLnTx/>
                <a:uFillTx/>
                <a:latin typeface="+mn-lt"/>
                <a:ea typeface="+mn-ea"/>
                <a:cs typeface="+mn-cs"/>
              </a:rPr>
              <a:t>La croce, soprattutto le stanchezze e i patimenti che sopportiamo per vivere il comandamento dell’amore e il cammino della giustizia, è fonte di maturazione e di santificazione.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407368210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ia\Desktop\FOTO di don Orione\23.jpg"/>
          <p:cNvPicPr>
            <a:picLocks noChangeAspect="1" noChangeArrowheads="1"/>
          </p:cNvPicPr>
          <p:nvPr/>
        </p:nvPicPr>
        <p:blipFill>
          <a:blip r:embed="rId2" cstate="print"/>
          <a:srcRect/>
          <a:stretch>
            <a:fillRect/>
          </a:stretch>
        </p:blipFill>
        <p:spPr bwMode="auto">
          <a:xfrm>
            <a:off x="6232525" y="-315416"/>
            <a:ext cx="2911475" cy="4498975"/>
          </a:xfrm>
          <a:prstGeom prst="rect">
            <a:avLst/>
          </a:prstGeom>
          <a:noFill/>
          <a:effectLst>
            <a:softEdge rad="635000"/>
          </a:effectLst>
        </p:spPr>
      </p:pic>
      <p:sp>
        <p:nvSpPr>
          <p:cNvPr id="10" name="Rettangolo 9"/>
          <p:cNvSpPr/>
          <p:nvPr/>
        </p:nvSpPr>
        <p:spPr>
          <a:xfrm>
            <a:off x="1115616" y="260648"/>
            <a:ext cx="5464959"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t-IT"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Don Orione ai laici</a:t>
            </a:r>
          </a:p>
        </p:txBody>
      </p:sp>
      <p:pic>
        <p:nvPicPr>
          <p:cNvPr id="1028" name="Picture 4" descr="Risultato immagini per ss sACRAMENTO"/>
          <p:cNvPicPr>
            <a:picLocks noChangeAspect="1" noChangeArrowheads="1"/>
          </p:cNvPicPr>
          <p:nvPr/>
        </p:nvPicPr>
        <p:blipFill>
          <a:blip r:embed="rId3" cstate="print"/>
          <a:srcRect/>
          <a:stretch>
            <a:fillRect/>
          </a:stretch>
        </p:blipFill>
        <p:spPr bwMode="auto">
          <a:xfrm>
            <a:off x="3059832" y="3392614"/>
            <a:ext cx="5040560" cy="3465386"/>
          </a:xfrm>
          <a:prstGeom prst="rect">
            <a:avLst/>
          </a:prstGeom>
          <a:noFill/>
          <a:effectLst>
            <a:softEdge rad="635000"/>
          </a:effectLst>
        </p:spPr>
      </p:pic>
      <p:sp>
        <p:nvSpPr>
          <p:cNvPr id="15" name="Segnaposto contenuto 8"/>
          <p:cNvSpPr txBox="1">
            <a:spLocks/>
          </p:cNvSpPr>
          <p:nvPr/>
        </p:nvSpPr>
        <p:spPr>
          <a:xfrm>
            <a:off x="395536" y="1196752"/>
            <a:ext cx="8229600" cy="3805883"/>
          </a:xfrm>
          <a:prstGeom prst="rect">
            <a:avLst/>
          </a:prstGeom>
        </p:spPr>
        <p:txBody>
          <a:bodyPr vert="horz" lIns="91440" tIns="45720" rIns="91440" bIns="45720" rtlCol="0">
            <a:normAutofit fontScale="85000" lnSpcReduction="20000"/>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3200" b="0" i="0" u="none" strike="noStrike" kern="1200" cap="none" spc="0" normalizeH="0" baseline="0" noProof="0" dirty="0">
                <a:ln>
                  <a:noFill/>
                </a:ln>
                <a:solidFill>
                  <a:schemeClr val="tx1"/>
                </a:solidFill>
                <a:effectLst/>
                <a:uLnTx/>
                <a:uFillTx/>
                <a:latin typeface="+mn-lt"/>
                <a:ea typeface="+mn-ea"/>
                <a:cs typeface="+mn-cs"/>
              </a:rPr>
              <a:t> </a:t>
            </a:r>
            <a:r>
              <a:rPr kumimoji="0" lang="it-IT" sz="2400" b="0" i="0" u="none" strike="noStrike" kern="1200" cap="none" spc="0" normalizeH="0" baseline="0" noProof="0" dirty="0">
                <a:ln>
                  <a:noFill/>
                </a:ln>
                <a:solidFill>
                  <a:schemeClr val="tx1"/>
                </a:solidFill>
                <a:effectLst/>
                <a:uLnTx/>
                <a:uFillTx/>
                <a:latin typeface="+mn-lt"/>
                <a:ea typeface="+mn-ea"/>
                <a:cs typeface="+mn-cs"/>
              </a:rPr>
              <a:t>Tortona, 16 Gennaio 1940</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2400" b="0" i="0" u="none" strike="noStrike" kern="1200" cap="none" spc="0" normalizeH="0" baseline="0" noProof="0" dirty="0">
                <a:ln>
                  <a:noFill/>
                </a:ln>
                <a:solidFill>
                  <a:schemeClr val="tx1"/>
                </a:solidFill>
                <a:effectLst/>
                <a:uLnTx/>
                <a:uFillTx/>
                <a:latin typeface="+mn-lt"/>
                <a:ea typeface="+mn-ea"/>
                <a:cs typeface="+mn-cs"/>
              </a:rPr>
              <a:t>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2800" b="0" i="0" u="none" strike="noStrike" kern="1200" cap="none" spc="0" normalizeH="0" baseline="0" noProof="0" dirty="0">
                <a:ln>
                  <a:noFill/>
                </a:ln>
                <a:solidFill>
                  <a:schemeClr val="tx1"/>
                </a:solidFill>
                <a:effectLst/>
                <a:uLnTx/>
                <a:uFillTx/>
                <a:latin typeface="+mn-lt"/>
                <a:ea typeface="+mn-ea"/>
                <a:cs typeface="+mn-cs"/>
              </a:rPr>
              <a:t>Pace! Pace! Pace!</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2800" b="0" i="0" u="none" strike="noStrike" kern="1200" cap="none" spc="0" normalizeH="0" baseline="0" noProof="0" dirty="0">
                <a:ln>
                  <a:noFill/>
                </a:ln>
                <a:solidFill>
                  <a:schemeClr val="tx1"/>
                </a:solidFill>
                <a:effectLst/>
                <a:uLnTx/>
                <a:uFillTx/>
                <a:latin typeface="+mn-lt"/>
                <a:ea typeface="+mn-ea"/>
                <a:cs typeface="+mn-cs"/>
              </a:rPr>
              <a:t>Distintissimi Signori G. e A. miei insigni Benefattori,</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2800" b="0" i="0" u="none" strike="noStrike" kern="1200" cap="none" spc="0" normalizeH="0" baseline="0" noProof="0" dirty="0">
                <a:ln>
                  <a:noFill/>
                </a:ln>
                <a:solidFill>
                  <a:schemeClr val="tx1"/>
                </a:solidFill>
                <a:effectLst/>
                <a:uLnTx/>
                <a:uFillTx/>
                <a:latin typeface="+mn-lt"/>
                <a:ea typeface="+mn-ea"/>
                <a:cs typeface="+mn-cs"/>
              </a:rPr>
              <a:t>Il Signore sia sempre con noi!</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2800" b="1" i="0" u="none" strike="noStrike" kern="1200" cap="none" spc="0" normalizeH="0" baseline="0" noProof="0" dirty="0">
                <a:ln>
                  <a:noFill/>
                </a:ln>
                <a:solidFill>
                  <a:schemeClr val="tx1"/>
                </a:solidFill>
                <a:effectLst/>
                <a:uLnTx/>
                <a:uFillTx/>
                <a:latin typeface="+mn-lt"/>
                <a:ea typeface="+mn-ea"/>
                <a:cs typeface="+mn-cs"/>
              </a:rPr>
              <a:t>In questi giorni sto, in modo particolare, pregando perché la pace</a:t>
            </a:r>
            <a:r>
              <a:rPr kumimoji="0" lang="it-IT" sz="2800" b="0" i="0" u="none" strike="noStrike" kern="1200" cap="none" spc="0" normalizeH="0" baseline="0" noProof="0" dirty="0">
                <a:ln>
                  <a:noFill/>
                </a:ln>
                <a:solidFill>
                  <a:schemeClr val="tx1"/>
                </a:solidFill>
                <a:effectLst/>
                <a:uLnTx/>
                <a:uFillTx/>
                <a:latin typeface="+mn-lt"/>
                <a:ea typeface="+mn-ea"/>
                <a:cs typeface="+mn-cs"/>
              </a:rPr>
              <a:t>, che è il dono di Cristo, sia fonte di bene per le Signorie Vostre e per le distinte Vostre Famiglie.</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2800" b="0" i="0" u="none" strike="noStrike" kern="1200" cap="none" spc="0" normalizeH="0" baseline="0" noProof="0" dirty="0">
                <a:ln>
                  <a:noFill/>
                </a:ln>
                <a:solidFill>
                  <a:schemeClr val="tx1"/>
                </a:solidFill>
                <a:effectLst/>
                <a:uLnTx/>
                <a:uFillTx/>
                <a:latin typeface="+mn-lt"/>
                <a:ea typeface="+mn-ea"/>
                <a:cs typeface="+mn-cs"/>
              </a:rPr>
              <a:t>A tale scopo, ma senza che si sappia, per domani, mercoledì ho ordinato ai miei ricoverati </a:t>
            </a:r>
            <a:r>
              <a:rPr kumimoji="0" lang="it-IT" sz="2800" b="1" i="1" u="none" strike="noStrike" kern="1200" cap="none" spc="0" normalizeH="0" baseline="0" noProof="0" dirty="0">
                <a:ln>
                  <a:noFill/>
                </a:ln>
                <a:solidFill>
                  <a:schemeClr val="tx1"/>
                </a:solidFill>
                <a:effectLst/>
                <a:uLnTx/>
                <a:uFillTx/>
                <a:latin typeface="+mn-lt"/>
                <a:ea typeface="+mn-ea"/>
                <a:cs typeface="+mn-cs"/>
              </a:rPr>
              <a:t>una giornata di preghiere davanti a Gesù Sacramentato esposto.</a:t>
            </a:r>
            <a:endParaRPr kumimoji="0" lang="it-IT" sz="2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260747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AutoShape 4" descr="Risultato immagini per darsi la man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52230" name="Picture 6" descr="Risultato immagini per darsi la mano"/>
          <p:cNvPicPr>
            <a:picLocks noChangeAspect="1" noChangeArrowheads="1"/>
          </p:cNvPicPr>
          <p:nvPr/>
        </p:nvPicPr>
        <p:blipFill>
          <a:blip r:embed="rId2" cstate="print"/>
          <a:srcRect/>
          <a:stretch>
            <a:fillRect/>
          </a:stretch>
        </p:blipFill>
        <p:spPr bwMode="auto">
          <a:xfrm>
            <a:off x="5148064" y="4033070"/>
            <a:ext cx="3672408" cy="2824930"/>
          </a:xfrm>
          <a:prstGeom prst="rect">
            <a:avLst/>
          </a:prstGeom>
          <a:noFill/>
          <a:effectLst>
            <a:softEdge rad="635000"/>
          </a:effectLst>
        </p:spPr>
      </p:pic>
      <p:pic>
        <p:nvPicPr>
          <p:cNvPr id="52232" name="Picture 8" descr="Risultato immagini per darsi la mano"/>
          <p:cNvPicPr>
            <a:picLocks noChangeAspect="1" noChangeArrowheads="1"/>
          </p:cNvPicPr>
          <p:nvPr/>
        </p:nvPicPr>
        <p:blipFill>
          <a:blip r:embed="rId3" cstate="print"/>
          <a:srcRect/>
          <a:stretch>
            <a:fillRect/>
          </a:stretch>
        </p:blipFill>
        <p:spPr bwMode="auto">
          <a:xfrm>
            <a:off x="539552" y="4268580"/>
            <a:ext cx="3384376" cy="2589420"/>
          </a:xfrm>
          <a:prstGeom prst="rect">
            <a:avLst/>
          </a:prstGeom>
          <a:noFill/>
          <a:effectLst>
            <a:softEdge rad="635000"/>
          </a:effectLst>
        </p:spPr>
      </p:pic>
      <p:pic>
        <p:nvPicPr>
          <p:cNvPr id="8" name="Picture 2" descr="C:\Users\Lia\Desktop\FOTO di don Orione\42.jpg"/>
          <p:cNvPicPr>
            <a:picLocks noChangeAspect="1" noChangeArrowheads="1"/>
          </p:cNvPicPr>
          <p:nvPr/>
        </p:nvPicPr>
        <p:blipFill>
          <a:blip r:embed="rId4" cstate="print"/>
          <a:srcRect/>
          <a:stretch>
            <a:fillRect/>
          </a:stretch>
        </p:blipFill>
        <p:spPr bwMode="auto">
          <a:xfrm>
            <a:off x="107504" y="0"/>
            <a:ext cx="3859981" cy="4437112"/>
          </a:xfrm>
          <a:prstGeom prst="rect">
            <a:avLst/>
          </a:prstGeom>
          <a:noFill/>
          <a:effectLst>
            <a:softEdge rad="635000"/>
          </a:effectLst>
        </p:spPr>
      </p:pic>
      <p:sp>
        <p:nvSpPr>
          <p:cNvPr id="9" name="Rettangolo 8"/>
          <p:cNvSpPr/>
          <p:nvPr/>
        </p:nvSpPr>
        <p:spPr>
          <a:xfrm>
            <a:off x="3707904" y="188640"/>
            <a:ext cx="4680520" cy="4154984"/>
          </a:xfrm>
          <a:prstGeom prst="rect">
            <a:avLst/>
          </a:prstGeom>
        </p:spPr>
        <p:txBody>
          <a:bodyPr wrap="square">
            <a:spAutoFit/>
          </a:bodyPr>
          <a:lstStyle/>
          <a:p>
            <a:r>
              <a:rPr lang="it-IT" sz="2400" dirty="0"/>
              <a:t>E oggi mi fo ardito di scrivere la presente perché, vorrei, col divino aiuto, impedire lo scandalo che sta per succedere...</a:t>
            </a:r>
          </a:p>
          <a:p>
            <a:pPr lvl="0" algn="just"/>
            <a:r>
              <a:rPr lang="it-IT" sz="2400" i="1" dirty="0"/>
              <a:t>E voglio scrivere con santa libertà di Sacerdote </a:t>
            </a:r>
            <a:r>
              <a:rPr lang="it-IT" sz="2400" dirty="0"/>
              <a:t> e, se lo permettete, da amico e quale amico sincero, </a:t>
            </a:r>
            <a:r>
              <a:rPr lang="it-IT" sz="2400" b="1" dirty="0"/>
              <a:t>Vi prego e scongiuro, nel nome santo di Dio, di voler fare tra Voi la pace </a:t>
            </a:r>
            <a:r>
              <a:rPr lang="it-IT" sz="2400" dirty="0"/>
              <a:t>. Più in là essa diventerà sempre più impossibile!</a:t>
            </a:r>
          </a:p>
        </p:txBody>
      </p:sp>
    </p:spTree>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1" descr="C:\Users\Lia\Desktop\FOTO di don Orione\1.jpg"/>
          <p:cNvPicPr>
            <a:picLocks noChangeAspect="1" noChangeArrowheads="1"/>
          </p:cNvPicPr>
          <p:nvPr/>
        </p:nvPicPr>
        <p:blipFill>
          <a:blip r:embed="rId2" cstate="print"/>
          <a:srcRect/>
          <a:stretch>
            <a:fillRect/>
          </a:stretch>
        </p:blipFill>
        <p:spPr bwMode="auto">
          <a:xfrm>
            <a:off x="4499992" y="52387"/>
            <a:ext cx="4559300" cy="6805613"/>
          </a:xfrm>
          <a:prstGeom prst="rect">
            <a:avLst/>
          </a:prstGeom>
          <a:noFill/>
          <a:effectLst>
            <a:softEdge rad="635000"/>
          </a:effectLst>
        </p:spPr>
      </p:pic>
      <p:pic>
        <p:nvPicPr>
          <p:cNvPr id="2051" name="Picture 3" descr="Risultato immagini per costruire la pace"/>
          <p:cNvPicPr>
            <a:picLocks noChangeAspect="1" noChangeArrowheads="1"/>
          </p:cNvPicPr>
          <p:nvPr/>
        </p:nvPicPr>
        <p:blipFill>
          <a:blip r:embed="rId3" cstate="print"/>
          <a:srcRect/>
          <a:stretch>
            <a:fillRect/>
          </a:stretch>
        </p:blipFill>
        <p:spPr bwMode="auto">
          <a:xfrm>
            <a:off x="1" y="2837110"/>
            <a:ext cx="5364088" cy="4568031"/>
          </a:xfrm>
          <a:prstGeom prst="rect">
            <a:avLst/>
          </a:prstGeom>
          <a:noFill/>
          <a:effectLst>
            <a:softEdge rad="635000"/>
          </a:effectLst>
        </p:spPr>
      </p:pic>
      <p:sp>
        <p:nvSpPr>
          <p:cNvPr id="10" name="Segnaposto contenuto 2"/>
          <p:cNvSpPr txBox="1">
            <a:spLocks/>
          </p:cNvSpPr>
          <p:nvPr/>
        </p:nvSpPr>
        <p:spPr>
          <a:xfrm>
            <a:off x="323528" y="692696"/>
            <a:ext cx="4752528" cy="3384376"/>
          </a:xfrm>
          <a:prstGeom prst="rect">
            <a:avLst/>
          </a:prstGeom>
        </p:spPr>
        <p:txBody>
          <a:bodyPr vert="horz" lIns="91440" tIns="45720" rIns="91440" bIns="45720" rtlCol="0">
            <a:normAutofit fontScale="47500" lnSpcReduction="20000"/>
          </a:body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5500" b="0" i="0" u="none" strike="noStrike" kern="1200" cap="none" spc="0" normalizeH="0" baseline="0" noProof="0" dirty="0">
                <a:ln>
                  <a:noFill/>
                </a:ln>
                <a:solidFill>
                  <a:schemeClr val="tx1"/>
                </a:solidFill>
                <a:effectLst/>
                <a:uLnTx/>
                <a:uFillTx/>
                <a:latin typeface="+mn-lt"/>
                <a:ea typeface="+mn-ea"/>
                <a:cs typeface="+mn-cs"/>
              </a:rPr>
              <a:t>Voi sapete che le vertenze tra parenti più invecchiano, più </a:t>
            </a:r>
            <a:r>
              <a:rPr kumimoji="0" lang="it-IT" sz="5500" b="0" i="0" u="none" strike="noStrike" kern="1200" cap="none" spc="0" normalizeH="0" baseline="0" noProof="0" dirty="0" err="1">
                <a:ln>
                  <a:noFill/>
                </a:ln>
                <a:solidFill>
                  <a:schemeClr val="tx1"/>
                </a:solidFill>
                <a:effectLst/>
                <a:uLnTx/>
                <a:uFillTx/>
                <a:latin typeface="+mn-lt"/>
                <a:ea typeface="+mn-ea"/>
                <a:cs typeface="+mn-cs"/>
              </a:rPr>
              <a:t>indurano</a:t>
            </a:r>
            <a:r>
              <a:rPr kumimoji="0" lang="it-IT" sz="5500" b="0" i="0" u="none" strike="noStrike" kern="1200" cap="none" spc="0" normalizeH="0" baseline="0" noProof="0" dirty="0">
                <a:ln>
                  <a:noFill/>
                </a:ln>
                <a:solidFill>
                  <a:schemeClr val="tx1"/>
                </a:solidFill>
                <a:effectLst/>
                <a:uLnTx/>
                <a:uFillTx/>
                <a:latin typeface="+mn-lt"/>
                <a:ea typeface="+mn-ea"/>
                <a:cs typeface="+mn-cs"/>
              </a:rPr>
              <a:t> i cuori.	</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5500" b="0" i="0" u="none" strike="noStrike" kern="1200" cap="none" spc="0" normalizeH="0" baseline="0" noProof="0" dirty="0">
                <a:ln>
                  <a:noFill/>
                </a:ln>
                <a:solidFill>
                  <a:schemeClr val="tx1"/>
                </a:solidFill>
                <a:effectLst/>
                <a:uLnTx/>
                <a:uFillTx/>
                <a:latin typeface="+mn-lt"/>
                <a:ea typeface="+mn-ea"/>
                <a:cs typeface="+mn-cs"/>
              </a:rPr>
              <a:t>Aspettare che venga la morte?  Ma la morte sarebbe il momento più terribile, senza la pace! </a:t>
            </a:r>
            <a:r>
              <a:rPr kumimoji="0" lang="it-IT" sz="5500" b="1" i="0" u="none" strike="noStrike" kern="1200" cap="none" spc="0" normalizeH="0" baseline="0" noProof="0" dirty="0">
                <a:ln>
                  <a:noFill/>
                </a:ln>
                <a:solidFill>
                  <a:schemeClr val="tx1"/>
                </a:solidFill>
                <a:effectLst/>
                <a:uLnTx/>
                <a:uFillTx/>
                <a:latin typeface="+mn-lt"/>
                <a:ea typeface="+mn-ea"/>
                <a:cs typeface="+mn-cs"/>
              </a:rPr>
              <a:t>Bisogna dunque farla e subito,  se no, non ci sarà più tempo!</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it-IT" sz="32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Users\Lia\Desktop\FOTO di don Orione\22.jpg"/>
          <p:cNvPicPr>
            <a:picLocks noChangeAspect="1" noChangeArrowheads="1"/>
          </p:cNvPicPr>
          <p:nvPr/>
        </p:nvPicPr>
        <p:blipFill>
          <a:blip r:embed="rId2" cstate="print"/>
          <a:srcRect/>
          <a:stretch>
            <a:fillRect/>
          </a:stretch>
        </p:blipFill>
        <p:spPr bwMode="auto">
          <a:xfrm>
            <a:off x="251520" y="116631"/>
            <a:ext cx="3096344" cy="4186881"/>
          </a:xfrm>
          <a:prstGeom prst="rect">
            <a:avLst/>
          </a:prstGeom>
          <a:noFill/>
          <a:effectLst>
            <a:softEdge rad="635000"/>
          </a:effectLst>
        </p:spPr>
      </p:pic>
      <p:sp>
        <p:nvSpPr>
          <p:cNvPr id="7" name="Rettangolo 6"/>
          <p:cNvSpPr/>
          <p:nvPr/>
        </p:nvSpPr>
        <p:spPr>
          <a:xfrm>
            <a:off x="2555776" y="116632"/>
            <a:ext cx="5464959"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t-IT" sz="54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Don Orione ai laici</a:t>
            </a:r>
          </a:p>
        </p:txBody>
      </p:sp>
      <p:pic>
        <p:nvPicPr>
          <p:cNvPr id="53252" name="Picture 4" descr="Risultato immagini per superare ostacoli"/>
          <p:cNvPicPr>
            <a:picLocks noChangeAspect="1" noChangeArrowheads="1"/>
          </p:cNvPicPr>
          <p:nvPr/>
        </p:nvPicPr>
        <p:blipFill>
          <a:blip r:embed="rId3" cstate="print"/>
          <a:srcRect/>
          <a:stretch>
            <a:fillRect/>
          </a:stretch>
        </p:blipFill>
        <p:spPr bwMode="auto">
          <a:xfrm>
            <a:off x="971600" y="3545632"/>
            <a:ext cx="7321773" cy="3312368"/>
          </a:xfrm>
          <a:prstGeom prst="rect">
            <a:avLst/>
          </a:prstGeom>
          <a:noFill/>
          <a:effectLst>
            <a:softEdge rad="635000"/>
          </a:effectLst>
        </p:spPr>
      </p:pic>
      <p:sp>
        <p:nvSpPr>
          <p:cNvPr id="10" name="Rettangolo 9"/>
          <p:cNvSpPr/>
          <p:nvPr/>
        </p:nvSpPr>
        <p:spPr>
          <a:xfrm>
            <a:off x="2987824" y="1124744"/>
            <a:ext cx="5760640" cy="2862322"/>
          </a:xfrm>
          <a:prstGeom prst="rect">
            <a:avLst/>
          </a:prstGeom>
        </p:spPr>
        <p:txBody>
          <a:bodyPr wrap="square">
            <a:spAutoFit/>
          </a:bodyPr>
          <a:lstStyle/>
          <a:p>
            <a:pPr lvl="0"/>
            <a:r>
              <a:rPr lang="it-IT" sz="2000" i="1" dirty="0"/>
              <a:t>          Pensando ai genitori defunti e ai figli</a:t>
            </a:r>
            <a:endParaRPr lang="it-IT" sz="2000" dirty="0"/>
          </a:p>
          <a:p>
            <a:r>
              <a:rPr lang="it-IT" sz="2000" dirty="0"/>
              <a:t>Le Signorie Vostre facciano da parte Loro ogni sacrificio con la più grande e buona volontà nel sacro ricordo di Vostra Madre, di Vostro Padre, e tutto riuscirà. Sarà un buon esempio che lascerete ai vostri</a:t>
            </a:r>
            <a:r>
              <a:rPr lang="it-IT" sz="2000" i="1" dirty="0"/>
              <a:t> Figli!</a:t>
            </a:r>
            <a:r>
              <a:rPr lang="it-IT" sz="2000" dirty="0"/>
              <a:t> Capisco che, </a:t>
            </a:r>
            <a:r>
              <a:rPr lang="it-IT" sz="2000" b="1" dirty="0"/>
              <a:t>per addivenire alla sospirata pace, si dovrà vincere un bel po’ di amor proprio</a:t>
            </a:r>
            <a:r>
              <a:rPr lang="it-IT" sz="2000" dirty="0"/>
              <a:t>: bisognerà superare difficoltà non poche né piccole, ma a tutto si riesce, quando c’è la buona volontà. </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Users\Lia\Desktop\FOTO di don Orione\11.jpg"/>
          <p:cNvPicPr>
            <a:picLocks noChangeAspect="1" noChangeArrowheads="1"/>
          </p:cNvPicPr>
          <p:nvPr/>
        </p:nvPicPr>
        <p:blipFill>
          <a:blip r:embed="rId2" cstate="print"/>
          <a:srcRect/>
          <a:stretch>
            <a:fillRect/>
          </a:stretch>
        </p:blipFill>
        <p:spPr bwMode="auto">
          <a:xfrm>
            <a:off x="251520" y="-603448"/>
            <a:ext cx="8136904" cy="5445224"/>
          </a:xfrm>
          <a:prstGeom prst="rect">
            <a:avLst/>
          </a:prstGeom>
          <a:noFill/>
          <a:effectLst>
            <a:softEdge rad="635000"/>
          </a:effectLst>
        </p:spPr>
      </p:pic>
      <p:sp>
        <p:nvSpPr>
          <p:cNvPr id="5" name="Rettangolo 4"/>
          <p:cNvSpPr/>
          <p:nvPr/>
        </p:nvSpPr>
        <p:spPr>
          <a:xfrm>
            <a:off x="251520" y="2924944"/>
            <a:ext cx="8568952" cy="37240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p:spPr>
        <p:txBody>
          <a:bodyPr wrap="square">
            <a:spAutoFit/>
          </a:bodyPr>
          <a:lstStyle/>
          <a:p>
            <a:r>
              <a:rPr lang="it-IT" sz="2000" b="1" dirty="0"/>
              <a:t>Per la pace, per la concordia, si passi sopra ad ogni interesse: ogni sacrificio è poco per la pace</a:t>
            </a:r>
            <a:r>
              <a:rPr lang="it-IT" sz="2000" dirty="0"/>
              <a:t>; con la buona volontà si fa tutto:</a:t>
            </a:r>
            <a:r>
              <a:rPr lang="it-IT" sz="2000" i="1" dirty="0"/>
              <a:t> </a:t>
            </a:r>
            <a:r>
              <a:rPr lang="it-IT" sz="2000" b="1" i="1" dirty="0"/>
              <a:t>la pace vale più di tutto!</a:t>
            </a:r>
            <a:endParaRPr lang="it-IT" sz="2000" b="1" dirty="0"/>
          </a:p>
          <a:p>
            <a:pPr algn="just"/>
            <a:r>
              <a:rPr lang="it-IT" sz="2000" dirty="0"/>
              <a:t>Vi dico nel nome del Signore che, fatta la riconciliazione nelle Vostre anime e sulle Vostre Case si spanderà una luce grande di grazia nella pace dello Spirito </a:t>
            </a:r>
            <a:r>
              <a:rPr lang="it-IT" sz="2000" dirty="0" err="1"/>
              <a:t>Santo.La</a:t>
            </a:r>
            <a:r>
              <a:rPr lang="it-IT" sz="2000" dirty="0"/>
              <a:t> Vostra salute e quella dei Vostri Cari andrà meglio, la Vostra vita stessa sarà più serena e </a:t>
            </a:r>
            <a:r>
              <a:rPr lang="it-IT" sz="2000" dirty="0" err="1"/>
              <a:t>prolungata.Vi</a:t>
            </a:r>
            <a:r>
              <a:rPr lang="it-IT" sz="2000" dirty="0"/>
              <a:t> chiedo scusa se mai mi fosse sfuggita qualche parola che potesse </a:t>
            </a:r>
            <a:r>
              <a:rPr lang="it-IT" sz="2000" dirty="0" err="1"/>
              <a:t>farVi</a:t>
            </a:r>
            <a:r>
              <a:rPr lang="it-IT" sz="2000" dirty="0"/>
              <a:t> dispiacere, non era certo nella mia intenzione. Da anni Voi conoscete Don Orione, sapete la stima, l’affetto mio per Voi: guardate al fine per cui ho scritto, guardate allo spirito e non alla parola. Vogliate avermi sempre per il Vostro umile e fedele Servitore in Gesù Cristo</a:t>
            </a:r>
          </a:p>
          <a:p>
            <a:r>
              <a:rPr lang="it-IT" dirty="0"/>
              <a:t>	Don L. Orione  </a:t>
            </a:r>
            <a:r>
              <a:rPr lang="it-IT" i="1" dirty="0" err="1"/>
              <a:t>Scr</a:t>
            </a:r>
            <a:r>
              <a:rPr lang="it-IT" i="1" dirty="0"/>
              <a:t>. 41, 107</a:t>
            </a:r>
            <a:endParaRPr lang="it-IT" dirty="0"/>
          </a:p>
          <a:p>
            <a:r>
              <a:rPr lang="it-IT" i="1" dirty="0"/>
              <a:t> </a:t>
            </a:r>
            <a:endParaRPr lang="it-IT"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Risultato immagini per case povere"/>
          <p:cNvPicPr>
            <a:picLocks noChangeAspect="1" noChangeArrowheads="1"/>
          </p:cNvPicPr>
          <p:nvPr/>
        </p:nvPicPr>
        <p:blipFill>
          <a:blip r:embed="rId2" cstate="print"/>
          <a:srcRect/>
          <a:stretch>
            <a:fillRect/>
          </a:stretch>
        </p:blipFill>
        <p:spPr bwMode="auto">
          <a:xfrm>
            <a:off x="467544" y="188640"/>
            <a:ext cx="8400932" cy="5544616"/>
          </a:xfrm>
          <a:prstGeom prst="rect">
            <a:avLst/>
          </a:prstGeom>
          <a:noFill/>
          <a:effectLst>
            <a:softEdge rad="635000"/>
          </a:effectLst>
        </p:spPr>
      </p:pic>
      <p:sp>
        <p:nvSpPr>
          <p:cNvPr id="10" name="Rettangolo 9"/>
          <p:cNvSpPr/>
          <p:nvPr/>
        </p:nvSpPr>
        <p:spPr>
          <a:xfrm>
            <a:off x="395536" y="5013176"/>
            <a:ext cx="8352928" cy="1569660"/>
          </a:xfrm>
          <a:prstGeom prst="rect">
            <a:avLst/>
          </a:prstGeom>
        </p:spPr>
        <p:txBody>
          <a:bodyPr wrap="square">
            <a:spAutoFit/>
          </a:bodyPr>
          <a:lstStyle/>
          <a:p>
            <a:r>
              <a:rPr lang="it-IT" sz="2400" dirty="0"/>
              <a:t>Sì, il Signore </a:t>
            </a:r>
            <a:r>
              <a:rPr lang="it-IT" sz="2400" b="1" dirty="0"/>
              <a:t>se l'è scelta proprio di là</a:t>
            </a:r>
            <a:r>
              <a:rPr lang="it-IT" sz="2400" dirty="0"/>
              <a:t>. </a:t>
            </a:r>
          </a:p>
          <a:p>
            <a:r>
              <a:rPr lang="it-IT" sz="2400" dirty="0"/>
              <a:t>Oggi diremmo: dai rioni popolari, grevi di sudori e impregnati di stabbio. Dai quartieri bassi, dove i tuguri dei poveri, se rimangono ancora in piedi, è perché si appoggiano a vicenda. </a:t>
            </a:r>
          </a:p>
        </p:txBody>
      </p:sp>
      <p:sp>
        <p:nvSpPr>
          <p:cNvPr id="11" name="Rettangolo 10"/>
          <p:cNvSpPr/>
          <p:nvPr/>
        </p:nvSpPr>
        <p:spPr>
          <a:xfrm>
            <a:off x="1403648" y="116632"/>
            <a:ext cx="7351693" cy="923330"/>
          </a:xfrm>
          <a:prstGeom prst="rect">
            <a:avLst/>
          </a:prstGeom>
          <a:noFill/>
        </p:spPr>
        <p:txBody>
          <a:bodyPr wrap="none" lIns="91440" tIns="45720" rIns="91440" bIns="45720">
            <a:spAutoFit/>
          </a:bodyPr>
          <a:lstStyle/>
          <a:p>
            <a:pPr algn="ctr"/>
            <a:r>
              <a:rPr lang="it-IT"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Maria, Donna del popolo</a:t>
            </a:r>
          </a:p>
        </p:txBody>
      </p:sp>
      <p:pic>
        <p:nvPicPr>
          <p:cNvPr id="12" name="Picture 2" descr="C:\Users\Giovanni\Desktop\docdox_loreto01.jpg"/>
          <p:cNvPicPr>
            <a:picLocks noChangeAspect="1" noChangeArrowheads="1"/>
          </p:cNvPicPr>
          <p:nvPr/>
        </p:nvPicPr>
        <p:blipFill>
          <a:blip r:embed="rId3" cstate="print">
            <a:lum bright="10000"/>
            <a:extLst>
              <a:ext uri="{28A0092B-C50C-407E-A947-70E740481C1C}">
                <a14:useLocalDpi xmlns:a14="http://schemas.microsoft.com/office/drawing/2010/main" val="0"/>
              </a:ext>
            </a:extLst>
          </a:blip>
          <a:srcRect/>
          <a:stretch>
            <a:fillRect/>
          </a:stretch>
        </p:blipFill>
        <p:spPr bwMode="auto">
          <a:xfrm>
            <a:off x="107504" y="188640"/>
            <a:ext cx="1564974" cy="2016224"/>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to="" calcmode="lin" valueType="num">
                                      <p:cBhvr>
                                        <p:cTn id="7" dur="1" fill="hold"/>
                                        <p:tgtEl>
                                          <p:spTgt spid="10"/>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Risultato immagini per case povere"/>
          <p:cNvPicPr>
            <a:picLocks noChangeAspect="1" noChangeArrowheads="1"/>
          </p:cNvPicPr>
          <p:nvPr/>
        </p:nvPicPr>
        <p:blipFill>
          <a:blip r:embed="rId2" cstate="print"/>
          <a:srcRect/>
          <a:stretch>
            <a:fillRect/>
          </a:stretch>
        </p:blipFill>
        <p:spPr bwMode="auto">
          <a:xfrm>
            <a:off x="899592" y="0"/>
            <a:ext cx="8303568" cy="5903640"/>
          </a:xfrm>
          <a:prstGeom prst="rect">
            <a:avLst/>
          </a:prstGeom>
          <a:noFill/>
          <a:effectLst>
            <a:softEdge rad="635000"/>
          </a:effectLst>
        </p:spPr>
      </p:pic>
      <p:sp>
        <p:nvSpPr>
          <p:cNvPr id="8" name="Segnaposto contenuto 2"/>
          <p:cNvSpPr>
            <a:spLocks noGrp="1"/>
          </p:cNvSpPr>
          <p:nvPr>
            <p:ph idx="1"/>
          </p:nvPr>
        </p:nvSpPr>
        <p:spPr>
          <a:xfrm>
            <a:off x="251520" y="5057800"/>
            <a:ext cx="8676456" cy="1800200"/>
          </a:xfrm>
          <a:solidFill>
            <a:schemeClr val="bg1">
              <a:alpha val="54000"/>
            </a:schemeClr>
          </a:solidFill>
        </p:spPr>
        <p:txBody>
          <a:bodyPr>
            <a:normAutofit/>
          </a:bodyPr>
          <a:lstStyle/>
          <a:p>
            <a:pPr marL="0" indent="0">
              <a:buNone/>
            </a:pPr>
            <a:r>
              <a:rPr lang="it-IT" sz="2400" dirty="0"/>
              <a:t>Penso a certe periferie, dove le zanzare brulicano sulle pozzanghere della strada, e le mosche volteggiano sugli escrementi. O a certe zone del centro storico, imbandierate con i panni del bucato, dove vige il condominio degli stessi rumori e degli stessi silenzi. </a:t>
            </a:r>
          </a:p>
        </p:txBody>
      </p:sp>
      <p:pic>
        <p:nvPicPr>
          <p:cNvPr id="9" name="Picture 2" descr="C:\Users\Giovanni\Desktop\docdox_loreto01.jpg"/>
          <p:cNvPicPr>
            <a:picLocks noChangeAspect="1" noChangeArrowheads="1"/>
          </p:cNvPicPr>
          <p:nvPr/>
        </p:nvPicPr>
        <p:blipFill>
          <a:blip r:embed="rId3" cstate="print">
            <a:lum bright="10000"/>
            <a:extLst>
              <a:ext uri="{28A0092B-C50C-407E-A947-70E740481C1C}">
                <a14:useLocalDpi xmlns:a14="http://schemas.microsoft.com/office/drawing/2010/main" val="0"/>
              </a:ext>
            </a:extLst>
          </a:blip>
          <a:srcRect/>
          <a:stretch>
            <a:fillRect/>
          </a:stretch>
        </p:blipFill>
        <p:spPr bwMode="auto">
          <a:xfrm>
            <a:off x="0" y="0"/>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81275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 to="" calcmode="lin" valueType="num">
                                      <p:cBhvr>
                                        <p:cTn id="7" dur="1" fill="hold"/>
                                        <p:tgtEl>
                                          <p:spTgt spid="8">
                                            <p:bg/>
                                          </p:spTgt>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to="" calcmode="lin" valueType="num">
                                      <p:cBhvr>
                                        <p:cTn id="12" dur="1" fill="hold"/>
                                        <p:tgtEl>
                                          <p:spTgt spid="8">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Risultato immagini per balcone con gerani"/>
          <p:cNvPicPr>
            <a:picLocks noChangeAspect="1" noChangeArrowheads="1"/>
          </p:cNvPicPr>
          <p:nvPr/>
        </p:nvPicPr>
        <p:blipFill>
          <a:blip r:embed="rId2" cstate="print"/>
          <a:srcRect/>
          <a:stretch>
            <a:fillRect/>
          </a:stretch>
        </p:blipFill>
        <p:spPr bwMode="auto">
          <a:xfrm>
            <a:off x="4572000" y="3737653"/>
            <a:ext cx="4680520" cy="3120347"/>
          </a:xfrm>
          <a:prstGeom prst="rect">
            <a:avLst/>
          </a:prstGeom>
          <a:noFill/>
          <a:effectLst>
            <a:softEdge rad="635000"/>
          </a:effectLst>
        </p:spPr>
      </p:pic>
      <p:sp>
        <p:nvSpPr>
          <p:cNvPr id="10" name="Rettangolo 9"/>
          <p:cNvSpPr/>
          <p:nvPr/>
        </p:nvSpPr>
        <p:spPr>
          <a:xfrm>
            <a:off x="251520" y="3429000"/>
            <a:ext cx="4608512" cy="3046988"/>
          </a:xfrm>
          <a:prstGeom prst="rect">
            <a:avLst/>
          </a:prstGeom>
          <a:ln>
            <a:solidFill>
              <a:schemeClr val="accent1"/>
            </a:solidFill>
          </a:ln>
        </p:spPr>
        <p:txBody>
          <a:bodyPr wrap="square">
            <a:spAutoFit/>
          </a:bodyPr>
          <a:lstStyle/>
          <a:p>
            <a:r>
              <a:rPr lang="it-IT" sz="2400" dirty="0"/>
              <a:t>Tra le fanciulle che, dai pianerottoli colmi di gerani, parlavano d'amore. Nel cortile dove i vicini prolungavano nell'ultimo sbadiglio i racconti della sera, prima che si consumasse l'olio della lampada e risonasse il tintinnare dei chiavistelli e si sprangassero gli usci. </a:t>
            </a:r>
          </a:p>
        </p:txBody>
      </p:sp>
      <p:pic>
        <p:nvPicPr>
          <p:cNvPr id="56326" name="Picture 6" descr="Risultato immagini per frutivendoli"/>
          <p:cNvPicPr>
            <a:picLocks noChangeAspect="1" noChangeArrowheads="1"/>
          </p:cNvPicPr>
          <p:nvPr/>
        </p:nvPicPr>
        <p:blipFill>
          <a:blip r:embed="rId3" cstate="print"/>
          <a:srcRect/>
          <a:stretch>
            <a:fillRect/>
          </a:stretch>
        </p:blipFill>
        <p:spPr bwMode="auto">
          <a:xfrm>
            <a:off x="1259632" y="980728"/>
            <a:ext cx="7488832" cy="2614494"/>
          </a:xfrm>
          <a:prstGeom prst="rect">
            <a:avLst/>
          </a:prstGeom>
          <a:noFill/>
          <a:effectLst>
            <a:softEdge rad="635000"/>
          </a:effectLst>
        </p:spPr>
      </p:pic>
      <p:sp>
        <p:nvSpPr>
          <p:cNvPr id="12" name="Rettangolo 11"/>
          <p:cNvSpPr/>
          <p:nvPr/>
        </p:nvSpPr>
        <p:spPr>
          <a:xfrm>
            <a:off x="1691680" y="188640"/>
            <a:ext cx="7200800" cy="1200329"/>
          </a:xfrm>
          <a:prstGeom prst="rect">
            <a:avLst/>
          </a:prstGeom>
        </p:spPr>
        <p:txBody>
          <a:bodyPr wrap="square">
            <a:spAutoFit/>
          </a:bodyPr>
          <a:lstStyle/>
          <a:p>
            <a:r>
              <a:rPr lang="it-IT" sz="2400" b="1" dirty="0"/>
              <a:t>Il Signore, Maria, l'ha scoperta lì</a:t>
            </a:r>
            <a:r>
              <a:rPr lang="it-IT" sz="2400" dirty="0"/>
              <a:t>. Nell'intreccio dei vicoli, profumati di minestre meridiane e allietati dal grido dei fruttivendoli. </a:t>
            </a:r>
          </a:p>
        </p:txBody>
      </p:sp>
      <p:pic>
        <p:nvPicPr>
          <p:cNvPr id="13" name="Picture 2" descr="C:\Users\Giovanni\Desktop\docdox_loreto01.jpg"/>
          <p:cNvPicPr>
            <a:picLocks noChangeAspect="1" noChangeArrowheads="1"/>
          </p:cNvPicPr>
          <p:nvPr/>
        </p:nvPicPr>
        <p:blipFill>
          <a:blip r:embed="rId4" cstate="print">
            <a:lum bright="10000"/>
            <a:extLst>
              <a:ext uri="{28A0092B-C50C-407E-A947-70E740481C1C}">
                <a14:useLocalDpi xmlns:a14="http://schemas.microsoft.com/office/drawing/2010/main" val="0"/>
              </a:ext>
            </a:extLst>
          </a:blip>
          <a:srcRect/>
          <a:stretch>
            <a:fillRect/>
          </a:stretch>
        </p:blipFill>
        <p:spPr bwMode="auto">
          <a:xfrm>
            <a:off x="0" y="0"/>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nodeType="clickEffect">
                                  <p:stCondLst>
                                    <p:cond delay="0"/>
                                  </p:stCondLst>
                                  <p:childTnLst>
                                    <p:set>
                                      <p:cBhvr>
                                        <p:cTn id="6" dur="1" fill="hold">
                                          <p:stCondLst>
                                            <p:cond delay="0"/>
                                          </p:stCondLst>
                                        </p:cTn>
                                        <p:tgtEl>
                                          <p:spTgt spid="56324"/>
                                        </p:tgtEl>
                                        <p:attrNameLst>
                                          <p:attrName>style.visibility</p:attrName>
                                        </p:attrNameLst>
                                      </p:cBhvr>
                                      <p:to>
                                        <p:strVal val="visible"/>
                                      </p:to>
                                    </p:set>
                                    <p:anim to="" calcmode="lin" valueType="num">
                                      <p:cBhvr>
                                        <p:cTn id="7" dur="1" fill="hold"/>
                                        <p:tgtEl>
                                          <p:spTgt spid="56324"/>
                                        </p:tgtEl>
                                        <p:attrNameLst>
                                          <p:attrName/>
                                        </p:attrNameLst>
                                      </p:cBhvr>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11560" y="4653136"/>
            <a:ext cx="8229600" cy="1944216"/>
          </a:xfrm>
        </p:spPr>
        <p:txBody>
          <a:bodyPr>
            <a:normAutofit fontScale="77500" lnSpcReduction="20000"/>
          </a:bodyPr>
          <a:lstStyle/>
          <a:p>
            <a:pPr marL="0" indent="0" algn="just">
              <a:buNone/>
            </a:pPr>
            <a:r>
              <a:rPr lang="it-IT" dirty="0"/>
              <a:t>L'ha scoperta lì. </a:t>
            </a:r>
            <a:r>
              <a:rPr lang="it-IT" b="1" dirty="0"/>
              <a:t>Non lungo i corsi della capitale, ma in un villaggio di pecorai</a:t>
            </a:r>
            <a:r>
              <a:rPr lang="it-IT" dirty="0"/>
              <a:t>, sconosciuto nell' Antico Testamento, anzi, additato al pubblico sarcasmo dagli abitanti delle borgate vicine: «Da </a:t>
            </a:r>
            <a:r>
              <a:rPr lang="it-IT" dirty="0" err="1"/>
              <a:t>Nazaret</a:t>
            </a:r>
            <a:r>
              <a:rPr lang="it-IT" dirty="0"/>
              <a:t> può mai venire qualcosa di buono?». L'ha scoperta lì, </a:t>
            </a:r>
            <a:r>
              <a:rPr lang="it-IT" b="1" dirty="0"/>
              <a:t>in mezzo alla gente comune</a:t>
            </a:r>
            <a:r>
              <a:rPr lang="it-IT" dirty="0"/>
              <a:t>, e se l'è fatta sua. </a:t>
            </a:r>
          </a:p>
        </p:txBody>
      </p:sp>
      <p:pic>
        <p:nvPicPr>
          <p:cNvPr id="4" name="Picture 2" descr="C:\Users\Giovanni\Desktop\docdox_loreto01.jpg"/>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0" y="-99392"/>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3316" name="Picture 4" descr="Risultato immagini per villaggio di pecorai"/>
          <p:cNvPicPr>
            <a:picLocks noChangeAspect="1" noChangeArrowheads="1"/>
          </p:cNvPicPr>
          <p:nvPr/>
        </p:nvPicPr>
        <p:blipFill>
          <a:blip r:embed="rId3" cstate="print"/>
          <a:srcRect/>
          <a:stretch>
            <a:fillRect/>
          </a:stretch>
        </p:blipFill>
        <p:spPr bwMode="auto">
          <a:xfrm>
            <a:off x="0" y="908720"/>
            <a:ext cx="7562850" cy="4048125"/>
          </a:xfrm>
          <a:prstGeom prst="rect">
            <a:avLst/>
          </a:prstGeom>
          <a:noFill/>
          <a:effectLst>
            <a:softEdge rad="635000"/>
          </a:effectLst>
        </p:spPr>
      </p:pic>
      <p:pic>
        <p:nvPicPr>
          <p:cNvPr id="6" name="Picture 2" descr="Risultato immagini per villaggio di pecorai"/>
          <p:cNvPicPr>
            <a:picLocks noChangeAspect="1" noChangeArrowheads="1"/>
          </p:cNvPicPr>
          <p:nvPr/>
        </p:nvPicPr>
        <p:blipFill>
          <a:blip r:embed="rId4" cstate="print"/>
          <a:srcRect/>
          <a:stretch>
            <a:fillRect/>
          </a:stretch>
        </p:blipFill>
        <p:spPr bwMode="auto">
          <a:xfrm>
            <a:off x="2699792" y="620688"/>
            <a:ext cx="6192688" cy="3707252"/>
          </a:xfrm>
          <a:prstGeom prst="rect">
            <a:avLst/>
          </a:prstGeom>
          <a:noFill/>
          <a:effectLst>
            <a:softEdge rad="635000"/>
          </a:effectLst>
        </p:spPr>
      </p:pic>
    </p:spTree>
    <p:extLst>
      <p:ext uri="{BB962C8B-B14F-4D97-AF65-F5344CB8AC3E}">
        <p14:creationId xmlns:p14="http://schemas.microsoft.com/office/powerpoint/2010/main" val="17826881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Giovanni\Desktop\docdox_loreto01.jpg"/>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0" y="-99392"/>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5" name="Rettangolo 4"/>
          <p:cNvSpPr/>
          <p:nvPr/>
        </p:nvSpPr>
        <p:spPr>
          <a:xfrm>
            <a:off x="827584" y="4653136"/>
            <a:ext cx="7920880" cy="1938992"/>
          </a:xfrm>
          <a:prstGeom prst="rect">
            <a:avLst/>
          </a:prstGeom>
        </p:spPr>
        <p:txBody>
          <a:bodyPr wrap="square">
            <a:spAutoFit/>
          </a:bodyPr>
          <a:lstStyle/>
          <a:p>
            <a:r>
              <a:rPr lang="it-IT" sz="2400" b="1" dirty="0"/>
              <a:t>Maria non aveva particolari ascendenze dinastiche</a:t>
            </a:r>
            <a:r>
              <a:rPr lang="it-IT" sz="2400" dirty="0"/>
              <a:t>. L'araldica della sua famiglia non vantava stemmi nobiliari come Giuseppe. Lui, sì: benché si fosse ridotto a fare il carpentiere, era del casato illustre di Davide. Lei, invece, </a:t>
            </a:r>
            <a:r>
              <a:rPr lang="it-IT" sz="2400" b="1" dirty="0"/>
              <a:t>era una donna del popolo</a:t>
            </a:r>
            <a:r>
              <a:rPr lang="it-IT" sz="2400" dirty="0"/>
              <a:t>. </a:t>
            </a:r>
          </a:p>
        </p:txBody>
      </p:sp>
      <p:pic>
        <p:nvPicPr>
          <p:cNvPr id="57346" name="Picture 2" descr="Risultato immagini per Maria di nazareth"/>
          <p:cNvPicPr>
            <a:picLocks noChangeAspect="1" noChangeArrowheads="1"/>
          </p:cNvPicPr>
          <p:nvPr/>
        </p:nvPicPr>
        <p:blipFill>
          <a:blip r:embed="rId3" cstate="print"/>
          <a:srcRect/>
          <a:stretch>
            <a:fillRect/>
          </a:stretch>
        </p:blipFill>
        <p:spPr bwMode="auto">
          <a:xfrm>
            <a:off x="1763689" y="163831"/>
            <a:ext cx="6892062" cy="4633321"/>
          </a:xfrm>
          <a:prstGeom prst="rect">
            <a:avLst/>
          </a:prstGeom>
          <a:noFill/>
          <a:effectLst>
            <a:softEdge rad="317500"/>
          </a:effec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Giovanni\Desktop\docdox_loreto01.jpg"/>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107504" y="0"/>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58370" name="Picture 2" descr="Risultato immagini per Maria di nazareth Zeffirelli"/>
          <p:cNvPicPr>
            <a:picLocks noChangeAspect="1" noChangeArrowheads="1"/>
          </p:cNvPicPr>
          <p:nvPr/>
        </p:nvPicPr>
        <p:blipFill>
          <a:blip r:embed="rId3" cstate="print"/>
          <a:srcRect/>
          <a:stretch>
            <a:fillRect/>
          </a:stretch>
        </p:blipFill>
        <p:spPr bwMode="auto">
          <a:xfrm>
            <a:off x="4932040" y="1844824"/>
            <a:ext cx="3744416" cy="4712252"/>
          </a:xfrm>
          <a:prstGeom prst="ellipse">
            <a:avLst/>
          </a:prstGeom>
          <a:ln w="63500" cap="rnd">
            <a:solidFill>
              <a:schemeClr val="tx2">
                <a:lumMod val="20000"/>
                <a:lumOff val="8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8372" name="Picture 4" descr="Risultato immagini per Maria di nazareth Zeffirelli"/>
          <p:cNvPicPr>
            <a:picLocks noChangeAspect="1" noChangeArrowheads="1"/>
          </p:cNvPicPr>
          <p:nvPr/>
        </p:nvPicPr>
        <p:blipFill>
          <a:blip r:embed="rId4" cstate="print"/>
          <a:srcRect/>
          <a:stretch>
            <a:fillRect/>
          </a:stretch>
        </p:blipFill>
        <p:spPr bwMode="auto">
          <a:xfrm>
            <a:off x="755576" y="1772816"/>
            <a:ext cx="3312368" cy="5175577"/>
          </a:xfrm>
          <a:prstGeom prst="rect">
            <a:avLst/>
          </a:prstGeom>
          <a:noFill/>
          <a:effectLst>
            <a:softEdge rad="317500"/>
          </a:effectLst>
        </p:spPr>
      </p:pic>
      <p:sp>
        <p:nvSpPr>
          <p:cNvPr id="8" name="Rettangolo 7"/>
          <p:cNvSpPr/>
          <p:nvPr/>
        </p:nvSpPr>
        <p:spPr>
          <a:xfrm>
            <a:off x="1619672" y="188640"/>
            <a:ext cx="6912768" cy="1631216"/>
          </a:xfrm>
          <a:prstGeom prst="rect">
            <a:avLst/>
          </a:prstGeom>
        </p:spPr>
        <p:txBody>
          <a:bodyPr wrap="square">
            <a:spAutoFit/>
          </a:bodyPr>
          <a:lstStyle/>
          <a:p>
            <a:r>
              <a:rPr lang="it-IT" sz="2000" dirty="0"/>
              <a:t>Ne aveva assorbito la cultura e il linguaggio, i ritornelli delle canzoni e la segretezza del pianto, il costume del silenzio e le stigmate della povertà. Prima di diventare madre, Maria era, dunque, figlia del popolo. </a:t>
            </a:r>
            <a:r>
              <a:rPr lang="it-IT" sz="2000" b="1" dirty="0"/>
              <a:t>Apparteneva, anzi, all' anima più intima del popolo: agli </a:t>
            </a:r>
            <a:r>
              <a:rPr lang="it-IT" sz="2000" b="1" dirty="0" err="1"/>
              <a:t>anawim</a:t>
            </a:r>
            <a:r>
              <a:rPr lang="it-IT" sz="2000" dirty="0"/>
              <a:t>, alla schiera dei poveri. </a:t>
            </a:r>
          </a:p>
        </p:txBody>
      </p:sp>
    </p:spTree>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23528" y="4221088"/>
            <a:ext cx="8496944" cy="2448272"/>
          </a:xfrm>
        </p:spPr>
        <p:txBody>
          <a:bodyPr>
            <a:normAutofit fontScale="85000" lnSpcReduction="20000"/>
          </a:bodyPr>
          <a:lstStyle/>
          <a:p>
            <a:pPr marL="0" indent="0" algn="just">
              <a:buNone/>
            </a:pPr>
            <a:r>
              <a:rPr lang="it-IT" dirty="0"/>
              <a:t>Al resto d'Israele, sopravvissuto allo sgretolamento delle tragedie nazionali. A quel nucleo residuale, cioè, che teneva vive le speranze dei profeti, nel quale si concentravano le promesse dei patriarchi, e da cui passava il filo rosso della fedeltà: «Farò restare in mezzo a te un popolo umile e povero; confiderà nel nome del Signore il resto d'Israele». Così aveva profetato </a:t>
            </a:r>
            <a:r>
              <a:rPr lang="it-IT" dirty="0" err="1"/>
              <a:t>Sofonia</a:t>
            </a:r>
            <a:r>
              <a:rPr lang="it-IT" dirty="0"/>
              <a:t>. </a:t>
            </a:r>
          </a:p>
        </p:txBody>
      </p:sp>
      <p:pic>
        <p:nvPicPr>
          <p:cNvPr id="4" name="Picture 2" descr="C:\Users\Giovanni\Desktop\docdox_loreto01.jpg"/>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107504" y="188640"/>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2290" name="Picture 2" descr="Risultato immagini per Maria di nazareth Zeffirelli"/>
          <p:cNvPicPr>
            <a:picLocks noChangeAspect="1" noChangeArrowheads="1"/>
          </p:cNvPicPr>
          <p:nvPr/>
        </p:nvPicPr>
        <p:blipFill>
          <a:blip r:embed="rId3" cstate="print"/>
          <a:srcRect/>
          <a:stretch>
            <a:fillRect/>
          </a:stretch>
        </p:blipFill>
        <p:spPr bwMode="auto">
          <a:xfrm>
            <a:off x="2051720" y="188640"/>
            <a:ext cx="6048672" cy="3916516"/>
          </a:xfrm>
          <a:prstGeom prst="rect">
            <a:avLst/>
          </a:prstGeom>
          <a:ln w="38100" cap="sq">
            <a:no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17397325"/>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440CED11-2EB2-4AAE-A21A-E1CDA2189937}"/>
              </a:ext>
            </a:extLst>
          </p:cNvPr>
          <p:cNvSpPr/>
          <p:nvPr/>
        </p:nvSpPr>
        <p:spPr>
          <a:xfrm>
            <a:off x="323528" y="4725144"/>
            <a:ext cx="8208912" cy="1938992"/>
          </a:xfrm>
          <a:prstGeom prst="rect">
            <a:avLst/>
          </a:prstGeom>
        </p:spPr>
        <p:txBody>
          <a:bodyPr wrap="square">
            <a:spAutoFit/>
          </a:bodyPr>
          <a:lstStyle/>
          <a:p>
            <a:pPr algn="just"/>
            <a:r>
              <a:rPr lang="it-IT" sz="2400" dirty="0"/>
              <a:t>Donna del popolo, </a:t>
            </a:r>
            <a:r>
              <a:rPr lang="it-IT" sz="2400" b="1" dirty="0"/>
              <a:t>Maria si mescola con i pellegrini che salgono al tempio e si accompagna alle loro salmodie</a:t>
            </a:r>
            <a:r>
              <a:rPr lang="it-IT" sz="2400" dirty="0"/>
              <a:t>. E se in uno di questi viaggi perde Gesù dodicenne, è perché, «credendolo nella carovana», non sa immaginarsi suo figlio estraneo all' ansimare della gente comune. </a:t>
            </a:r>
          </a:p>
        </p:txBody>
      </p:sp>
      <p:pic>
        <p:nvPicPr>
          <p:cNvPr id="7" name="Immagine 6">
            <a:extLst>
              <a:ext uri="{FF2B5EF4-FFF2-40B4-BE49-F238E27FC236}">
                <a16:creationId xmlns:a16="http://schemas.microsoft.com/office/drawing/2014/main" id="{B2A59008-E7D7-463B-9BE3-F0F014A79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623122"/>
            <a:ext cx="4871994" cy="3653995"/>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pic>
        <p:nvPicPr>
          <p:cNvPr id="9" name="Immagine 8">
            <a:extLst>
              <a:ext uri="{FF2B5EF4-FFF2-40B4-BE49-F238E27FC236}">
                <a16:creationId xmlns:a16="http://schemas.microsoft.com/office/drawing/2014/main" id="{F31B6593-C009-42E5-B9E5-E8D4755833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654" y="1620851"/>
            <a:ext cx="3991657" cy="2656266"/>
          </a:xfrm>
          <a:prstGeom prst="ellipse">
            <a:avLst/>
          </a:prstGeom>
          <a:ln>
            <a:noFill/>
          </a:ln>
          <a:effectLst>
            <a:softEdge rad="112500"/>
          </a:effectLst>
        </p:spPr>
      </p:pic>
      <p:pic>
        <p:nvPicPr>
          <p:cNvPr id="10" name="Picture 2" descr="C:\Users\Giovanni\Desktop\docdox_loreto01.jpg">
            <a:extLst>
              <a:ext uri="{FF2B5EF4-FFF2-40B4-BE49-F238E27FC236}">
                <a16:creationId xmlns:a16="http://schemas.microsoft.com/office/drawing/2014/main" id="{AF47FB49-B092-4E7B-A932-54CAEFFAD8B4}"/>
              </a:ext>
            </a:extLst>
          </p:cNvPr>
          <p:cNvPicPr>
            <a:picLocks noChangeAspect="1" noChangeArrowheads="1"/>
          </p:cNvPicPr>
          <p:nvPr/>
        </p:nvPicPr>
        <p:blipFill>
          <a:blip r:embed="rId4" cstate="print">
            <a:lum bright="10000"/>
            <a:extLst>
              <a:ext uri="{28A0092B-C50C-407E-A947-70E740481C1C}">
                <a14:useLocalDpi xmlns:a14="http://schemas.microsoft.com/office/drawing/2010/main" val="0"/>
              </a:ext>
            </a:extLst>
          </a:blip>
          <a:srcRect/>
          <a:stretch>
            <a:fillRect/>
          </a:stretch>
        </p:blipFill>
        <p:spPr bwMode="auto">
          <a:xfrm>
            <a:off x="7926" y="87842"/>
            <a:ext cx="1107690" cy="1427086"/>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4722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FF1430EA-6670-492C-860A-F878FE542076}"/>
              </a:ext>
            </a:extLst>
          </p:cNvPr>
          <p:cNvSpPr/>
          <p:nvPr/>
        </p:nvSpPr>
        <p:spPr>
          <a:xfrm>
            <a:off x="1475656" y="215146"/>
            <a:ext cx="7344816" cy="2677656"/>
          </a:xfrm>
          <a:prstGeom prst="rect">
            <a:avLst/>
          </a:prstGeom>
        </p:spPr>
        <p:txBody>
          <a:bodyPr wrap="square">
            <a:spAutoFit/>
          </a:bodyPr>
          <a:lstStyle/>
          <a:p>
            <a:pPr algn="just"/>
            <a:r>
              <a:rPr lang="it-IT" sz="2400" dirty="0"/>
              <a:t>C'è nel Vangelo di Marco una icona di incomparabile bellezza che delinea la natura, la vocazione e il destino popolare di Maria. Un giorno, mentre Gesù sta parlando alla folla che lo ascolta seduta in cerchio, arriva lei con alcuni parenti. A chi lo avverte della sua presenza, Gesù, girando tutto intorno lo sguardo e additando la folla, esclama: «Ecco mia madre... ». </a:t>
            </a:r>
          </a:p>
        </p:txBody>
      </p:sp>
      <p:pic>
        <p:nvPicPr>
          <p:cNvPr id="5" name="Picture 2" descr="C:\Users\Giovanni\Desktop\docdox_loreto01.jpg">
            <a:extLst>
              <a:ext uri="{FF2B5EF4-FFF2-40B4-BE49-F238E27FC236}">
                <a16:creationId xmlns:a16="http://schemas.microsoft.com/office/drawing/2014/main" id="{E4730B8E-8F4D-4C6E-A4FF-03095F23B926}"/>
              </a:ext>
            </a:extLst>
          </p:cNvPr>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107504" y="188640"/>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9" name="Immagine 8">
            <a:extLst>
              <a:ext uri="{FF2B5EF4-FFF2-40B4-BE49-F238E27FC236}">
                <a16:creationId xmlns:a16="http://schemas.microsoft.com/office/drawing/2014/main" id="{339C0431-8C83-4FC7-9635-697170DD67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209595"/>
            <a:ext cx="6840760" cy="364840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magine 10">
            <a:extLst>
              <a:ext uri="{FF2B5EF4-FFF2-40B4-BE49-F238E27FC236}">
                <a16:creationId xmlns:a16="http://schemas.microsoft.com/office/drawing/2014/main" id="{3FF34A12-BE33-45BA-BC21-B2D3B77ECD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0192" y="3209595"/>
            <a:ext cx="2677656" cy="2677656"/>
          </a:xfrm>
          <a:prstGeom prst="rect">
            <a:avLst/>
          </a:prstGeom>
          <a:effectLst>
            <a:softEdge rad="635000"/>
          </a:effectLst>
        </p:spPr>
      </p:pic>
    </p:spTree>
    <p:extLst>
      <p:ext uri="{BB962C8B-B14F-4D97-AF65-F5344CB8AC3E}">
        <p14:creationId xmlns:p14="http://schemas.microsoft.com/office/powerpoint/2010/main" val="27990158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5148064" y="935473"/>
            <a:ext cx="3744416" cy="5229831"/>
          </a:xfrm>
        </p:spPr>
        <p:txBody>
          <a:bodyPr>
            <a:normAutofit/>
          </a:bodyPr>
          <a:lstStyle/>
          <a:p>
            <a:pPr marL="0" indent="0" algn="ctr">
              <a:buNone/>
            </a:pPr>
            <a:r>
              <a:rPr lang="it-IT" dirty="0"/>
              <a:t>A prima vista, potrebbe sembrare una scortesia. Invece, </a:t>
            </a:r>
            <a:r>
              <a:rPr lang="it-IT" b="1" dirty="0"/>
              <a:t>la risposta di Gesù, che identifica sua madre con la folla, è il monumento più splendido eretto a Maria, donna fatta popolo</a:t>
            </a:r>
            <a:r>
              <a:rPr lang="it-IT" dirty="0"/>
              <a:t>. </a:t>
            </a:r>
          </a:p>
        </p:txBody>
      </p:sp>
      <p:pic>
        <p:nvPicPr>
          <p:cNvPr id="5" name="Immagine 4">
            <a:extLst>
              <a:ext uri="{FF2B5EF4-FFF2-40B4-BE49-F238E27FC236}">
                <a16:creationId xmlns:a16="http://schemas.microsoft.com/office/drawing/2014/main" id="{898771F2-D125-493F-9EB8-384D5A89FC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612" y="935473"/>
            <a:ext cx="5531333" cy="4131723"/>
          </a:xfrm>
          <a:prstGeom prst="rect">
            <a:avLst/>
          </a:prstGeom>
          <a:ln w="76200">
            <a:solidFill>
              <a:schemeClr val="accent2"/>
            </a:solid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45631833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Giovanni\Desktop\docdox_loreto01.jpg">
            <a:extLst>
              <a:ext uri="{FF2B5EF4-FFF2-40B4-BE49-F238E27FC236}">
                <a16:creationId xmlns:a16="http://schemas.microsoft.com/office/drawing/2014/main" id="{10CC453B-0C8C-43CB-8C5C-CB1C8AE21FA7}"/>
              </a:ext>
            </a:extLst>
          </p:cNvPr>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71500" y="-4010"/>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7" name="Immagine 6">
            <a:extLst>
              <a:ext uri="{FF2B5EF4-FFF2-40B4-BE49-F238E27FC236}">
                <a16:creationId xmlns:a16="http://schemas.microsoft.com/office/drawing/2014/main" id="{2641F498-E46C-4A0A-8405-7CAC00025F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0112" y="332656"/>
            <a:ext cx="2989135" cy="398862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8" name="Rettangolo 7">
            <a:extLst>
              <a:ext uri="{FF2B5EF4-FFF2-40B4-BE49-F238E27FC236}">
                <a16:creationId xmlns:a16="http://schemas.microsoft.com/office/drawing/2014/main" id="{28738142-593C-42FB-91B7-2F7B660293CB}"/>
              </a:ext>
            </a:extLst>
          </p:cNvPr>
          <p:cNvSpPr/>
          <p:nvPr/>
        </p:nvSpPr>
        <p:spPr>
          <a:xfrm>
            <a:off x="755576" y="2243791"/>
            <a:ext cx="7632848" cy="4154984"/>
          </a:xfrm>
          <a:prstGeom prst="rect">
            <a:avLst/>
          </a:prstGeom>
        </p:spPr>
        <p:txBody>
          <a:bodyPr wrap="square">
            <a:spAutoFit/>
          </a:bodyPr>
          <a:lstStyle/>
          <a:p>
            <a:r>
              <a:rPr lang="it-IT" sz="2400" dirty="0"/>
              <a:t>Santa Maria, donna del popolo,                                           grazie, perché hai convissuto con la                                                                               gente, prima e dopo l'annuncio                                                                      dell' angelo, e </a:t>
            </a:r>
            <a:r>
              <a:rPr lang="it-IT" sz="2400" b="1" dirty="0"/>
              <a:t>non hai preteso da                                                            Gabriele una scorta permanente di                                             cherubini</a:t>
            </a:r>
            <a:r>
              <a:rPr lang="it-IT" sz="2400" dirty="0"/>
              <a:t>, che facesse la guardia d'onore                                            sull'uscio di casa tua. Grazie, perché, pur consapevole di essere la madre di Dio, non ti sei ritirata negli appartamenti della tua </a:t>
            </a:r>
            <a:r>
              <a:rPr lang="it-IT" sz="2400" b="1" dirty="0">
                <a:solidFill>
                  <a:srgbClr val="FF0000"/>
                </a:solidFill>
              </a:rPr>
              <a:t>aristocrazia spirituale</a:t>
            </a:r>
            <a:r>
              <a:rPr lang="it-IT" sz="2400" dirty="0"/>
              <a:t>, ma hai voluto assaporare fino in fondo le esperienze, povere e struggenti, di tutte le donne di Nazaret. </a:t>
            </a:r>
          </a:p>
        </p:txBody>
      </p:sp>
    </p:spTree>
    <p:extLst>
      <p:ext uri="{BB962C8B-B14F-4D97-AF65-F5344CB8AC3E}">
        <p14:creationId xmlns:p14="http://schemas.microsoft.com/office/powerpoint/2010/main" val="396716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61DE63B8-8A09-4154-8AF4-E1C7D178A2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950" y="404664"/>
            <a:ext cx="8134100" cy="4810020"/>
          </a:xfrm>
          <a:prstGeom prst="rect">
            <a:avLst/>
          </a:prstGeom>
          <a:effectLst>
            <a:softEdge rad="635000"/>
          </a:effectLst>
        </p:spPr>
      </p:pic>
      <p:pic>
        <p:nvPicPr>
          <p:cNvPr id="10" name="Picture 2" descr="C:\Users\Giovanni\Desktop\docdox_loreto01.jpg">
            <a:extLst>
              <a:ext uri="{FF2B5EF4-FFF2-40B4-BE49-F238E27FC236}">
                <a16:creationId xmlns:a16="http://schemas.microsoft.com/office/drawing/2014/main" id="{F1289B05-B0B3-4D23-8861-63D8A2B32342}"/>
              </a:ext>
            </a:extLst>
          </p:cNvPr>
          <p:cNvPicPr>
            <a:picLocks noChangeAspect="1" noChangeArrowheads="1"/>
          </p:cNvPicPr>
          <p:nvPr/>
        </p:nvPicPr>
        <p:blipFill>
          <a:blip r:embed="rId3" cstate="print">
            <a:lum bright="10000"/>
            <a:extLst>
              <a:ext uri="{28A0092B-C50C-407E-A947-70E740481C1C}">
                <a14:useLocalDpi xmlns:a14="http://schemas.microsoft.com/office/drawing/2010/main" val="0"/>
              </a:ext>
            </a:extLst>
          </a:blip>
          <a:srcRect/>
          <a:stretch>
            <a:fillRect/>
          </a:stretch>
        </p:blipFill>
        <p:spPr bwMode="auto">
          <a:xfrm>
            <a:off x="71500" y="-4010"/>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11" name="Rettangolo 10">
            <a:extLst>
              <a:ext uri="{FF2B5EF4-FFF2-40B4-BE49-F238E27FC236}">
                <a16:creationId xmlns:a16="http://schemas.microsoft.com/office/drawing/2014/main" id="{2291F097-C872-46E7-A744-C57F2C8C8545}"/>
              </a:ext>
            </a:extLst>
          </p:cNvPr>
          <p:cNvSpPr/>
          <p:nvPr/>
        </p:nvSpPr>
        <p:spPr>
          <a:xfrm>
            <a:off x="323528" y="4715417"/>
            <a:ext cx="8496944" cy="1815882"/>
          </a:xfrm>
          <a:prstGeom prst="rect">
            <a:avLst/>
          </a:prstGeom>
        </p:spPr>
        <p:txBody>
          <a:bodyPr wrap="square">
            <a:spAutoFit/>
          </a:bodyPr>
          <a:lstStyle/>
          <a:p>
            <a:r>
              <a:rPr lang="it-IT" sz="2800" dirty="0"/>
              <a:t>Grazie, perché d'estate ti univi al </a:t>
            </a:r>
            <a:r>
              <a:rPr lang="it-IT" sz="2800" b="1" dirty="0"/>
              <a:t>coro delle spigolatrici</a:t>
            </a:r>
            <a:r>
              <a:rPr lang="it-IT" sz="2800" dirty="0"/>
              <a:t>, nelle campagne bruciate dal sole. E nei meriggi d'inverno, quando il tuono brontolava sui monti di Galilea e tu avevi paura, ti rifugiavi nella casa delle vicine. </a:t>
            </a:r>
          </a:p>
        </p:txBody>
      </p:sp>
    </p:spTree>
    <p:extLst>
      <p:ext uri="{BB962C8B-B14F-4D97-AF65-F5344CB8AC3E}">
        <p14:creationId xmlns:p14="http://schemas.microsoft.com/office/powerpoint/2010/main" val="401897588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913E3B94-6496-4CDC-8AB6-93F239E1D2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1680" y="0"/>
            <a:ext cx="7164288" cy="4029912"/>
          </a:xfrm>
          <a:prstGeom prst="ellipse">
            <a:avLst/>
          </a:prstGeom>
          <a:ln>
            <a:noFill/>
          </a:ln>
          <a:effectLst>
            <a:softEdge rad="112500"/>
          </a:effectLst>
        </p:spPr>
      </p:pic>
      <p:pic>
        <p:nvPicPr>
          <p:cNvPr id="6" name="Picture 2" descr="C:\Users\Giovanni\Desktop\docdox_loreto01.jpg">
            <a:extLst>
              <a:ext uri="{FF2B5EF4-FFF2-40B4-BE49-F238E27FC236}">
                <a16:creationId xmlns:a16="http://schemas.microsoft.com/office/drawing/2014/main" id="{1D608391-D9E8-4CB1-B3F0-39ADCD09D5DC}"/>
              </a:ext>
            </a:extLst>
          </p:cNvPr>
          <p:cNvPicPr>
            <a:picLocks noChangeAspect="1" noChangeArrowheads="1"/>
          </p:cNvPicPr>
          <p:nvPr/>
        </p:nvPicPr>
        <p:blipFill>
          <a:blip r:embed="rId3" cstate="print">
            <a:lum bright="10000"/>
            <a:extLst>
              <a:ext uri="{28A0092B-C50C-407E-A947-70E740481C1C}">
                <a14:useLocalDpi xmlns:a14="http://schemas.microsoft.com/office/drawing/2010/main" val="0"/>
              </a:ext>
            </a:extLst>
          </a:blip>
          <a:srcRect/>
          <a:stretch>
            <a:fillRect/>
          </a:stretch>
        </p:blipFill>
        <p:spPr bwMode="auto">
          <a:xfrm>
            <a:off x="107504" y="188640"/>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9" name="Segnaposto contenuto 2">
            <a:extLst>
              <a:ext uri="{FF2B5EF4-FFF2-40B4-BE49-F238E27FC236}">
                <a16:creationId xmlns:a16="http://schemas.microsoft.com/office/drawing/2014/main" id="{1CB456C2-A212-4CB8-86E6-CE062E3B1C38}"/>
              </a:ext>
            </a:extLst>
          </p:cNvPr>
          <p:cNvSpPr>
            <a:spLocks noGrp="1"/>
          </p:cNvSpPr>
          <p:nvPr>
            <p:ph idx="1"/>
          </p:nvPr>
        </p:nvSpPr>
        <p:spPr>
          <a:xfrm>
            <a:off x="457200" y="3456486"/>
            <a:ext cx="8229600" cy="3245593"/>
          </a:xfrm>
        </p:spPr>
        <p:txBody>
          <a:bodyPr>
            <a:normAutofit fontScale="85000" lnSpcReduction="10000"/>
          </a:bodyPr>
          <a:lstStyle/>
          <a:p>
            <a:pPr marL="0" indent="0" algn="just">
              <a:buNone/>
            </a:pPr>
            <a:r>
              <a:rPr lang="it-IT" dirty="0"/>
              <a:t> </a:t>
            </a:r>
          </a:p>
          <a:p>
            <a:pPr marL="0" indent="0" algn="ctr">
              <a:buNone/>
            </a:pPr>
            <a:r>
              <a:rPr lang="it-IT" dirty="0"/>
              <a:t> </a:t>
            </a:r>
            <a:r>
              <a:rPr lang="it-IT" b="1" dirty="0"/>
              <a:t>E il sabato, per lodare </a:t>
            </a:r>
            <a:r>
              <a:rPr lang="it-IT" b="1" dirty="0" err="1"/>
              <a:t>Jahvé</a:t>
            </a:r>
            <a:r>
              <a:rPr lang="it-IT" dirty="0"/>
              <a:t>, partecipavi con le tue amiche alle funzioni comunitarie della </a:t>
            </a:r>
            <a:r>
              <a:rPr lang="it-IT" b="1" dirty="0"/>
              <a:t>sinagoga</a:t>
            </a:r>
            <a:r>
              <a:rPr lang="it-IT" dirty="0"/>
              <a:t>. E quando la morte visitava il villaggio, accompagnandoti ai parenti, intridevi tossendo il fazzoletto di lacrime. E nei giorni di festa, quando passava il corteo nuziale, attendevi anche tu sulla strada, e ti sollevavi sulla punta dei piedi per veder meglio la sposa. </a:t>
            </a:r>
          </a:p>
        </p:txBody>
      </p:sp>
    </p:spTree>
    <p:extLst>
      <p:ext uri="{BB962C8B-B14F-4D97-AF65-F5344CB8AC3E}">
        <p14:creationId xmlns:p14="http://schemas.microsoft.com/office/powerpoint/2010/main" val="2453569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E81D7C6B-7BFE-4AF5-9EF4-9733678C5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620688"/>
            <a:ext cx="6598502" cy="3798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2" descr="C:\Users\Giovanni\Desktop\docdox_loreto01.jpg">
            <a:extLst>
              <a:ext uri="{FF2B5EF4-FFF2-40B4-BE49-F238E27FC236}">
                <a16:creationId xmlns:a16="http://schemas.microsoft.com/office/drawing/2014/main" id="{2B425C60-ECA6-4108-957C-2E2ED99524A6}"/>
              </a:ext>
            </a:extLst>
          </p:cNvPr>
          <p:cNvPicPr>
            <a:picLocks noChangeAspect="1" noChangeArrowheads="1"/>
          </p:cNvPicPr>
          <p:nvPr/>
        </p:nvPicPr>
        <p:blipFill>
          <a:blip r:embed="rId3" cstate="print">
            <a:lum bright="10000"/>
            <a:extLst>
              <a:ext uri="{28A0092B-C50C-407E-A947-70E740481C1C}">
                <a14:useLocalDpi xmlns:a14="http://schemas.microsoft.com/office/drawing/2010/main" val="0"/>
              </a:ext>
            </a:extLst>
          </a:blip>
          <a:srcRect/>
          <a:stretch>
            <a:fillRect/>
          </a:stretch>
        </p:blipFill>
        <p:spPr bwMode="auto">
          <a:xfrm>
            <a:off x="25726" y="24125"/>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8" name="Rettangolo 7">
            <a:extLst>
              <a:ext uri="{FF2B5EF4-FFF2-40B4-BE49-F238E27FC236}">
                <a16:creationId xmlns:a16="http://schemas.microsoft.com/office/drawing/2014/main" id="{4B8B45DF-725E-48ED-BEC4-5BFC57B0530E}"/>
              </a:ext>
            </a:extLst>
          </p:cNvPr>
          <p:cNvSpPr/>
          <p:nvPr/>
        </p:nvSpPr>
        <p:spPr>
          <a:xfrm>
            <a:off x="395536" y="5108991"/>
            <a:ext cx="8496944" cy="1384995"/>
          </a:xfrm>
          <a:prstGeom prst="rect">
            <a:avLst/>
          </a:prstGeom>
        </p:spPr>
        <p:txBody>
          <a:bodyPr wrap="square">
            <a:spAutoFit/>
          </a:bodyPr>
          <a:lstStyle/>
          <a:p>
            <a:r>
              <a:rPr lang="it-IT" sz="2800" dirty="0"/>
              <a:t>Santa Maria, donna del popolo, oggi più che mai abbiamo bisogno di te. Viviamo tempi difficili, in cui </a:t>
            </a:r>
            <a:r>
              <a:rPr lang="it-IT" sz="2800" b="1" dirty="0"/>
              <a:t>allo spirito comunitario si sovrappone la sindrome della setta</a:t>
            </a:r>
            <a:endParaRPr lang="it-IT" sz="2800" dirty="0"/>
          </a:p>
        </p:txBody>
      </p:sp>
    </p:spTree>
    <p:extLst>
      <p:ext uri="{BB962C8B-B14F-4D97-AF65-F5344CB8AC3E}">
        <p14:creationId xmlns:p14="http://schemas.microsoft.com/office/powerpoint/2010/main" val="6862250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3429178"/>
            <a:ext cx="8229600" cy="3154393"/>
          </a:xfrm>
        </p:spPr>
        <p:txBody>
          <a:bodyPr>
            <a:normAutofit fontScale="92500" lnSpcReduction="10000"/>
          </a:bodyPr>
          <a:lstStyle/>
          <a:p>
            <a:pPr marL="0" indent="0">
              <a:buNone/>
            </a:pPr>
            <a:endParaRPr lang="it-IT" dirty="0"/>
          </a:p>
          <a:p>
            <a:pPr marL="0" indent="0" algn="just">
              <a:buNone/>
            </a:pPr>
            <a:r>
              <a:rPr lang="it-IT" dirty="0"/>
              <a:t>Agli ideali di più vaste </a:t>
            </a:r>
            <a:r>
              <a:rPr lang="it-IT" b="1" dirty="0"/>
              <a:t>solidarietà </a:t>
            </a:r>
            <a:r>
              <a:rPr lang="it-IT" dirty="0"/>
              <a:t>si sostituisce l'istinto della </a:t>
            </a:r>
            <a:r>
              <a:rPr lang="it-IT" b="1" dirty="0"/>
              <a:t>fazione</a:t>
            </a:r>
            <a:r>
              <a:rPr lang="it-IT" dirty="0"/>
              <a:t>. Alle </a:t>
            </a:r>
            <a:r>
              <a:rPr lang="it-IT" b="1" dirty="0"/>
              <a:t>spinte universalizzanti </a:t>
            </a:r>
            <a:r>
              <a:rPr lang="it-IT" dirty="0"/>
              <a:t>della storia fanno malinconico riscontro </a:t>
            </a:r>
            <a:r>
              <a:rPr lang="it-IT" b="1" dirty="0"/>
              <a:t>i sottomultipli del ghetto e della razza</a:t>
            </a:r>
            <a:r>
              <a:rPr lang="it-IT" dirty="0"/>
              <a:t>. Il </a:t>
            </a:r>
            <a:r>
              <a:rPr lang="it-IT" b="1" dirty="0"/>
              <a:t>partito </a:t>
            </a:r>
            <a:r>
              <a:rPr lang="it-IT" dirty="0"/>
              <a:t>prevarica sul </a:t>
            </a:r>
            <a:r>
              <a:rPr lang="it-IT" b="1" dirty="0"/>
              <a:t>bene pubblico</a:t>
            </a:r>
            <a:r>
              <a:rPr lang="it-IT" dirty="0"/>
              <a:t>; la </a:t>
            </a:r>
            <a:r>
              <a:rPr lang="it-IT" b="1" dirty="0"/>
              <a:t>lega</a:t>
            </a:r>
            <a:r>
              <a:rPr lang="it-IT" dirty="0"/>
              <a:t> sulla </a:t>
            </a:r>
            <a:r>
              <a:rPr lang="it-IT" b="1" dirty="0"/>
              <a:t>nazione</a:t>
            </a:r>
            <a:r>
              <a:rPr lang="it-IT" dirty="0"/>
              <a:t>; la </a:t>
            </a:r>
            <a:r>
              <a:rPr lang="it-IT" b="1" dirty="0"/>
              <a:t>chiesuola</a:t>
            </a:r>
            <a:r>
              <a:rPr lang="it-IT" dirty="0"/>
              <a:t> sulla </a:t>
            </a:r>
            <a:r>
              <a:rPr lang="it-IT" b="1" dirty="0"/>
              <a:t>chiesa</a:t>
            </a:r>
            <a:r>
              <a:rPr lang="it-IT" dirty="0"/>
              <a:t>. </a:t>
            </a:r>
          </a:p>
        </p:txBody>
      </p:sp>
      <p:pic>
        <p:nvPicPr>
          <p:cNvPr id="5" name="Picture 2" descr="C:\Users\Giovanni\Desktop\docdox_loreto01.jpg">
            <a:extLst>
              <a:ext uri="{FF2B5EF4-FFF2-40B4-BE49-F238E27FC236}">
                <a16:creationId xmlns:a16="http://schemas.microsoft.com/office/drawing/2014/main" id="{11442761-5A79-4F2A-8617-B94BE8C36A27}"/>
              </a:ext>
            </a:extLst>
          </p:cNvPr>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25726" y="24125"/>
            <a:ext cx="1368152" cy="176265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1026" name="Picture 2" descr="Risultato immagini per comunità">
            <a:extLst>
              <a:ext uri="{FF2B5EF4-FFF2-40B4-BE49-F238E27FC236}">
                <a16:creationId xmlns:a16="http://schemas.microsoft.com/office/drawing/2014/main" id="{C90E6401-80E0-4EF2-856A-A8DED1243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42230"/>
            <a:ext cx="6912768" cy="405800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6442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Giovanni\Desktop\docdox_loreto01.jpg">
            <a:extLst>
              <a:ext uri="{FF2B5EF4-FFF2-40B4-BE49-F238E27FC236}">
                <a16:creationId xmlns:a16="http://schemas.microsoft.com/office/drawing/2014/main" id="{58F291B7-8187-4010-9A4D-FE6DC7171005}"/>
              </a:ext>
            </a:extLst>
          </p:cNvPr>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0" y="0"/>
            <a:ext cx="1543719" cy="198884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7" name="Immagine 6">
            <a:extLst>
              <a:ext uri="{FF2B5EF4-FFF2-40B4-BE49-F238E27FC236}">
                <a16:creationId xmlns:a16="http://schemas.microsoft.com/office/drawing/2014/main" id="{7BBD01FF-D3EF-45E8-B387-2BE5521566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2403872"/>
            <a:ext cx="7966887" cy="4481374"/>
          </a:xfrm>
          <a:prstGeom prst="rect">
            <a:avLst/>
          </a:prstGeom>
          <a:effectLst>
            <a:softEdge rad="635000"/>
          </a:effectLst>
        </p:spPr>
      </p:pic>
      <p:sp>
        <p:nvSpPr>
          <p:cNvPr id="8" name="Rettangolo 7">
            <a:extLst>
              <a:ext uri="{FF2B5EF4-FFF2-40B4-BE49-F238E27FC236}">
                <a16:creationId xmlns:a16="http://schemas.microsoft.com/office/drawing/2014/main" id="{D509B098-93CC-4989-BC12-1715C4D5EAAC}"/>
              </a:ext>
            </a:extLst>
          </p:cNvPr>
          <p:cNvSpPr/>
          <p:nvPr/>
        </p:nvSpPr>
        <p:spPr>
          <a:xfrm>
            <a:off x="1543719" y="171762"/>
            <a:ext cx="7492777" cy="2677656"/>
          </a:xfrm>
          <a:prstGeom prst="rect">
            <a:avLst/>
          </a:prstGeom>
        </p:spPr>
        <p:txBody>
          <a:bodyPr wrap="square">
            <a:spAutoFit/>
          </a:bodyPr>
          <a:lstStyle/>
          <a:p>
            <a:r>
              <a:rPr lang="it-IT" sz="2800" dirty="0"/>
              <a:t>Dacci, ti preghiamo, una mano d'aiuto perché possiamo rafforzare la nostra declinante </a:t>
            </a:r>
            <a:r>
              <a:rPr lang="it-IT" sz="2800" b="1" dirty="0"/>
              <a:t>coscienza di popolo</a:t>
            </a:r>
            <a:r>
              <a:rPr lang="it-IT" sz="2800" dirty="0"/>
              <a:t>. Noi credenti, che per definizione ci chiamiamo popolo di Dio, sentiamo di dover offrire una forte </a:t>
            </a:r>
            <a:r>
              <a:rPr lang="it-IT" sz="2800" b="1" dirty="0"/>
              <a:t>testimonianza di comunione</a:t>
            </a:r>
            <a:r>
              <a:rPr lang="it-IT" sz="2800" dirty="0"/>
              <a:t>, sulla quale il mondo possa cadenzare i suoi passi.</a:t>
            </a:r>
          </a:p>
        </p:txBody>
      </p:sp>
    </p:spTree>
    <p:extLst>
      <p:ext uri="{BB962C8B-B14F-4D97-AF65-F5344CB8AC3E}">
        <p14:creationId xmlns:p14="http://schemas.microsoft.com/office/powerpoint/2010/main" val="7898104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Giovanni\Desktop\docdox_loreto01.jpg">
            <a:extLst>
              <a:ext uri="{FF2B5EF4-FFF2-40B4-BE49-F238E27FC236}">
                <a16:creationId xmlns:a16="http://schemas.microsoft.com/office/drawing/2014/main" id="{F96110C9-E97E-4570-8BD4-26B6779A8A3B}"/>
              </a:ext>
            </a:extLst>
          </p:cNvPr>
          <p:cNvPicPr>
            <a:picLocks noChangeAspect="1" noChangeArrowheads="1"/>
          </p:cNvPicPr>
          <p:nvPr/>
        </p:nvPicPr>
        <p:blipFill>
          <a:blip r:embed="rId2" cstate="print">
            <a:lum bright="10000"/>
            <a:extLst>
              <a:ext uri="{28A0092B-C50C-407E-A947-70E740481C1C}">
                <a14:useLocalDpi xmlns:a14="http://schemas.microsoft.com/office/drawing/2010/main" val="0"/>
              </a:ext>
            </a:extLst>
          </a:blip>
          <a:srcRect/>
          <a:stretch>
            <a:fillRect/>
          </a:stretch>
        </p:blipFill>
        <p:spPr bwMode="auto">
          <a:xfrm>
            <a:off x="0" y="0"/>
            <a:ext cx="1543719" cy="198884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5" name="Immagine 4">
            <a:extLst>
              <a:ext uri="{FF2B5EF4-FFF2-40B4-BE49-F238E27FC236}">
                <a16:creationId xmlns:a16="http://schemas.microsoft.com/office/drawing/2014/main" id="{BE166CC4-E6DC-4438-860D-57995989D7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675" y="74750"/>
            <a:ext cx="4522258" cy="4522258"/>
          </a:xfrm>
          <a:prstGeom prst="ellipse">
            <a:avLst/>
          </a:prstGeom>
          <a:ln>
            <a:noFill/>
          </a:ln>
          <a:effectLst>
            <a:softEdge rad="112500"/>
          </a:effectLst>
        </p:spPr>
      </p:pic>
      <p:sp>
        <p:nvSpPr>
          <p:cNvPr id="8" name="Segnaposto contenuto 2">
            <a:extLst>
              <a:ext uri="{FF2B5EF4-FFF2-40B4-BE49-F238E27FC236}">
                <a16:creationId xmlns:a16="http://schemas.microsoft.com/office/drawing/2014/main" id="{EBE6A542-921A-4496-871E-CDFC7111E793}"/>
              </a:ext>
            </a:extLst>
          </p:cNvPr>
          <p:cNvSpPr>
            <a:spLocks noGrp="1"/>
          </p:cNvSpPr>
          <p:nvPr>
            <p:ph idx="1"/>
          </p:nvPr>
        </p:nvSpPr>
        <p:spPr>
          <a:xfrm>
            <a:off x="251520" y="2335879"/>
            <a:ext cx="8640960" cy="4117457"/>
          </a:xfrm>
        </p:spPr>
        <p:txBody>
          <a:bodyPr>
            <a:normAutofit fontScale="92500" lnSpcReduction="20000"/>
          </a:bodyPr>
          <a:lstStyle/>
          <a:p>
            <a:pPr marL="0" indent="0">
              <a:buNone/>
            </a:pPr>
            <a:r>
              <a:rPr lang="it-IT" dirty="0"/>
              <a:t>Tu, «</a:t>
            </a:r>
            <a:r>
              <a:rPr lang="it-IT" dirty="0" err="1"/>
              <a:t>honorificentia</a:t>
            </a:r>
            <a:r>
              <a:rPr lang="it-IT" dirty="0"/>
              <a:t> populi                                                             nostri», rimanici accanto                                                                                      in questa difficile impresa.                                                                                  Non per nulla ti ripetiamo                                                                     nel canto: «Mira il tuo popolo,                                                          o bella Signora».  </a:t>
            </a:r>
          </a:p>
          <a:p>
            <a:pPr marL="0" indent="0">
              <a:buNone/>
            </a:pPr>
            <a:r>
              <a:rPr lang="it-IT" dirty="0"/>
              <a:t>Santa Maria, donna del popolo, </a:t>
            </a:r>
            <a:r>
              <a:rPr lang="it-IT" b="1" dirty="0"/>
              <a:t>insegnaci a condividere con la gente le gioie e le speranze, le tristezze e le angosce </a:t>
            </a:r>
            <a:r>
              <a:rPr lang="it-IT" dirty="0"/>
              <a:t>che contrassegnano il cammino della nostra civiltà.</a:t>
            </a:r>
          </a:p>
          <a:p>
            <a:pPr marL="0" indent="0" algn="just">
              <a:buNone/>
            </a:pPr>
            <a:endParaRPr lang="it-IT" dirty="0"/>
          </a:p>
        </p:txBody>
      </p:sp>
    </p:spTree>
    <p:extLst>
      <p:ext uri="{BB962C8B-B14F-4D97-AF65-F5344CB8AC3E}">
        <p14:creationId xmlns:p14="http://schemas.microsoft.com/office/powerpoint/2010/main" val="309661813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1E513B7-F50B-4E34-9DE8-4218197C3D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332656"/>
            <a:ext cx="4341324" cy="5891797"/>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Rettangolo 6">
            <a:extLst>
              <a:ext uri="{FF2B5EF4-FFF2-40B4-BE49-F238E27FC236}">
                <a16:creationId xmlns:a16="http://schemas.microsoft.com/office/drawing/2014/main" id="{94C67676-9B72-42CA-88A8-086832DFE369}"/>
              </a:ext>
            </a:extLst>
          </p:cNvPr>
          <p:cNvSpPr/>
          <p:nvPr/>
        </p:nvSpPr>
        <p:spPr>
          <a:xfrm>
            <a:off x="467544" y="332656"/>
            <a:ext cx="5740099" cy="923330"/>
          </a:xfrm>
          <a:prstGeom prst="rect">
            <a:avLst/>
          </a:prstGeom>
          <a:noFill/>
        </p:spPr>
        <p:txBody>
          <a:bodyPr wrap="square" lIns="91440" tIns="45720" rIns="91440" bIns="45720">
            <a:spAutoFit/>
          </a:bodyPr>
          <a:lstStyle/>
          <a:p>
            <a:pPr algn="ctr"/>
            <a:r>
              <a:rPr lang="it-IT" sz="5400" b="1" cap="none" spc="0" dirty="0">
                <a:ln w="6600">
                  <a:solidFill>
                    <a:schemeClr val="accent2"/>
                  </a:solidFill>
                  <a:prstDash val="solid"/>
                </a:ln>
                <a:solidFill>
                  <a:srgbClr val="FFFFFF"/>
                </a:solidFill>
                <a:effectLst>
                  <a:outerShdw dist="38100" dir="2700000" algn="tl" rotWithShape="0">
                    <a:schemeClr val="accent2"/>
                  </a:outerShdw>
                </a:effectLst>
              </a:rPr>
              <a:t>Lo sguardo a Maria</a:t>
            </a:r>
          </a:p>
        </p:txBody>
      </p:sp>
      <p:sp>
        <p:nvSpPr>
          <p:cNvPr id="8" name="Rettangolo 7">
            <a:extLst>
              <a:ext uri="{FF2B5EF4-FFF2-40B4-BE49-F238E27FC236}">
                <a16:creationId xmlns:a16="http://schemas.microsoft.com/office/drawing/2014/main" id="{322A4320-FA45-4817-B78C-01FAA8B719D7}"/>
              </a:ext>
            </a:extLst>
          </p:cNvPr>
          <p:cNvSpPr/>
          <p:nvPr/>
        </p:nvSpPr>
        <p:spPr>
          <a:xfrm>
            <a:off x="467544" y="2420888"/>
            <a:ext cx="4798564" cy="3416320"/>
          </a:xfrm>
          <a:prstGeom prst="rect">
            <a:avLst/>
          </a:prstGeom>
        </p:spPr>
        <p:txBody>
          <a:bodyPr wrap="square">
            <a:spAutoFit/>
          </a:bodyPr>
          <a:lstStyle/>
          <a:p>
            <a:r>
              <a:rPr lang="it-IT" sz="3600" dirty="0"/>
              <a:t>Donaci il gusto di stare in mezzo, come te nel cenacolo. Liberaci dall'autosufficienza.        E snidaci dalle tane dell'isolamento. </a:t>
            </a:r>
          </a:p>
        </p:txBody>
      </p:sp>
    </p:spTree>
    <p:extLst>
      <p:ext uri="{BB962C8B-B14F-4D97-AF65-F5344CB8AC3E}">
        <p14:creationId xmlns:p14="http://schemas.microsoft.com/office/powerpoint/2010/main" val="1017880231"/>
      </p:ext>
    </p:extLst>
  </p:cSld>
  <p:clrMapOvr>
    <a:masterClrMapping/>
  </p:clrMapOvr>
  <p:transition spd="slow">
    <p:comb/>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a:extLst>
              <a:ext uri="{FF2B5EF4-FFF2-40B4-BE49-F238E27FC236}">
                <a16:creationId xmlns:a16="http://schemas.microsoft.com/office/drawing/2014/main" id="{4B17E086-46C9-4F29-B96A-F96A80E237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3688" y="1012242"/>
            <a:ext cx="3702779" cy="4937038"/>
          </a:xfrm>
          <a:prstGeom prst="rect">
            <a:avLst/>
          </a:prstGeom>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pic>
      <p:sp>
        <p:nvSpPr>
          <p:cNvPr id="12" name="Segnaposto contenuto 2">
            <a:extLst>
              <a:ext uri="{FF2B5EF4-FFF2-40B4-BE49-F238E27FC236}">
                <a16:creationId xmlns:a16="http://schemas.microsoft.com/office/drawing/2014/main" id="{83386C9E-7F7B-43E7-8BAF-A7BEAE381C27}"/>
              </a:ext>
            </a:extLst>
          </p:cNvPr>
          <p:cNvSpPr txBox="1">
            <a:spLocks/>
          </p:cNvSpPr>
          <p:nvPr/>
        </p:nvSpPr>
        <p:spPr>
          <a:xfrm>
            <a:off x="179512" y="548680"/>
            <a:ext cx="6995120" cy="51125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it-IT" dirty="0"/>
          </a:p>
          <a:p>
            <a:pPr marL="0" indent="0">
              <a:buFont typeface="Arial" panose="020B0604020202020204" pitchFamily="34" charset="0"/>
              <a:buNone/>
            </a:pPr>
            <a:r>
              <a:rPr lang="it-IT" sz="2400" dirty="0"/>
              <a:t>Tu che sei invocata nelle favelas                                                         dell' America latina e tra i grattacieli di                                           New York, </a:t>
            </a:r>
            <a:r>
              <a:rPr lang="it-IT" sz="2400" b="1" dirty="0"/>
              <a:t>rendi giustizia ai popoli                                                       distrutti dalla miseria, e dona la pace                                                            interiore ai popoli annoiati dall'opulenza</a:t>
            </a:r>
            <a:r>
              <a:rPr lang="it-IT" sz="2400" dirty="0"/>
              <a:t>.                                  Ispira fierezza nei primi e tenerezza nei                                     secondi. Restituiscili alla gioia di vivere.                                         E intoneranno gli uni e gli altri, finalmente                      insieme, salmi di libertà. </a:t>
            </a:r>
          </a:p>
          <a:p>
            <a:pPr marL="0" indent="0">
              <a:buFont typeface="Arial" panose="020B0604020202020204" pitchFamily="34" charset="0"/>
              <a:buNone/>
            </a:pPr>
            <a:r>
              <a:rPr lang="it-IT" sz="2400" dirty="0"/>
              <a:t>            </a:t>
            </a:r>
          </a:p>
          <a:p>
            <a:pPr marL="0" indent="0">
              <a:buFont typeface="Arial" panose="020B0604020202020204" pitchFamily="34" charset="0"/>
              <a:buNone/>
            </a:pPr>
            <a:r>
              <a:rPr lang="it-IT" sz="2400" dirty="0"/>
              <a:t>                  Don Tonino Bello, vescovo </a:t>
            </a:r>
          </a:p>
          <a:p>
            <a:pPr marL="0" indent="0">
              <a:buFont typeface="Arial" panose="020B0604020202020204" pitchFamily="34" charset="0"/>
              <a:buNone/>
            </a:pPr>
            <a:endParaRPr lang="it-IT" dirty="0"/>
          </a:p>
        </p:txBody>
      </p:sp>
    </p:spTree>
    <p:extLst>
      <p:ext uri="{BB962C8B-B14F-4D97-AF65-F5344CB8AC3E}">
        <p14:creationId xmlns:p14="http://schemas.microsoft.com/office/powerpoint/2010/main" val="39943914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3613" y="1412776"/>
            <a:ext cx="8229600" cy="4525963"/>
          </a:xfrm>
        </p:spPr>
        <p:txBody>
          <a:bodyPr/>
          <a:lstStyle/>
          <a:p>
            <a:pPr marL="0" indent="0" algn="ctr">
              <a:buNone/>
            </a:pPr>
            <a:r>
              <a:rPr lang="it-IT" b="1" dirty="0">
                <a:solidFill>
                  <a:srgbClr val="0070C0"/>
                </a:solidFill>
              </a:rPr>
              <a:t>I Beati P. Ricardo </a:t>
            </a:r>
            <a:r>
              <a:rPr lang="it-IT" b="1" dirty="0" err="1">
                <a:solidFill>
                  <a:srgbClr val="0070C0"/>
                </a:solidFill>
              </a:rPr>
              <a:t>Gil</a:t>
            </a:r>
            <a:r>
              <a:rPr lang="it-IT" b="1" dirty="0">
                <a:solidFill>
                  <a:srgbClr val="0070C0"/>
                </a:solidFill>
              </a:rPr>
              <a:t> </a:t>
            </a:r>
            <a:r>
              <a:rPr lang="it-IT" b="1" dirty="0" err="1">
                <a:solidFill>
                  <a:srgbClr val="0070C0"/>
                </a:solidFill>
              </a:rPr>
              <a:t>Barcelòn</a:t>
            </a:r>
            <a:r>
              <a:rPr lang="it-IT" b="1" dirty="0">
                <a:solidFill>
                  <a:srgbClr val="0070C0"/>
                </a:solidFill>
              </a:rPr>
              <a:t> </a:t>
            </a:r>
          </a:p>
          <a:p>
            <a:pPr marL="0" indent="0" algn="ctr">
              <a:buNone/>
            </a:pPr>
            <a:r>
              <a:rPr lang="it-IT" b="1" dirty="0">
                <a:solidFill>
                  <a:srgbClr val="0070C0"/>
                </a:solidFill>
              </a:rPr>
              <a:t> e Antonio </a:t>
            </a:r>
            <a:r>
              <a:rPr lang="it-IT" b="1" dirty="0" err="1">
                <a:solidFill>
                  <a:srgbClr val="0070C0"/>
                </a:solidFill>
              </a:rPr>
              <a:t>Arruè</a:t>
            </a:r>
            <a:r>
              <a:rPr lang="it-IT" b="1" dirty="0">
                <a:solidFill>
                  <a:srgbClr val="0070C0"/>
                </a:solidFill>
              </a:rPr>
              <a:t> </a:t>
            </a:r>
            <a:r>
              <a:rPr lang="it-IT" b="1" dirty="0" err="1">
                <a:solidFill>
                  <a:srgbClr val="0070C0"/>
                </a:solidFill>
              </a:rPr>
              <a:t>Peirò</a:t>
            </a:r>
            <a:endParaRPr lang="it-IT" b="1" dirty="0">
              <a:solidFill>
                <a:srgbClr val="0070C0"/>
              </a:solidFill>
            </a:endParaRPr>
          </a:p>
        </p:txBody>
      </p:sp>
      <p:pic>
        <p:nvPicPr>
          <p:cNvPr id="2050" name="Picture 2" descr="Risultato immagini per I Beati P. Ricardo Gil Barcelòn   e Antonio Arruè Peirò">
            <a:extLst>
              <a:ext uri="{FF2B5EF4-FFF2-40B4-BE49-F238E27FC236}">
                <a16:creationId xmlns:a16="http://schemas.microsoft.com/office/drawing/2014/main" id="{AE72746C-36B0-433B-B956-2D40F433D9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599505"/>
            <a:ext cx="5976664" cy="4102065"/>
          </a:xfrm>
          <a:prstGeom prst="ellipse">
            <a:avLst/>
          </a:prstGeom>
          <a:ln w="19050" cap="rnd">
            <a:solidFill>
              <a:schemeClr val="accent1">
                <a:lumMod val="60000"/>
                <a:lumOff val="4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3665A765-BE01-407F-A61A-E0F25536B443}"/>
              </a:ext>
            </a:extLst>
          </p:cNvPr>
          <p:cNvSpPr/>
          <p:nvPr/>
        </p:nvSpPr>
        <p:spPr>
          <a:xfrm>
            <a:off x="1617253" y="242688"/>
            <a:ext cx="5902321"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Un santo di famiglia</a:t>
            </a:r>
          </a:p>
        </p:txBody>
      </p:sp>
    </p:spTree>
    <p:extLst>
      <p:ext uri="{BB962C8B-B14F-4D97-AF65-F5344CB8AC3E}">
        <p14:creationId xmlns:p14="http://schemas.microsoft.com/office/powerpoint/2010/main" val="4674220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E2A8D098-DF77-4409-989E-EF5CAB6DD9B9}"/>
              </a:ext>
            </a:extLst>
          </p:cNvPr>
          <p:cNvSpPr/>
          <p:nvPr/>
        </p:nvSpPr>
        <p:spPr>
          <a:xfrm>
            <a:off x="1501144" y="751238"/>
            <a:ext cx="2931701" cy="923330"/>
          </a:xfrm>
          <a:prstGeom prst="rect">
            <a:avLst/>
          </a:prstGeom>
          <a:noFill/>
        </p:spPr>
        <p:txBody>
          <a:bodyPr wrap="none" lIns="91440" tIns="45720" rIns="91440" bIns="45720">
            <a:spAutoFit/>
          </a:bodyPr>
          <a:lstStyle/>
          <a:p>
            <a:pPr algn="ctr"/>
            <a:r>
              <a:rPr lang="it-IT"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Preghiera</a:t>
            </a:r>
          </a:p>
        </p:txBody>
      </p:sp>
      <p:pic>
        <p:nvPicPr>
          <p:cNvPr id="8" name="Immagine 7">
            <a:extLst>
              <a:ext uri="{FF2B5EF4-FFF2-40B4-BE49-F238E27FC236}">
                <a16:creationId xmlns:a16="http://schemas.microsoft.com/office/drawing/2014/main" id="{5A165EE4-80D8-4441-AFE9-6DDD832E69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77163" y="404664"/>
            <a:ext cx="3409637" cy="22722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Segnaposto contenuto 2">
            <a:extLst>
              <a:ext uri="{FF2B5EF4-FFF2-40B4-BE49-F238E27FC236}">
                <a16:creationId xmlns:a16="http://schemas.microsoft.com/office/drawing/2014/main" id="{116F2191-BB8C-4CFA-841E-176156AEDBC0}"/>
              </a:ext>
            </a:extLst>
          </p:cNvPr>
          <p:cNvSpPr txBox="1">
            <a:spLocks/>
          </p:cNvSpPr>
          <p:nvPr/>
        </p:nvSpPr>
        <p:spPr>
          <a:xfrm>
            <a:off x="611560" y="1999604"/>
            <a:ext cx="8229600" cy="4853136"/>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it-IT" dirty="0"/>
              <a:t>Signore Gesù Cristo, nostro                                                  Dio e nostro Re crocifisso, </a:t>
            </a:r>
          </a:p>
          <a:p>
            <a:pPr marL="0" indent="0">
              <a:buFont typeface="Arial" panose="020B0604020202020204" pitchFamily="34" charset="0"/>
              <a:buNone/>
            </a:pPr>
            <a:r>
              <a:rPr lang="it-IT" dirty="0"/>
              <a:t>ti rendiamo grazie per i doni della carità e della fortezza che rifulsero nei tuoi servi  Ricardo </a:t>
            </a:r>
            <a:r>
              <a:rPr lang="it-IT" dirty="0" err="1"/>
              <a:t>Gil</a:t>
            </a:r>
            <a:r>
              <a:rPr lang="it-IT" dirty="0"/>
              <a:t> e Antonio </a:t>
            </a:r>
            <a:r>
              <a:rPr lang="it-IT" dirty="0" err="1"/>
              <a:t>Arrué</a:t>
            </a:r>
            <a:r>
              <a:rPr lang="it-IT" dirty="0"/>
              <a:t>, fedeli alla loro vocazione nella persecuzione e nel martirio. Umilmente ti supplichiamo di glorificare questi tuoi eroici testimoni, concedendoci la grazia che, per loro intercessione, fiduciosi ti chiediamo.</a:t>
            </a:r>
          </a:p>
          <a:p>
            <a:pPr marL="0" indent="0">
              <a:buFont typeface="Arial" panose="020B0604020202020204" pitchFamily="34" charset="0"/>
              <a:buNone/>
            </a:pPr>
            <a:r>
              <a:rPr lang="it-IT" dirty="0"/>
              <a:t>Tu che vivi e regni nei secoli dei secoli. Amen</a:t>
            </a:r>
          </a:p>
        </p:txBody>
      </p:sp>
    </p:spTree>
    <p:extLst>
      <p:ext uri="{BB962C8B-B14F-4D97-AF65-F5344CB8AC3E}">
        <p14:creationId xmlns:p14="http://schemas.microsoft.com/office/powerpoint/2010/main" val="423306587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33AFEEE-BAFE-4DA8-AC7A-963320DF08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8868" y="476672"/>
            <a:ext cx="6588224" cy="3840644"/>
          </a:xfrm>
          <a:prstGeom prst="rect">
            <a:avLst/>
          </a:prstGeom>
          <a:effectLst>
            <a:softEdge rad="876300"/>
          </a:effectLst>
        </p:spPr>
      </p:pic>
      <p:sp>
        <p:nvSpPr>
          <p:cNvPr id="10" name="Segnaposto contenuto 2">
            <a:extLst>
              <a:ext uri="{FF2B5EF4-FFF2-40B4-BE49-F238E27FC236}">
                <a16:creationId xmlns:a16="http://schemas.microsoft.com/office/drawing/2014/main" id="{ECB58607-1775-46DE-8C30-668C23F579C7}"/>
              </a:ext>
            </a:extLst>
          </p:cNvPr>
          <p:cNvSpPr txBox="1">
            <a:spLocks/>
          </p:cNvSpPr>
          <p:nvPr/>
        </p:nvSpPr>
        <p:spPr>
          <a:xfrm>
            <a:off x="457200" y="2564904"/>
            <a:ext cx="8229600" cy="4525963"/>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Arial" panose="020B0604020202020204" pitchFamily="34" charset="0"/>
              <a:buNone/>
            </a:pPr>
            <a:r>
              <a:rPr lang="it-IT" dirty="0"/>
              <a:t>1) Ti senti</a:t>
            </a:r>
            <a:r>
              <a:rPr lang="it-IT" i="1" dirty="0"/>
              <a:t> </a:t>
            </a:r>
            <a:r>
              <a:rPr lang="it-IT" i="1" dirty="0" err="1"/>
              <a:t>misericordiatoa</a:t>
            </a:r>
            <a:r>
              <a:rPr lang="it-IT" dirty="0"/>
              <a:t> da Dio? Hai misericordia con te stessa e con il prossimo?</a:t>
            </a:r>
          </a:p>
          <a:p>
            <a:pPr marL="0" indent="0">
              <a:buFont typeface="Arial" panose="020B0604020202020204" pitchFamily="34" charset="0"/>
              <a:buNone/>
            </a:pPr>
            <a:r>
              <a:rPr lang="it-IT" dirty="0"/>
              <a:t> </a:t>
            </a:r>
          </a:p>
          <a:p>
            <a:pPr marL="0" indent="0" algn="just">
              <a:buFont typeface="Arial" panose="020B0604020202020204" pitchFamily="34" charset="0"/>
              <a:buNone/>
            </a:pPr>
            <a:r>
              <a:rPr lang="it-IT" dirty="0"/>
              <a:t>2) Sei operatrice di pace o apportatrice di separazioni, maldicenze, disgregazioni, discordie, malumori, calunnie e di malcontento?</a:t>
            </a:r>
          </a:p>
          <a:p>
            <a:pPr marL="0" indent="0">
              <a:buFont typeface="Arial" panose="020B0604020202020204" pitchFamily="34" charset="0"/>
              <a:buNone/>
            </a:pPr>
            <a:endParaRPr lang="it-IT" dirty="0"/>
          </a:p>
          <a:p>
            <a:pPr marL="0" indent="0" algn="just">
              <a:buFont typeface="Arial" panose="020B0604020202020204" pitchFamily="34" charset="0"/>
              <a:buNone/>
            </a:pPr>
            <a:r>
              <a:rPr lang="it-IT" dirty="0"/>
              <a:t>3) Ti senti perseguitata da qualcuna/o? O forse sei tu che perseguiti gli altri con il tuo atteggiamento? Sei una </a:t>
            </a:r>
            <a:r>
              <a:rPr lang="it-IT" dirty="0" err="1"/>
              <a:t>stolker</a:t>
            </a:r>
            <a:r>
              <a:rPr lang="it-IT" dirty="0"/>
              <a:t>?</a:t>
            </a:r>
          </a:p>
          <a:p>
            <a:endParaRPr lang="it-IT" dirty="0"/>
          </a:p>
          <a:p>
            <a:pPr marL="0" indent="0">
              <a:buFont typeface="Arial" panose="020B0604020202020204" pitchFamily="34" charset="0"/>
              <a:buNone/>
            </a:pPr>
            <a:endParaRPr lang="it-IT" dirty="0"/>
          </a:p>
        </p:txBody>
      </p:sp>
      <p:sp>
        <p:nvSpPr>
          <p:cNvPr id="14" name="Rettangolo 13">
            <a:extLst>
              <a:ext uri="{FF2B5EF4-FFF2-40B4-BE49-F238E27FC236}">
                <a16:creationId xmlns:a16="http://schemas.microsoft.com/office/drawing/2014/main" id="{AB9294A4-E324-4E20-9114-AB318623B92C}"/>
              </a:ext>
            </a:extLst>
          </p:cNvPr>
          <p:cNvSpPr/>
          <p:nvPr/>
        </p:nvSpPr>
        <p:spPr>
          <a:xfrm>
            <a:off x="619636" y="260648"/>
            <a:ext cx="7904728" cy="923330"/>
          </a:xfrm>
          <a:prstGeom prst="rect">
            <a:avLst/>
          </a:prstGeom>
          <a:noFill/>
        </p:spPr>
        <p:txBody>
          <a:bodyPr wrap="none" lIns="91440" tIns="45720" rIns="91440" bIns="45720">
            <a:spAutoFit/>
          </a:bodyPr>
          <a:lstStyle/>
          <a:p>
            <a:pPr algn="ctr"/>
            <a:r>
              <a:rPr lang="it-IT" sz="5400" b="1" cap="none" spc="0" dirty="0">
                <a:ln w="6600">
                  <a:solidFill>
                    <a:schemeClr val="accent2"/>
                  </a:solidFill>
                  <a:prstDash val="solid"/>
                </a:ln>
                <a:solidFill>
                  <a:srgbClr val="FFFFFF"/>
                </a:solidFill>
                <a:effectLst>
                  <a:outerShdw dist="38100" dir="2700000" algn="tl" rotWithShape="0">
                    <a:schemeClr val="accent2"/>
                  </a:outerShdw>
                </a:effectLst>
              </a:rPr>
              <a:t>Domande per la riflessione</a:t>
            </a:r>
          </a:p>
        </p:txBody>
      </p:sp>
    </p:spTree>
    <p:extLst>
      <p:ext uri="{BB962C8B-B14F-4D97-AF65-F5344CB8AC3E}">
        <p14:creationId xmlns:p14="http://schemas.microsoft.com/office/powerpoint/2010/main" val="16187045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2745719B-1646-4B36-BE1B-7D89887EB3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94"/>
            <a:ext cx="9570315" cy="6952097"/>
          </a:xfrm>
          <a:prstGeom prst="rect">
            <a:avLst/>
          </a:prstGeom>
        </p:spPr>
      </p:pic>
      <p:sp>
        <p:nvSpPr>
          <p:cNvPr id="7" name="Segnaposto contenuto 2">
            <a:extLst>
              <a:ext uri="{FF2B5EF4-FFF2-40B4-BE49-F238E27FC236}">
                <a16:creationId xmlns:a16="http://schemas.microsoft.com/office/drawing/2014/main" id="{04061A99-B929-4FBB-87D9-898D3A29D04B}"/>
              </a:ext>
            </a:extLst>
          </p:cNvPr>
          <p:cNvSpPr txBox="1">
            <a:spLocks/>
          </p:cNvSpPr>
          <p:nvPr/>
        </p:nvSpPr>
        <p:spPr>
          <a:xfrm>
            <a:off x="478302" y="1603717"/>
            <a:ext cx="8208498" cy="3625483"/>
          </a:xfrm>
          <a:prstGeom prst="rect">
            <a:avLst/>
          </a:prstGeom>
          <a:solidFill>
            <a:schemeClr val="accent5">
              <a:lumMod val="20000"/>
              <a:lumOff val="80000"/>
              <a:alpha val="16000"/>
            </a:schemeClr>
          </a:solidFill>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it-IT" sz="5200" b="1" i="1" dirty="0">
                <a:solidFill>
                  <a:srgbClr val="FF0000"/>
                </a:solidFill>
              </a:rPr>
              <a:t>“L’uomo tanto vale quanto prega; e voi tanto valete quanto pregate”.</a:t>
            </a:r>
            <a:endParaRPr lang="it-IT" sz="5200" b="1" dirty="0">
              <a:solidFill>
                <a:srgbClr val="FF0000"/>
              </a:solidFill>
            </a:endParaRPr>
          </a:p>
          <a:p>
            <a:pPr marL="0" indent="0">
              <a:buFont typeface="Arial" panose="020B0604020202020204" pitchFamily="34" charset="0"/>
              <a:buNone/>
            </a:pPr>
            <a:r>
              <a:rPr lang="it-IT" b="1" i="1" dirty="0">
                <a:solidFill>
                  <a:srgbClr val="FF0000"/>
                </a:solidFill>
              </a:rPr>
              <a:t>		</a:t>
            </a:r>
          </a:p>
          <a:p>
            <a:pPr marL="0" indent="0">
              <a:buFont typeface="Arial" panose="020B0604020202020204" pitchFamily="34" charset="0"/>
              <a:buNone/>
            </a:pPr>
            <a:endParaRPr lang="it-IT" b="1" i="1" dirty="0">
              <a:solidFill>
                <a:srgbClr val="FF0000"/>
              </a:solidFill>
            </a:endParaRPr>
          </a:p>
          <a:p>
            <a:pPr marL="0" indent="0">
              <a:buFont typeface="Arial" panose="020B0604020202020204" pitchFamily="34" charset="0"/>
              <a:buNone/>
            </a:pPr>
            <a:r>
              <a:rPr lang="it-IT" b="1" i="1" dirty="0">
                <a:solidFill>
                  <a:srgbClr val="FF0000"/>
                </a:solidFill>
              </a:rPr>
              <a:t>                  San Luigi Orione</a:t>
            </a:r>
            <a:endParaRPr lang="it-IT" dirty="0">
              <a:solidFill>
                <a:srgbClr val="FF0000"/>
              </a:solidFill>
            </a:endParaRPr>
          </a:p>
          <a:p>
            <a:pPr marL="0" indent="0">
              <a:buFont typeface="Arial" panose="020B0604020202020204" pitchFamily="34" charset="0"/>
              <a:buNone/>
            </a:pPr>
            <a:endParaRPr lang="it-IT" dirty="0"/>
          </a:p>
        </p:txBody>
      </p:sp>
    </p:spTree>
    <p:extLst>
      <p:ext uri="{BB962C8B-B14F-4D97-AF65-F5344CB8AC3E}">
        <p14:creationId xmlns:p14="http://schemas.microsoft.com/office/powerpoint/2010/main" val="42643852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669</TotalTime>
  <Words>3191</Words>
  <Application>Microsoft Office PowerPoint</Application>
  <PresentationFormat>Presentazione su schermo (4:3)</PresentationFormat>
  <Paragraphs>121</Paragraphs>
  <Slides>48</Slides>
  <Notes>1</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48</vt:i4>
      </vt:variant>
    </vt:vector>
  </HeadingPairs>
  <TitlesOfParts>
    <vt:vector size="51" baseType="lpstr">
      <vt:lpstr>Arial</vt:lpstr>
      <vt:lpstr>Calibri</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Invochiamo lo Spirito Santo</dc:title>
  <dc:creator>Giovanni</dc:creator>
  <cp:lastModifiedBy>Utente</cp:lastModifiedBy>
  <cp:revision>126</cp:revision>
  <dcterms:created xsi:type="dcterms:W3CDTF">2019-09-13T15:16:56Z</dcterms:created>
  <dcterms:modified xsi:type="dcterms:W3CDTF">2020-08-18T15:14:53Z</dcterms:modified>
</cp:coreProperties>
</file>