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media/image5.jpg" ContentType="image/png"/>
  <Override PartName="/ppt/media/image13.jpg" ContentType="image/png"/>
  <Override PartName="/ppt/media/image17.jpg" ContentType="image/png"/>
  <Override PartName="/ppt/notesSlides/notesSlide1.xml" ContentType="application/vnd.openxmlformats-officedocument.presentationml.notesSlide+xml"/>
  <Override PartName="/ppt/media/image44.jpg" ContentType="image/png"/>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Lst>
  <p:notesMasterIdLst>
    <p:notesMasterId r:id="rId46"/>
  </p:notesMasterIdLst>
  <p:sldIdLst>
    <p:sldId id="336" r:id="rId2"/>
    <p:sldId id="337" r:id="rId3"/>
    <p:sldId id="298" r:id="rId4"/>
    <p:sldId id="338" r:id="rId5"/>
    <p:sldId id="339" r:id="rId6"/>
    <p:sldId id="260" r:id="rId7"/>
    <p:sldId id="340" r:id="rId8"/>
    <p:sldId id="341" r:id="rId9"/>
    <p:sldId id="263" r:id="rId10"/>
    <p:sldId id="342" r:id="rId11"/>
    <p:sldId id="343" r:id="rId12"/>
    <p:sldId id="344" r:id="rId13"/>
    <p:sldId id="266" r:id="rId14"/>
    <p:sldId id="345" r:id="rId15"/>
    <p:sldId id="359" r:id="rId16"/>
    <p:sldId id="360" r:id="rId17"/>
    <p:sldId id="346" r:id="rId18"/>
    <p:sldId id="347" r:id="rId19"/>
    <p:sldId id="348" r:id="rId20"/>
    <p:sldId id="349" r:id="rId21"/>
    <p:sldId id="267" r:id="rId22"/>
    <p:sldId id="290" r:id="rId23"/>
    <p:sldId id="350" r:id="rId24"/>
    <p:sldId id="351" r:id="rId25"/>
    <p:sldId id="292" r:id="rId26"/>
    <p:sldId id="352" r:id="rId27"/>
    <p:sldId id="291" r:id="rId28"/>
    <p:sldId id="285" r:id="rId29"/>
    <p:sldId id="353" r:id="rId30"/>
    <p:sldId id="309" r:id="rId31"/>
    <p:sldId id="354" r:id="rId32"/>
    <p:sldId id="310" r:id="rId33"/>
    <p:sldId id="355" r:id="rId34"/>
    <p:sldId id="312" r:id="rId35"/>
    <p:sldId id="313" r:id="rId36"/>
    <p:sldId id="356" r:id="rId37"/>
    <p:sldId id="358" r:id="rId38"/>
    <p:sldId id="357" r:id="rId39"/>
    <p:sldId id="318" r:id="rId40"/>
    <p:sldId id="320" r:id="rId41"/>
    <p:sldId id="322" r:id="rId42"/>
    <p:sldId id="335" r:id="rId43"/>
    <p:sldId id="302" r:id="rId44"/>
    <p:sldId id="315" r:id="rId4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B3A336-7B1E-42C4-BF61-ABDD2A277B9A}" type="datetimeFigureOut">
              <a:rPr lang="it-IT" smtClean="0"/>
              <a:t>07/05/2020</a:t>
            </a:fld>
            <a:endParaRPr lang="it-IT"/>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DC1401-A65B-4D1B-83AB-4208D5DF7DF0}" type="slidenum">
              <a:rPr lang="it-IT" smtClean="0"/>
              <a:t>‹N›</a:t>
            </a:fld>
            <a:endParaRPr lang="it-IT"/>
          </a:p>
        </p:txBody>
      </p:sp>
    </p:spTree>
    <p:extLst>
      <p:ext uri="{BB962C8B-B14F-4D97-AF65-F5344CB8AC3E}">
        <p14:creationId xmlns:p14="http://schemas.microsoft.com/office/powerpoint/2010/main" val="12398112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C1DC1401-A65B-4D1B-83AB-4208D5DF7DF0}" type="slidenum">
              <a:rPr lang="it-IT" smtClean="0"/>
              <a:t>18</a:t>
            </a:fld>
            <a:endParaRPr lang="it-IT"/>
          </a:p>
        </p:txBody>
      </p:sp>
    </p:spTree>
    <p:extLst>
      <p:ext uri="{BB962C8B-B14F-4D97-AF65-F5344CB8AC3E}">
        <p14:creationId xmlns:p14="http://schemas.microsoft.com/office/powerpoint/2010/main" val="3494015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C1DC1401-A65B-4D1B-83AB-4208D5DF7DF0}" type="slidenum">
              <a:rPr lang="it-IT" smtClean="0"/>
              <a:t>32</a:t>
            </a:fld>
            <a:endParaRPr lang="it-IT"/>
          </a:p>
        </p:txBody>
      </p:sp>
    </p:spTree>
    <p:extLst>
      <p:ext uri="{BB962C8B-B14F-4D97-AF65-F5344CB8AC3E}">
        <p14:creationId xmlns:p14="http://schemas.microsoft.com/office/powerpoint/2010/main" val="2356393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1E1DDCF-97FD-4AE2-838E-9E7F994AE371}" type="datetimeFigureOut">
              <a:rPr lang="it-IT" smtClean="0"/>
              <a:t>07/05/2020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0BB0936-1CF3-4DAF-9A25-36DD2989EA45}" type="slidenum">
              <a:rPr lang="it-IT" smtClean="0"/>
              <a:t>‹N›</a:t>
            </a:fld>
            <a:endParaRPr lang="it-IT"/>
          </a:p>
        </p:txBody>
      </p:sp>
    </p:spTree>
    <p:extLst>
      <p:ext uri="{BB962C8B-B14F-4D97-AF65-F5344CB8AC3E}">
        <p14:creationId xmlns:p14="http://schemas.microsoft.com/office/powerpoint/2010/main" val="111076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1E1DDCF-97FD-4AE2-838E-9E7F994AE371}" type="datetimeFigureOut">
              <a:rPr lang="it-IT" smtClean="0"/>
              <a:t>07/05/2020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0BB0936-1CF3-4DAF-9A25-36DD2989EA45}" type="slidenum">
              <a:rPr lang="it-IT" smtClean="0"/>
              <a:t>‹N›</a:t>
            </a:fld>
            <a:endParaRPr lang="it-IT"/>
          </a:p>
        </p:txBody>
      </p:sp>
    </p:spTree>
    <p:extLst>
      <p:ext uri="{BB962C8B-B14F-4D97-AF65-F5344CB8AC3E}">
        <p14:creationId xmlns:p14="http://schemas.microsoft.com/office/powerpoint/2010/main" val="2009160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1E1DDCF-97FD-4AE2-838E-9E7F994AE371}" type="datetimeFigureOut">
              <a:rPr lang="it-IT" smtClean="0"/>
              <a:t>07/05/2020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0BB0936-1CF3-4DAF-9A25-36DD2989EA45}" type="slidenum">
              <a:rPr lang="it-IT" smtClean="0"/>
              <a:t>‹N›</a:t>
            </a:fld>
            <a:endParaRPr lang="it-IT"/>
          </a:p>
        </p:txBody>
      </p:sp>
    </p:spTree>
    <p:extLst>
      <p:ext uri="{BB962C8B-B14F-4D97-AF65-F5344CB8AC3E}">
        <p14:creationId xmlns:p14="http://schemas.microsoft.com/office/powerpoint/2010/main" val="3295595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1E1DDCF-97FD-4AE2-838E-9E7F994AE371}" type="datetimeFigureOut">
              <a:rPr lang="it-IT" smtClean="0"/>
              <a:t>07/05/2020</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F0BB0936-1CF3-4DAF-9A25-36DD2989EA45}" type="slidenum">
              <a:rPr lang="it-IT" smtClean="0"/>
              <a:t>‹N›</a:t>
            </a:fld>
            <a:endParaRPr lang="it-IT"/>
          </a:p>
        </p:txBody>
      </p:sp>
    </p:spTree>
    <p:extLst>
      <p:ext uri="{BB962C8B-B14F-4D97-AF65-F5344CB8AC3E}">
        <p14:creationId xmlns:p14="http://schemas.microsoft.com/office/powerpoint/2010/main" val="395925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1E1DDCF-97FD-4AE2-838E-9E7F994AE371}" type="datetimeFigureOut">
              <a:rPr lang="it-IT" smtClean="0"/>
              <a:t>07/05/2020</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F0BB0936-1CF3-4DAF-9A25-36DD2989EA45}" type="slidenum">
              <a:rPr lang="it-IT" smtClean="0"/>
              <a:t>‹N›</a:t>
            </a:fld>
            <a:endParaRPr lang="it-IT"/>
          </a:p>
        </p:txBody>
      </p:sp>
    </p:spTree>
    <p:extLst>
      <p:ext uri="{BB962C8B-B14F-4D97-AF65-F5344CB8AC3E}">
        <p14:creationId xmlns:p14="http://schemas.microsoft.com/office/powerpoint/2010/main" val="496811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B1E1DDCF-97FD-4AE2-838E-9E7F994AE371}" type="datetimeFigureOut">
              <a:rPr lang="it-IT" smtClean="0"/>
              <a:t>07/05/2020</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F0BB0936-1CF3-4DAF-9A25-36DD2989EA45}" type="slidenum">
              <a:rPr lang="it-IT" smtClean="0"/>
              <a:t>‹N›</a:t>
            </a:fld>
            <a:endParaRPr lang="it-IT"/>
          </a:p>
        </p:txBody>
      </p:sp>
    </p:spTree>
    <p:extLst>
      <p:ext uri="{BB962C8B-B14F-4D97-AF65-F5344CB8AC3E}">
        <p14:creationId xmlns:p14="http://schemas.microsoft.com/office/powerpoint/2010/main" val="3162015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E1DDCF-97FD-4AE2-838E-9E7F994AE371}" type="datetimeFigureOut">
              <a:rPr lang="it-IT" smtClean="0"/>
              <a:t>07/05/2020</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F0BB0936-1CF3-4DAF-9A25-36DD2989EA45}" type="slidenum">
              <a:rPr lang="it-IT" smtClean="0"/>
              <a:t>‹N›</a:t>
            </a:fld>
            <a:endParaRPr lang="it-IT"/>
          </a:p>
        </p:txBody>
      </p:sp>
    </p:spTree>
    <p:extLst>
      <p:ext uri="{BB962C8B-B14F-4D97-AF65-F5344CB8AC3E}">
        <p14:creationId xmlns:p14="http://schemas.microsoft.com/office/powerpoint/2010/main" val="3691521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1E1DDCF-97FD-4AE2-838E-9E7F994AE371}" type="datetimeFigureOut">
              <a:rPr lang="it-IT" smtClean="0"/>
              <a:t>07/05/2020</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F0BB0936-1CF3-4DAF-9A25-36DD2989EA45}" type="slidenum">
              <a:rPr lang="it-IT" smtClean="0"/>
              <a:t>‹N›</a:t>
            </a:fld>
            <a:endParaRPr lang="it-IT"/>
          </a:p>
        </p:txBody>
      </p:sp>
    </p:spTree>
    <p:extLst>
      <p:ext uri="{BB962C8B-B14F-4D97-AF65-F5344CB8AC3E}">
        <p14:creationId xmlns:p14="http://schemas.microsoft.com/office/powerpoint/2010/main" val="2883030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1E1DDCF-97FD-4AE2-838E-9E7F994AE371}" type="datetimeFigureOut">
              <a:rPr lang="it-IT" smtClean="0"/>
              <a:t>07/05/2020</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F0BB0936-1CF3-4DAF-9A25-36DD2989EA45}" type="slidenum">
              <a:rPr lang="it-IT" smtClean="0"/>
              <a:t>‹N›</a:t>
            </a:fld>
            <a:endParaRPr lang="it-IT"/>
          </a:p>
        </p:txBody>
      </p:sp>
    </p:spTree>
    <p:extLst>
      <p:ext uri="{BB962C8B-B14F-4D97-AF65-F5344CB8AC3E}">
        <p14:creationId xmlns:p14="http://schemas.microsoft.com/office/powerpoint/2010/main" val="25380107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1E1DDCF-97FD-4AE2-838E-9E7F994AE371}" type="datetimeFigureOut">
              <a:rPr lang="it-IT" smtClean="0"/>
              <a:t>07/05/2020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0BB0936-1CF3-4DAF-9A25-36DD2989EA45}" type="slidenum">
              <a:rPr lang="it-IT" smtClean="0"/>
              <a:t>‹N›</a:t>
            </a:fld>
            <a:endParaRPr lang="it-IT"/>
          </a:p>
        </p:txBody>
      </p:sp>
    </p:spTree>
    <p:extLst>
      <p:ext uri="{BB962C8B-B14F-4D97-AF65-F5344CB8AC3E}">
        <p14:creationId xmlns:p14="http://schemas.microsoft.com/office/powerpoint/2010/main" val="3871822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1E1DDCF-97FD-4AE2-838E-9E7F994AE371}" type="datetimeFigureOut">
              <a:rPr lang="it-IT" smtClean="0"/>
              <a:t>07/05/2020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0BB0936-1CF3-4DAF-9A25-36DD2989EA45}" type="slidenum">
              <a:rPr lang="it-IT" smtClean="0"/>
              <a:t>‹N›</a:t>
            </a:fld>
            <a:endParaRPr lang="it-IT"/>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51947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1E1DDCF-97FD-4AE2-838E-9E7F994AE371}" type="datetimeFigureOut">
              <a:rPr lang="it-IT" smtClean="0"/>
              <a:t>07/05/2020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0BB0936-1CF3-4DAF-9A25-36DD2989EA45}" type="slidenum">
              <a:rPr lang="it-IT" smtClean="0"/>
              <a:t>‹N›</a:t>
            </a:fld>
            <a:endParaRPr lang="it-IT"/>
          </a:p>
        </p:txBody>
      </p:sp>
    </p:spTree>
    <p:extLst>
      <p:ext uri="{BB962C8B-B14F-4D97-AF65-F5344CB8AC3E}">
        <p14:creationId xmlns:p14="http://schemas.microsoft.com/office/powerpoint/2010/main" val="19127543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1E1DDCF-97FD-4AE2-838E-9E7F994AE371}" type="datetimeFigureOut">
              <a:rPr lang="it-IT" smtClean="0"/>
              <a:t>07/05/2020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0BB0936-1CF3-4DAF-9A25-36DD2989EA45}" type="slidenum">
              <a:rPr lang="it-IT" smtClean="0"/>
              <a:t>‹N›</a:t>
            </a:fld>
            <a:endParaRPr lang="it-IT"/>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57077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it-IT"/>
              <a:t>Fare clic per modificare lo stile del titolo dello schema</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1E1DDCF-97FD-4AE2-838E-9E7F994AE371}" type="datetimeFigureOut">
              <a:rPr lang="it-IT" smtClean="0"/>
              <a:t>07/05/2020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0BB0936-1CF3-4DAF-9A25-36DD2989EA45}" type="slidenum">
              <a:rPr lang="it-IT" smtClean="0"/>
              <a:t>‹N›</a:t>
            </a:fld>
            <a:endParaRPr lang="it-IT"/>
          </a:p>
        </p:txBody>
      </p:sp>
    </p:spTree>
    <p:extLst>
      <p:ext uri="{BB962C8B-B14F-4D97-AF65-F5344CB8AC3E}">
        <p14:creationId xmlns:p14="http://schemas.microsoft.com/office/powerpoint/2010/main" val="40297988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1E1DDCF-97FD-4AE2-838E-9E7F994AE371}" type="datetimeFigureOut">
              <a:rPr lang="it-IT" smtClean="0"/>
              <a:t>07/05/2020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0BB0936-1CF3-4DAF-9A25-36DD2989EA45}" type="slidenum">
              <a:rPr lang="it-IT" smtClean="0"/>
              <a:t>‹N›</a:t>
            </a:fld>
            <a:endParaRPr lang="it-IT"/>
          </a:p>
        </p:txBody>
      </p:sp>
    </p:spTree>
    <p:extLst>
      <p:ext uri="{BB962C8B-B14F-4D97-AF65-F5344CB8AC3E}">
        <p14:creationId xmlns:p14="http://schemas.microsoft.com/office/powerpoint/2010/main" val="30087755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1E1DDCF-97FD-4AE2-838E-9E7F994AE371}" type="datetimeFigureOut">
              <a:rPr lang="it-IT" smtClean="0"/>
              <a:t>07/05/2020</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0BB0936-1CF3-4DAF-9A25-36DD2989EA45}" type="slidenum">
              <a:rPr lang="it-IT" smtClean="0"/>
              <a:t>‹N›</a:t>
            </a:fld>
            <a:endParaRPr lang="it-IT"/>
          </a:p>
        </p:txBody>
      </p:sp>
    </p:spTree>
    <p:extLst>
      <p:ext uri="{BB962C8B-B14F-4D97-AF65-F5344CB8AC3E}">
        <p14:creationId xmlns:p14="http://schemas.microsoft.com/office/powerpoint/2010/main" val="837669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67000"/>
              </a:schemeClr>
            </a:gs>
            <a:gs pos="23000">
              <a:schemeClr val="accent5">
                <a:lumMod val="97000"/>
                <a:lumOff val="3000"/>
              </a:schemeClr>
            </a:gs>
            <a:gs pos="100000">
              <a:schemeClr val="accent5">
                <a:lumMod val="60000"/>
                <a:lumOff val="40000"/>
              </a:schemeClr>
            </a:gs>
          </a:gsLst>
          <a:lin ang="16200000" scaled="1"/>
          <a:tileRect/>
        </a:gradFill>
        <a:effectLst/>
      </p:bgPr>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1E1DDCF-97FD-4AE2-838E-9E7F994AE371}" type="datetimeFigureOut">
              <a:rPr lang="it-IT" smtClean="0"/>
              <a:t>07/05/2020</a:t>
            </a:fld>
            <a:endParaRPr lang="it-IT"/>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F0BB0936-1CF3-4DAF-9A25-36DD2989EA45}" type="slidenum">
              <a:rPr lang="it-IT" smtClean="0"/>
              <a:t>‹N›</a:t>
            </a:fld>
            <a:endParaRPr lang="it-IT"/>
          </a:p>
        </p:txBody>
      </p:sp>
    </p:spTree>
    <p:extLst>
      <p:ext uri="{BB962C8B-B14F-4D97-AF65-F5344CB8AC3E}">
        <p14:creationId xmlns:p14="http://schemas.microsoft.com/office/powerpoint/2010/main" val="1950180879"/>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g"/><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31.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3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 Id="rId5" Type="http://schemas.openxmlformats.org/officeDocument/2006/relationships/image" Target="../media/image59.jpeg"/><Relationship Id="rId4" Type="http://schemas.openxmlformats.org/officeDocument/2006/relationships/image" Target="../media/image58.jpeg"/></Relationships>
</file>

<file path=ppt/slides/_rels/slide41.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62.emf"/></Relationships>
</file>

<file path=ppt/slides/_rels/slide44.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B26CA893-9903-446C-A76A-31E4FBA37A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58" y="260648"/>
            <a:ext cx="8513881" cy="6237693"/>
          </a:xfrm>
          <a:prstGeom prst="rect">
            <a:avLst/>
          </a:prstGeom>
        </p:spPr>
      </p:pic>
      <p:sp>
        <p:nvSpPr>
          <p:cNvPr id="5" name="Rettangolo 4">
            <a:extLst>
              <a:ext uri="{FF2B5EF4-FFF2-40B4-BE49-F238E27FC236}">
                <a16:creationId xmlns:a16="http://schemas.microsoft.com/office/drawing/2014/main" id="{1543A30A-73B1-43D3-A11B-A93BD3C70301}"/>
              </a:ext>
            </a:extLst>
          </p:cNvPr>
          <p:cNvSpPr/>
          <p:nvPr/>
        </p:nvSpPr>
        <p:spPr>
          <a:xfrm>
            <a:off x="827582" y="908720"/>
            <a:ext cx="7488832" cy="1754326"/>
          </a:xfrm>
          <a:prstGeom prst="rect">
            <a:avLst/>
          </a:prstGeom>
          <a:no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wrap="square" lIns="91440" tIns="45720" rIns="91440" bIns="45720">
            <a:spAutoFit/>
          </a:bodyPr>
          <a:lstStyle/>
          <a:p>
            <a:pPr algn="ctr"/>
            <a:r>
              <a:rPr lang="it-IT" sz="5400" b="1" dirty="0">
                <a:ln w="12700">
                  <a:solidFill>
                    <a:srgbClr val="FFC000"/>
                  </a:solidFill>
                  <a:prstDash val="solid"/>
                </a:ln>
                <a:pattFill prst="ltDnDiag">
                  <a:fgClr>
                    <a:schemeClr val="accent5">
                      <a:lumMod val="60000"/>
                      <a:lumOff val="40000"/>
                    </a:schemeClr>
                  </a:fgClr>
                  <a:bgClr>
                    <a:schemeClr val="bg1"/>
                  </a:bgClr>
                </a:pattFill>
              </a:rPr>
              <a:t>I santi di Dio abitano la Polis </a:t>
            </a:r>
          </a:p>
        </p:txBody>
      </p:sp>
    </p:spTree>
    <p:extLst>
      <p:ext uri="{BB962C8B-B14F-4D97-AF65-F5344CB8AC3E}">
        <p14:creationId xmlns:p14="http://schemas.microsoft.com/office/powerpoint/2010/main" val="1422480450"/>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Giovanni\Desktop\150228Jesus of Nazareth1.jpg">
            <a:extLst>
              <a:ext uri="{FF2B5EF4-FFF2-40B4-BE49-F238E27FC236}">
                <a16:creationId xmlns:a16="http://schemas.microsoft.com/office/drawing/2014/main" id="{7FDBF6BD-B4B9-4C97-A9AC-CE560A9061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04664"/>
            <a:ext cx="5236850" cy="44513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Picture 2" descr="C:\Users\Giovanni\Desktop\38_foto1.jpg">
            <a:extLst>
              <a:ext uri="{FF2B5EF4-FFF2-40B4-BE49-F238E27FC236}">
                <a16:creationId xmlns:a16="http://schemas.microsoft.com/office/drawing/2014/main" id="{ED730614-3245-4720-AC02-9995DE9BEB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136" y="1285742"/>
            <a:ext cx="3174755" cy="22322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4" name="Sottotitolo 2">
            <a:extLst>
              <a:ext uri="{FF2B5EF4-FFF2-40B4-BE49-F238E27FC236}">
                <a16:creationId xmlns:a16="http://schemas.microsoft.com/office/drawing/2014/main" id="{21BBB3CD-034F-41EE-8F3A-D38C430A5C84}"/>
              </a:ext>
            </a:extLst>
          </p:cNvPr>
          <p:cNvSpPr txBox="1">
            <a:spLocks/>
          </p:cNvSpPr>
          <p:nvPr/>
        </p:nvSpPr>
        <p:spPr>
          <a:xfrm>
            <a:off x="395536" y="4365104"/>
            <a:ext cx="8424936" cy="1413814"/>
          </a:xfrm>
          <a:prstGeom prst="rect">
            <a:avLst/>
          </a:prstGeom>
        </p:spPr>
        <p:txBody>
          <a:bodyPr>
            <a:noAutofit/>
          </a:bodyPr>
          <a:lst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a:lstStyle>
          <a:p>
            <a:pPr algn="ctr"/>
            <a:endParaRPr lang="it-IT" sz="4000" b="1" dirty="0">
              <a:solidFill>
                <a:srgbClr val="FF0000"/>
              </a:solidFill>
            </a:endParaRPr>
          </a:p>
          <a:p>
            <a:pPr marL="0" indent="0" algn="ctr">
              <a:buNone/>
            </a:pPr>
            <a:r>
              <a:rPr lang="it-IT" sz="4000" b="1" dirty="0"/>
              <a:t>Vedere e servire nell’uomo </a:t>
            </a:r>
          </a:p>
          <a:p>
            <a:pPr marL="0" indent="0" algn="ctr">
              <a:buNone/>
            </a:pPr>
            <a:r>
              <a:rPr lang="it-IT" sz="4000" b="1" dirty="0"/>
              <a:t>il Figlio dell’UOMO</a:t>
            </a:r>
          </a:p>
        </p:txBody>
      </p:sp>
    </p:spTree>
    <p:extLst>
      <p:ext uri="{BB962C8B-B14F-4D97-AF65-F5344CB8AC3E}">
        <p14:creationId xmlns:p14="http://schemas.microsoft.com/office/powerpoint/2010/main" val="3095627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2B172A51-C904-41DA-A64D-FCCE946E9309}"/>
              </a:ext>
            </a:extLst>
          </p:cNvPr>
          <p:cNvSpPr/>
          <p:nvPr/>
        </p:nvSpPr>
        <p:spPr>
          <a:xfrm>
            <a:off x="1353811" y="332656"/>
            <a:ext cx="6436377" cy="923330"/>
          </a:xfrm>
          <a:prstGeom prst="rect">
            <a:avLst/>
          </a:prstGeom>
          <a:noFill/>
        </p:spPr>
        <p:txBody>
          <a:bodyPr wrap="none" lIns="91440" tIns="45720" rIns="91440" bIns="45720">
            <a:spAutoFit/>
          </a:bodyPr>
          <a:lstStyle/>
          <a:p>
            <a:pPr algn="ctr"/>
            <a:r>
              <a:rPr lang="it-IT"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Che cos’è la POLIS?</a:t>
            </a:r>
          </a:p>
        </p:txBody>
      </p:sp>
      <p:pic>
        <p:nvPicPr>
          <p:cNvPr id="11" name="Immagine 10">
            <a:extLst>
              <a:ext uri="{FF2B5EF4-FFF2-40B4-BE49-F238E27FC236}">
                <a16:creationId xmlns:a16="http://schemas.microsoft.com/office/drawing/2014/main" id="{1A28CC25-4B8A-4CCD-B99D-54EC3527EC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098" y="1412776"/>
            <a:ext cx="7981804" cy="4999137"/>
          </a:xfrm>
          <a:prstGeom prst="rect">
            <a:avLst/>
          </a:prstGeom>
          <a:solidFill>
            <a:schemeClr val="accent4">
              <a:alpha val="62000"/>
            </a:schemeClr>
          </a:solidFill>
        </p:spPr>
      </p:pic>
    </p:spTree>
    <p:extLst>
      <p:ext uri="{BB962C8B-B14F-4D97-AF65-F5344CB8AC3E}">
        <p14:creationId xmlns:p14="http://schemas.microsoft.com/office/powerpoint/2010/main" val="681537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27B348F1-F20B-4C8A-9090-147F4E6CBC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329" y="1412776"/>
            <a:ext cx="8775341" cy="4768562"/>
          </a:xfrm>
          <a:prstGeom prst="rect">
            <a:avLst/>
          </a:prstGeom>
          <a:ln>
            <a:noFill/>
          </a:ln>
          <a:effectLst>
            <a:softEdge rad="635000"/>
          </a:effectLst>
        </p:spPr>
      </p:pic>
      <p:sp>
        <p:nvSpPr>
          <p:cNvPr id="12" name="Rettangolo 11">
            <a:extLst>
              <a:ext uri="{FF2B5EF4-FFF2-40B4-BE49-F238E27FC236}">
                <a16:creationId xmlns:a16="http://schemas.microsoft.com/office/drawing/2014/main" id="{39FDCF4C-5F1B-4ECB-B9BF-F4C8A5B1B359}"/>
              </a:ext>
            </a:extLst>
          </p:cNvPr>
          <p:cNvSpPr/>
          <p:nvPr/>
        </p:nvSpPr>
        <p:spPr>
          <a:xfrm>
            <a:off x="611560" y="274973"/>
            <a:ext cx="7234674" cy="923330"/>
          </a:xfrm>
          <a:prstGeom prst="rect">
            <a:avLst/>
          </a:prstGeom>
          <a:noFill/>
        </p:spPr>
        <p:txBody>
          <a:bodyPr wrap="none" lIns="91440" tIns="45720" rIns="91440" bIns="45720">
            <a:spAutoFit/>
          </a:bodyPr>
          <a:lstStyle/>
          <a:p>
            <a:pPr algn="ctr"/>
            <a:r>
              <a:rPr lang="it-IT"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Cosa ci dice il Signore</a:t>
            </a:r>
          </a:p>
        </p:txBody>
      </p:sp>
      <p:sp>
        <p:nvSpPr>
          <p:cNvPr id="13" name="CasellaDiTesto 12">
            <a:extLst>
              <a:ext uri="{FF2B5EF4-FFF2-40B4-BE49-F238E27FC236}">
                <a16:creationId xmlns:a16="http://schemas.microsoft.com/office/drawing/2014/main" id="{3765F24B-CE34-459E-B18B-DB23F9CFA04D}"/>
              </a:ext>
            </a:extLst>
          </p:cNvPr>
          <p:cNvSpPr txBox="1"/>
          <p:nvPr/>
        </p:nvSpPr>
        <p:spPr>
          <a:xfrm>
            <a:off x="6012160" y="1043930"/>
            <a:ext cx="4375551" cy="523220"/>
          </a:xfrm>
          <a:prstGeom prst="rect">
            <a:avLst/>
          </a:prstGeom>
          <a:noFill/>
        </p:spPr>
        <p:txBody>
          <a:bodyPr wrap="square" rtlCol="0">
            <a:spAutoFit/>
          </a:bodyPr>
          <a:lstStyle/>
          <a:p>
            <a:r>
              <a:rPr lang="it-IT" sz="2800" dirty="0">
                <a:solidFill>
                  <a:schemeClr val="bg1"/>
                </a:solidFill>
              </a:rPr>
              <a:t>Matteo 5, 13-16</a:t>
            </a:r>
          </a:p>
        </p:txBody>
      </p:sp>
      <p:sp>
        <p:nvSpPr>
          <p:cNvPr id="14" name="Rettangolo 13">
            <a:extLst>
              <a:ext uri="{FF2B5EF4-FFF2-40B4-BE49-F238E27FC236}">
                <a16:creationId xmlns:a16="http://schemas.microsoft.com/office/drawing/2014/main" id="{7F905C65-3739-42CD-A257-CE5EC9E5E473}"/>
              </a:ext>
            </a:extLst>
          </p:cNvPr>
          <p:cNvSpPr/>
          <p:nvPr/>
        </p:nvSpPr>
        <p:spPr>
          <a:xfrm>
            <a:off x="272484" y="4502884"/>
            <a:ext cx="8352928" cy="2062103"/>
          </a:xfrm>
          <a:prstGeom prst="rect">
            <a:avLst/>
          </a:prstGeom>
        </p:spPr>
        <p:txBody>
          <a:bodyPr wrap="square">
            <a:spAutoFit/>
          </a:bodyPr>
          <a:lstStyle/>
          <a:p>
            <a:pPr algn="just"/>
            <a:r>
              <a:rPr lang="it-IT" sz="3200" b="1" dirty="0"/>
              <a:t>13</a:t>
            </a:r>
            <a:r>
              <a:rPr lang="it-IT" sz="3200" dirty="0"/>
              <a:t> Voi siete il </a:t>
            </a:r>
            <a:r>
              <a:rPr lang="it-IT" sz="3200" b="1" dirty="0">
                <a:solidFill>
                  <a:srgbClr val="FF0000"/>
                </a:solidFill>
              </a:rPr>
              <a:t>sale della terra</a:t>
            </a:r>
            <a:r>
              <a:rPr lang="it-IT" sz="3200" dirty="0"/>
              <a:t>; ma se il sale perdesse il sapore, con che cosa lo si potrà render salato? A null'altro serve che ad essere gettato via e calpestato dagli uomini.</a:t>
            </a:r>
          </a:p>
        </p:txBody>
      </p:sp>
    </p:spTree>
    <p:extLst>
      <p:ext uri="{BB962C8B-B14F-4D97-AF65-F5344CB8AC3E}">
        <p14:creationId xmlns:p14="http://schemas.microsoft.com/office/powerpoint/2010/main" val="3094089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arn(inVertical)">
                                      <p:cBhvr>
                                        <p:cTn id="2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17860AE5-B3CB-46B9-A33A-EF54C917B0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4263"/>
            <a:ext cx="5824927" cy="6477105"/>
          </a:xfrm>
          <a:prstGeom prst="rect">
            <a:avLst/>
          </a:prstGeom>
          <a:effectLst>
            <a:softEdge rad="317500"/>
          </a:effectLst>
        </p:spPr>
      </p:pic>
      <p:sp>
        <p:nvSpPr>
          <p:cNvPr id="7" name="Rettangolo 6">
            <a:extLst>
              <a:ext uri="{FF2B5EF4-FFF2-40B4-BE49-F238E27FC236}">
                <a16:creationId xmlns:a16="http://schemas.microsoft.com/office/drawing/2014/main" id="{98D230EF-EAD2-4EB9-BC7E-9B21A1165622}"/>
              </a:ext>
            </a:extLst>
          </p:cNvPr>
          <p:cNvSpPr/>
          <p:nvPr/>
        </p:nvSpPr>
        <p:spPr>
          <a:xfrm>
            <a:off x="5249877" y="428178"/>
            <a:ext cx="3860514" cy="6001643"/>
          </a:xfrm>
          <a:prstGeom prst="rect">
            <a:avLst/>
          </a:prstGeom>
          <a:solidFill>
            <a:schemeClr val="accent3">
              <a:alpha val="34000"/>
            </a:schemeClr>
          </a:solidFill>
          <a:ln>
            <a:solidFill>
              <a:schemeClr val="accent2"/>
            </a:solidFill>
          </a:ln>
        </p:spPr>
        <p:txBody>
          <a:bodyPr wrap="square">
            <a:spAutoFit/>
          </a:bodyPr>
          <a:lstStyle/>
          <a:p>
            <a:pPr algn="ctr"/>
            <a:r>
              <a:rPr lang="it-IT" sz="2400" b="1" dirty="0"/>
              <a:t>14</a:t>
            </a:r>
            <a:r>
              <a:rPr lang="it-IT" sz="2400" dirty="0"/>
              <a:t> Voi siete la </a:t>
            </a:r>
            <a:r>
              <a:rPr lang="it-IT" sz="2400" b="1" dirty="0">
                <a:solidFill>
                  <a:schemeClr val="bg1"/>
                </a:solidFill>
              </a:rPr>
              <a:t>luce del mondo</a:t>
            </a:r>
            <a:r>
              <a:rPr lang="it-IT" sz="2400" dirty="0"/>
              <a:t>; non può restare nascosta una città collocata sopra un monte, </a:t>
            </a:r>
            <a:r>
              <a:rPr lang="it-IT" sz="2400" b="1" dirty="0"/>
              <a:t>15</a:t>
            </a:r>
            <a:r>
              <a:rPr lang="it-IT" sz="2400" dirty="0"/>
              <a:t> né si accende una lucerna per metterla sotto il moggio, ma sopra il lucerniere </a:t>
            </a:r>
            <a:r>
              <a:rPr lang="it-IT" sz="2400" b="1" dirty="0">
                <a:solidFill>
                  <a:schemeClr val="bg1"/>
                </a:solidFill>
              </a:rPr>
              <a:t>perché faccia luce a tutti quelli che sono nella casa</a:t>
            </a:r>
            <a:r>
              <a:rPr lang="it-IT" sz="2400" dirty="0"/>
              <a:t>. </a:t>
            </a:r>
          </a:p>
          <a:p>
            <a:pPr algn="ctr"/>
            <a:r>
              <a:rPr lang="it-IT" sz="2400" b="1" dirty="0"/>
              <a:t>16</a:t>
            </a:r>
            <a:r>
              <a:rPr lang="it-IT" sz="2400" dirty="0"/>
              <a:t> Così risplenda la vostra luce davanti agli uomini, perché vedano le vostre opere buone e rendano gloria al vostro Padre che è nei cieli.</a:t>
            </a:r>
          </a:p>
        </p:txBody>
      </p:sp>
    </p:spTree>
    <p:extLst>
      <p:ext uri="{BB962C8B-B14F-4D97-AF65-F5344CB8AC3E}">
        <p14:creationId xmlns:p14="http://schemas.microsoft.com/office/powerpoint/2010/main" val="37367787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Giovanni\Desktop\Tempio Jerusalem.jpg"/>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305538" y="1975932"/>
            <a:ext cx="6984776" cy="460422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scene3d>
            <a:camera prst="orthographicFront"/>
            <a:lightRig rig="threePt" dir="t"/>
          </a:scene3d>
          <a:sp3d>
            <a:bevelT w="165100" prst="coolSlant"/>
          </a:sp3d>
        </p:spPr>
      </p:pic>
      <p:sp>
        <p:nvSpPr>
          <p:cNvPr id="3" name="Rettangolo 2">
            <a:extLst>
              <a:ext uri="{FF2B5EF4-FFF2-40B4-BE49-F238E27FC236}">
                <a16:creationId xmlns:a16="http://schemas.microsoft.com/office/drawing/2014/main" id="{027AAEA2-19A5-4F97-B783-361C1984B663}"/>
              </a:ext>
            </a:extLst>
          </p:cNvPr>
          <p:cNvSpPr/>
          <p:nvPr/>
        </p:nvSpPr>
        <p:spPr>
          <a:xfrm>
            <a:off x="323528" y="188640"/>
            <a:ext cx="8948796" cy="1754326"/>
          </a:xfrm>
          <a:prstGeom prst="rect">
            <a:avLst/>
          </a:prstGeom>
          <a:noFill/>
        </p:spPr>
        <p:txBody>
          <a:bodyPr wrap="none" lIns="91440" tIns="45720" rIns="91440" bIns="45720">
            <a:spAutoFit/>
          </a:bodyPr>
          <a:lstStyle/>
          <a:p>
            <a:pPr algn="ctr"/>
            <a:r>
              <a:rPr lang="it-IT" sz="5400" b="1" cap="none" spc="50" dirty="0">
                <a:ln w="0"/>
                <a:solidFill>
                  <a:schemeClr val="bg2"/>
                </a:solidFill>
                <a:effectLst>
                  <a:innerShdw blurRad="63500" dist="50800" dir="13500000">
                    <a:srgbClr val="000000">
                      <a:alpha val="50000"/>
                    </a:srgbClr>
                  </a:innerShdw>
                </a:effectLst>
              </a:rPr>
              <a:t>Dio abita la sua casa: </a:t>
            </a:r>
            <a:br>
              <a:rPr lang="it-IT" sz="5400" b="1" cap="none" spc="50" dirty="0">
                <a:ln w="0"/>
                <a:solidFill>
                  <a:schemeClr val="bg2"/>
                </a:solidFill>
                <a:effectLst>
                  <a:innerShdw blurRad="63500" dist="50800" dir="13500000">
                    <a:srgbClr val="000000">
                      <a:alpha val="50000"/>
                    </a:srgbClr>
                  </a:innerShdw>
                </a:effectLst>
              </a:rPr>
            </a:br>
            <a:r>
              <a:rPr lang="it-IT" sz="5400" b="1" cap="none" spc="50" dirty="0">
                <a:ln w="0"/>
                <a:solidFill>
                  <a:schemeClr val="bg2"/>
                </a:solidFill>
                <a:effectLst>
                  <a:innerShdw blurRad="63500" dist="50800" dir="13500000">
                    <a:srgbClr val="000000">
                      <a:alpha val="50000"/>
                    </a:srgbClr>
                  </a:innerShdw>
                </a:effectLst>
              </a:rPr>
              <a:t>il Tempio di Gerusalemme </a:t>
            </a:r>
          </a:p>
        </p:txBody>
      </p:sp>
    </p:spTree>
    <p:extLst>
      <p:ext uri="{BB962C8B-B14F-4D97-AF65-F5344CB8AC3E}">
        <p14:creationId xmlns:p14="http://schemas.microsoft.com/office/powerpoint/2010/main" val="2871746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68E128F9-E90C-46FD-9855-F999FE9F67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713" y="218951"/>
            <a:ext cx="9150596" cy="6231086"/>
          </a:xfrm>
          <a:prstGeom prst="rect">
            <a:avLst/>
          </a:prstGeom>
          <a:effectLst>
            <a:glow rad="101600">
              <a:schemeClr val="accent1">
                <a:satMod val="175000"/>
                <a:alpha val="40000"/>
              </a:schemeClr>
            </a:glow>
            <a:softEdge rad="635000"/>
          </a:effectLst>
        </p:spPr>
      </p:pic>
      <p:sp>
        <p:nvSpPr>
          <p:cNvPr id="6" name="Rettangolo 5">
            <a:extLst>
              <a:ext uri="{FF2B5EF4-FFF2-40B4-BE49-F238E27FC236}">
                <a16:creationId xmlns:a16="http://schemas.microsoft.com/office/drawing/2014/main" id="{78D3FF6B-569F-4C15-95AA-8083BAB78E1D}"/>
              </a:ext>
            </a:extLst>
          </p:cNvPr>
          <p:cNvSpPr/>
          <p:nvPr/>
        </p:nvSpPr>
        <p:spPr>
          <a:xfrm>
            <a:off x="179512" y="836712"/>
            <a:ext cx="3293974" cy="2308324"/>
          </a:xfrm>
          <a:prstGeom prst="rect">
            <a:avLst/>
          </a:prstGeom>
          <a:solidFill>
            <a:srgbClr val="00B0F0">
              <a:alpha val="38000"/>
            </a:srgbClr>
          </a:solid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wrap="square" lIns="91440" tIns="45720" rIns="91440" bIns="45720">
            <a:spAutoFit/>
          </a:bodyPr>
          <a:lstStyle/>
          <a:p>
            <a:pPr algn="ctr"/>
            <a:r>
              <a:rPr lang="it-IT" sz="7200" b="1" cap="none" spc="0" dirty="0">
                <a:ln w="9525">
                  <a:solidFill>
                    <a:schemeClr val="bg1"/>
                  </a:solidFill>
                  <a:prstDash val="solid"/>
                </a:ln>
                <a:solidFill>
                  <a:schemeClr val="tx1"/>
                </a:solidFill>
              </a:rPr>
              <a:t>Salmo 83</a:t>
            </a:r>
          </a:p>
        </p:txBody>
      </p:sp>
      <p:sp>
        <p:nvSpPr>
          <p:cNvPr id="7" name="Segnaposto contenuto 2">
            <a:extLst>
              <a:ext uri="{FF2B5EF4-FFF2-40B4-BE49-F238E27FC236}">
                <a16:creationId xmlns:a16="http://schemas.microsoft.com/office/drawing/2014/main" id="{5959E545-E3DB-42A6-80E7-09DF90E04C21}"/>
              </a:ext>
            </a:extLst>
          </p:cNvPr>
          <p:cNvSpPr txBox="1">
            <a:spLocks/>
          </p:cNvSpPr>
          <p:nvPr/>
        </p:nvSpPr>
        <p:spPr>
          <a:xfrm>
            <a:off x="2468658" y="373696"/>
            <a:ext cx="7632848" cy="46927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Font typeface="Wingdings 3" charset="2"/>
              <a:buNone/>
            </a:pPr>
            <a:r>
              <a:rPr lang="it-IT" sz="2400" b="1" dirty="0">
                <a:solidFill>
                  <a:schemeClr val="bg1"/>
                </a:solidFill>
              </a:rPr>
              <a:t>Quanto sono amabili le tue dimore, </a:t>
            </a:r>
            <a:br>
              <a:rPr lang="it-IT" sz="2400" b="1" dirty="0">
                <a:solidFill>
                  <a:schemeClr val="bg1"/>
                </a:solidFill>
              </a:rPr>
            </a:br>
            <a:r>
              <a:rPr lang="it-IT" sz="2400" b="1" dirty="0">
                <a:solidFill>
                  <a:schemeClr val="bg1"/>
                </a:solidFill>
              </a:rPr>
              <a:t>Signore degli eserciti! </a:t>
            </a:r>
            <a:br>
              <a:rPr lang="it-IT" sz="2400" b="1" dirty="0">
                <a:solidFill>
                  <a:schemeClr val="bg1"/>
                </a:solidFill>
              </a:rPr>
            </a:br>
            <a:br>
              <a:rPr lang="it-IT" sz="2400" b="1" dirty="0">
                <a:solidFill>
                  <a:schemeClr val="bg1"/>
                </a:solidFill>
              </a:rPr>
            </a:br>
            <a:r>
              <a:rPr lang="it-IT" sz="2400" b="1" dirty="0">
                <a:solidFill>
                  <a:schemeClr val="bg1"/>
                </a:solidFill>
              </a:rPr>
              <a:t>L'anima mia </a:t>
            </a:r>
            <a:r>
              <a:rPr lang="it-IT" sz="2400" b="1" dirty="0">
                <a:solidFill>
                  <a:srgbClr val="FF0000"/>
                </a:solidFill>
              </a:rPr>
              <a:t>languisce </a:t>
            </a:r>
            <a:br>
              <a:rPr lang="it-IT" sz="2400" b="1" dirty="0"/>
            </a:br>
            <a:r>
              <a:rPr lang="it-IT" sz="2400" b="1" dirty="0">
                <a:solidFill>
                  <a:schemeClr val="bg1"/>
                </a:solidFill>
              </a:rPr>
              <a:t>e</a:t>
            </a:r>
            <a:r>
              <a:rPr lang="it-IT" sz="2400" b="1" dirty="0"/>
              <a:t> </a:t>
            </a:r>
            <a:r>
              <a:rPr lang="it-IT" sz="2400" b="1" dirty="0">
                <a:solidFill>
                  <a:srgbClr val="FF0000"/>
                </a:solidFill>
              </a:rPr>
              <a:t>brama</a:t>
            </a:r>
            <a:r>
              <a:rPr lang="it-IT" sz="2400" b="1" dirty="0"/>
              <a:t> </a:t>
            </a:r>
            <a:r>
              <a:rPr lang="it-IT" sz="2400" b="1" dirty="0">
                <a:solidFill>
                  <a:schemeClr val="bg1"/>
                </a:solidFill>
              </a:rPr>
              <a:t>gli atri del Signore. </a:t>
            </a:r>
            <a:br>
              <a:rPr lang="it-IT" sz="2400" b="1" dirty="0">
                <a:solidFill>
                  <a:schemeClr val="bg1"/>
                </a:solidFill>
              </a:rPr>
            </a:br>
            <a:r>
              <a:rPr lang="it-IT" sz="2400" b="1" dirty="0">
                <a:solidFill>
                  <a:schemeClr val="bg1"/>
                </a:solidFill>
              </a:rPr>
              <a:t>Il mio cuore e la mia carne </a:t>
            </a:r>
            <a:br>
              <a:rPr lang="it-IT" sz="2400" b="1" dirty="0">
                <a:solidFill>
                  <a:schemeClr val="bg1"/>
                </a:solidFill>
              </a:rPr>
            </a:br>
            <a:r>
              <a:rPr lang="it-IT" sz="2400" b="1" dirty="0">
                <a:solidFill>
                  <a:schemeClr val="bg1"/>
                </a:solidFill>
              </a:rPr>
              <a:t>esultano nel Dio vivente. </a:t>
            </a:r>
            <a:br>
              <a:rPr lang="it-IT" sz="2400" b="1" dirty="0"/>
            </a:br>
            <a:br>
              <a:rPr lang="it-IT" sz="2400" b="1" dirty="0"/>
            </a:br>
            <a:r>
              <a:rPr lang="it-IT" sz="2400" b="1" dirty="0">
                <a:solidFill>
                  <a:schemeClr val="bg1"/>
                </a:solidFill>
              </a:rPr>
              <a:t>Anche</a:t>
            </a:r>
            <a:r>
              <a:rPr lang="it-IT" sz="2400" b="1" dirty="0"/>
              <a:t> </a:t>
            </a:r>
            <a:r>
              <a:rPr lang="it-IT" sz="2400" b="1" dirty="0">
                <a:solidFill>
                  <a:srgbClr val="FF0000"/>
                </a:solidFill>
              </a:rPr>
              <a:t>il passero trova la casa</a:t>
            </a:r>
            <a:r>
              <a:rPr lang="it-IT" sz="2400" b="1" dirty="0"/>
              <a:t>, </a:t>
            </a:r>
            <a:br>
              <a:rPr lang="it-IT" sz="2400" b="1" dirty="0"/>
            </a:br>
            <a:r>
              <a:rPr lang="it-IT" sz="2400" b="1" dirty="0">
                <a:solidFill>
                  <a:srgbClr val="FF0000"/>
                </a:solidFill>
              </a:rPr>
              <a:t>la rondine il nido</a:t>
            </a:r>
            <a:r>
              <a:rPr lang="it-IT" sz="2400" b="1" dirty="0">
                <a:solidFill>
                  <a:schemeClr val="bg1"/>
                </a:solidFill>
              </a:rPr>
              <a:t>, </a:t>
            </a:r>
            <a:br>
              <a:rPr lang="it-IT" sz="2400" b="1" dirty="0">
                <a:solidFill>
                  <a:schemeClr val="bg1"/>
                </a:solidFill>
              </a:rPr>
            </a:br>
            <a:r>
              <a:rPr lang="it-IT" sz="2400" b="1" dirty="0">
                <a:solidFill>
                  <a:schemeClr val="bg1"/>
                </a:solidFill>
              </a:rPr>
              <a:t>dove porre i suoi piccoli, </a:t>
            </a:r>
            <a:br>
              <a:rPr lang="it-IT" sz="2400" b="1" dirty="0"/>
            </a:br>
            <a:r>
              <a:rPr lang="it-IT" sz="2400" b="1" dirty="0">
                <a:solidFill>
                  <a:srgbClr val="FF0000"/>
                </a:solidFill>
              </a:rPr>
              <a:t>presso i tuoi altari</a:t>
            </a:r>
            <a:r>
              <a:rPr lang="it-IT" sz="2400" b="1" dirty="0"/>
              <a:t>, </a:t>
            </a:r>
            <a:br>
              <a:rPr lang="it-IT" sz="2400" b="1" dirty="0"/>
            </a:br>
            <a:r>
              <a:rPr lang="it-IT" sz="2400" b="1" dirty="0">
                <a:solidFill>
                  <a:schemeClr val="bg1"/>
                </a:solidFill>
              </a:rPr>
              <a:t>Signore degli eserciti, mio re e mio Dio. </a:t>
            </a:r>
            <a:br>
              <a:rPr lang="it-IT" sz="2400" b="1" dirty="0">
                <a:solidFill>
                  <a:schemeClr val="bg1"/>
                </a:solidFill>
              </a:rPr>
            </a:br>
            <a:r>
              <a:rPr lang="it-IT" sz="2400" b="1" dirty="0">
                <a:solidFill>
                  <a:srgbClr val="0070C0"/>
                </a:solidFill>
              </a:rPr>
              <a:t>Beato chi abita la tua casa</a:t>
            </a:r>
            <a:r>
              <a:rPr lang="it-IT" sz="2400" b="1" dirty="0"/>
              <a:t>: </a:t>
            </a:r>
            <a:br>
              <a:rPr lang="it-IT" sz="2400" b="1" dirty="0"/>
            </a:br>
            <a:r>
              <a:rPr lang="it-IT" sz="2400" b="1" dirty="0">
                <a:solidFill>
                  <a:schemeClr val="bg1"/>
                </a:solidFill>
              </a:rPr>
              <a:t>sempre canta le tue lodi! </a:t>
            </a:r>
          </a:p>
        </p:txBody>
      </p:sp>
    </p:spTree>
    <p:extLst>
      <p:ext uri="{BB962C8B-B14F-4D97-AF65-F5344CB8AC3E}">
        <p14:creationId xmlns:p14="http://schemas.microsoft.com/office/powerpoint/2010/main" val="123029653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AEAA9172-8386-410F-9ABD-BE29738755E2}"/>
              </a:ext>
            </a:extLst>
          </p:cNvPr>
          <p:cNvSpPr/>
          <p:nvPr/>
        </p:nvSpPr>
        <p:spPr>
          <a:xfrm>
            <a:off x="573149" y="5715"/>
            <a:ext cx="7997702" cy="830997"/>
          </a:xfrm>
          <a:prstGeom prst="rect">
            <a:avLst/>
          </a:prstGeom>
          <a:noFill/>
        </p:spPr>
        <p:txBody>
          <a:bodyPr wrap="none" lIns="91440" tIns="45720" rIns="91440" bIns="45720">
            <a:spAutoFit/>
          </a:bodyPr>
          <a:lstStyle/>
          <a:p>
            <a:pPr algn="ctr"/>
            <a:r>
              <a:rPr lang="it-IT" sz="48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Dio abita la sua casa: Gesù </a:t>
            </a:r>
          </a:p>
        </p:txBody>
      </p:sp>
      <p:pic>
        <p:nvPicPr>
          <p:cNvPr id="4" name="Picture 2" descr="C:\Users\Giovanni\Desktop\images.jpg">
            <a:extLst>
              <a:ext uri="{FF2B5EF4-FFF2-40B4-BE49-F238E27FC236}">
                <a16:creationId xmlns:a16="http://schemas.microsoft.com/office/drawing/2014/main" id="{C9ADF078-3575-49E6-BBDC-5E0E1FC251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0504" y="871348"/>
            <a:ext cx="7754740" cy="4248472"/>
          </a:xfrm>
          <a:prstGeom prst="ellipse">
            <a:avLst/>
          </a:prstGeom>
          <a:ln w="57150">
            <a:solidFill>
              <a:schemeClr val="accent1">
                <a:lumMod val="50000"/>
              </a:schemeClr>
            </a:solidFill>
          </a:ln>
          <a:effectLst>
            <a:softEdge rad="112500"/>
          </a:effectLst>
          <a:extLst>
            <a:ext uri="{909E8E84-426E-40DD-AFC4-6F175D3DCCD1}">
              <a14:hiddenFill xmlns:a14="http://schemas.microsoft.com/office/drawing/2010/main">
                <a:solidFill>
                  <a:srgbClr val="FFFFFF"/>
                </a:solidFill>
              </a14:hiddenFill>
            </a:ext>
          </a:extLst>
        </p:spPr>
      </p:pic>
      <p:sp>
        <p:nvSpPr>
          <p:cNvPr id="5" name="Rettangolo 4">
            <a:extLst>
              <a:ext uri="{FF2B5EF4-FFF2-40B4-BE49-F238E27FC236}">
                <a16:creationId xmlns:a16="http://schemas.microsoft.com/office/drawing/2014/main" id="{FBE41430-54C5-467B-BF61-85C1F809F7E6}"/>
              </a:ext>
            </a:extLst>
          </p:cNvPr>
          <p:cNvSpPr/>
          <p:nvPr/>
        </p:nvSpPr>
        <p:spPr>
          <a:xfrm>
            <a:off x="410978" y="5085184"/>
            <a:ext cx="8129603" cy="1569660"/>
          </a:xfrm>
          <a:prstGeom prst="rect">
            <a:avLst/>
          </a:prstGeom>
        </p:spPr>
        <p:txBody>
          <a:bodyPr wrap="square">
            <a:spAutoFit/>
          </a:bodyPr>
          <a:lstStyle/>
          <a:p>
            <a:r>
              <a:rPr lang="it-IT" sz="2400" b="1" dirty="0">
                <a:solidFill>
                  <a:schemeClr val="tx1">
                    <a:lumMod val="95000"/>
                    <a:lumOff val="5000"/>
                  </a:schemeClr>
                </a:solidFill>
              </a:rPr>
              <a:t>E il Verbo si fece carne e venne ad abitare in mezzo a noi; e noi vedemmo la sua gloria, gloria come di unigenito dal Padre, pieno di grazia e di verità.</a:t>
            </a:r>
            <a:r>
              <a:rPr lang="it-IT" sz="2400" dirty="0">
                <a:solidFill>
                  <a:schemeClr val="tx1">
                    <a:lumMod val="95000"/>
                    <a:lumOff val="5000"/>
                  </a:schemeClr>
                </a:solidFill>
              </a:rPr>
              <a:t>   </a:t>
            </a:r>
          </a:p>
          <a:p>
            <a:r>
              <a:rPr lang="it-IT" sz="2400" dirty="0">
                <a:solidFill>
                  <a:schemeClr val="tx1">
                    <a:lumMod val="95000"/>
                    <a:lumOff val="5000"/>
                  </a:schemeClr>
                </a:solidFill>
              </a:rPr>
              <a:t>                                                                     (</a:t>
            </a:r>
            <a:r>
              <a:rPr lang="it-IT" sz="2400" dirty="0" err="1">
                <a:solidFill>
                  <a:schemeClr val="tx1">
                    <a:lumMod val="95000"/>
                    <a:lumOff val="5000"/>
                  </a:schemeClr>
                </a:solidFill>
              </a:rPr>
              <a:t>Gv</a:t>
            </a:r>
            <a:r>
              <a:rPr lang="it-IT" sz="2400" dirty="0">
                <a:solidFill>
                  <a:schemeClr val="tx1">
                    <a:lumMod val="95000"/>
                    <a:lumOff val="5000"/>
                  </a:schemeClr>
                </a:solidFill>
              </a:rPr>
              <a:t>  1,14)</a:t>
            </a:r>
          </a:p>
        </p:txBody>
      </p:sp>
    </p:spTree>
    <p:extLst>
      <p:ext uri="{BB962C8B-B14F-4D97-AF65-F5344CB8AC3E}">
        <p14:creationId xmlns:p14="http://schemas.microsoft.com/office/powerpoint/2010/main" val="43106655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609599" y="5085184"/>
            <a:ext cx="7934418" cy="1268410"/>
          </a:xfrm>
        </p:spPr>
        <p:txBody>
          <a:bodyPr>
            <a:noAutofit/>
          </a:bodyPr>
          <a:lstStyle/>
          <a:p>
            <a:pPr marL="0" indent="0">
              <a:buNone/>
            </a:pPr>
            <a:r>
              <a:rPr lang="it-IT" sz="2400" b="1" dirty="0">
                <a:solidFill>
                  <a:schemeClr val="tx1">
                    <a:lumMod val="95000"/>
                    <a:lumOff val="5000"/>
                  </a:schemeClr>
                </a:solidFill>
              </a:rPr>
              <a:t>Non sapete che siete tempio di Dio e che lo Spirito di Dio abita in voi? Se uno distrugge il tempio di Dio, Dio distruggerà lui. Perché santo è il tempio di Dio, che siete voi.   </a:t>
            </a:r>
            <a:r>
              <a:rPr lang="it-IT" sz="2400" dirty="0">
                <a:solidFill>
                  <a:schemeClr val="tx1">
                    <a:lumMod val="95000"/>
                    <a:lumOff val="5000"/>
                  </a:schemeClr>
                </a:solidFill>
              </a:rPr>
              <a:t>(1Cor 3,16)</a:t>
            </a:r>
          </a:p>
        </p:txBody>
      </p:sp>
      <p:pic>
        <p:nvPicPr>
          <p:cNvPr id="5124" name="Picture 4" descr="C:\Users\Giovanni\Desktop\download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1" y="236719"/>
            <a:ext cx="8347984" cy="4704449"/>
          </a:xfrm>
          <a:prstGeom prst="rect">
            <a:avLst/>
          </a:prstGeom>
          <a:noFill/>
          <a:extLst>
            <a:ext uri="{909E8E84-426E-40DD-AFC4-6F175D3DCCD1}">
              <a14:hiddenFill xmlns:a14="http://schemas.microsoft.com/office/drawing/2010/main">
                <a:solidFill>
                  <a:srgbClr val="FFFFFF"/>
                </a:solidFill>
              </a14:hiddenFill>
            </a:ext>
          </a:extLst>
        </p:spPr>
      </p:pic>
      <p:sp>
        <p:nvSpPr>
          <p:cNvPr id="8" name="Rettangolo 7">
            <a:extLst>
              <a:ext uri="{FF2B5EF4-FFF2-40B4-BE49-F238E27FC236}">
                <a16:creationId xmlns:a16="http://schemas.microsoft.com/office/drawing/2014/main" id="{EF562B4E-3921-4302-8034-11D33569DA07}"/>
              </a:ext>
            </a:extLst>
          </p:cNvPr>
          <p:cNvSpPr/>
          <p:nvPr/>
        </p:nvSpPr>
        <p:spPr>
          <a:xfrm>
            <a:off x="609599" y="236719"/>
            <a:ext cx="7776488" cy="76944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none" lIns="91440" tIns="45720" rIns="91440" bIns="45720">
            <a:spAutoFit/>
          </a:bodyPr>
          <a:lstStyle/>
          <a:p>
            <a:pPr algn="ctr"/>
            <a:r>
              <a:rPr lang="it-IT" sz="4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Dio abita la sua casa: l’Uomo</a:t>
            </a:r>
          </a:p>
        </p:txBody>
      </p:sp>
    </p:spTree>
    <p:extLst>
      <p:ext uri="{BB962C8B-B14F-4D97-AF65-F5344CB8AC3E}">
        <p14:creationId xmlns:p14="http://schemas.microsoft.com/office/powerpoint/2010/main" val="17071363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012560AA-DF48-4D58-9D31-3DB22EAD4A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072" y="172397"/>
            <a:ext cx="8496944" cy="5062763"/>
          </a:xfrm>
          <a:prstGeom prst="rect">
            <a:avLst/>
          </a:prstGeom>
          <a:effectLst>
            <a:softEdge rad="635000"/>
          </a:effectLst>
        </p:spPr>
      </p:pic>
      <p:sp>
        <p:nvSpPr>
          <p:cNvPr id="8" name="Rettangolo 7">
            <a:extLst>
              <a:ext uri="{FF2B5EF4-FFF2-40B4-BE49-F238E27FC236}">
                <a16:creationId xmlns:a16="http://schemas.microsoft.com/office/drawing/2014/main" id="{8391BF24-ADAB-44AA-87AD-8EAD9E64E6FA}"/>
              </a:ext>
            </a:extLst>
          </p:cNvPr>
          <p:cNvSpPr/>
          <p:nvPr/>
        </p:nvSpPr>
        <p:spPr>
          <a:xfrm>
            <a:off x="395536" y="0"/>
            <a:ext cx="6203109" cy="923330"/>
          </a:xfrm>
          <a:prstGeom prst="rect">
            <a:avLst/>
          </a:prstGeom>
          <a:noFill/>
        </p:spPr>
        <p:txBody>
          <a:bodyPr wrap="none" lIns="91440" tIns="45720" rIns="91440" bIns="45720">
            <a:spAutoFit/>
          </a:bodyPr>
          <a:lstStyle/>
          <a:p>
            <a:pPr algn="ctr"/>
            <a:r>
              <a:rPr lang="it-IT"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Lettera a </a:t>
            </a:r>
            <a:r>
              <a:rPr lang="it-IT" sz="5400" b="1" cap="none" spc="0" dirty="0" err="1">
                <a:ln w="9525">
                  <a:solidFill>
                    <a:schemeClr val="bg1"/>
                  </a:solidFill>
                  <a:prstDash val="solid"/>
                </a:ln>
                <a:solidFill>
                  <a:schemeClr val="tx1"/>
                </a:solidFill>
                <a:effectLst>
                  <a:outerShdw blurRad="12700" dist="38100" dir="2700000" algn="tl" rotWithShape="0">
                    <a:schemeClr val="bg1">
                      <a:lumMod val="50000"/>
                    </a:schemeClr>
                  </a:outerShdw>
                </a:effectLst>
              </a:rPr>
              <a:t>Diogneto</a:t>
            </a:r>
            <a:endParaRPr lang="it-IT"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9" name="Rettangolo 8">
            <a:extLst>
              <a:ext uri="{FF2B5EF4-FFF2-40B4-BE49-F238E27FC236}">
                <a16:creationId xmlns:a16="http://schemas.microsoft.com/office/drawing/2014/main" id="{F8D02FE0-CA20-4819-A942-633755B7A073}"/>
              </a:ext>
            </a:extLst>
          </p:cNvPr>
          <p:cNvSpPr/>
          <p:nvPr/>
        </p:nvSpPr>
        <p:spPr>
          <a:xfrm>
            <a:off x="629156" y="5115942"/>
            <a:ext cx="8496944" cy="1569660"/>
          </a:xfrm>
          <a:prstGeom prst="rect">
            <a:avLst/>
          </a:prstGeom>
        </p:spPr>
        <p:txBody>
          <a:bodyPr wrap="square">
            <a:spAutoFit/>
          </a:bodyPr>
          <a:lstStyle/>
          <a:p>
            <a:r>
              <a:rPr lang="it-IT" sz="3200" b="1" dirty="0"/>
              <a:t>1. I cristiani né per regione, né per voce, né per costumi sono da distinguere dagli altri uomini</a:t>
            </a:r>
            <a:endParaRPr lang="it-IT" sz="3200" dirty="0"/>
          </a:p>
        </p:txBody>
      </p:sp>
    </p:spTree>
    <p:extLst>
      <p:ext uri="{BB962C8B-B14F-4D97-AF65-F5344CB8AC3E}">
        <p14:creationId xmlns:p14="http://schemas.microsoft.com/office/powerpoint/2010/main" val="74265443"/>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circle(in)">
                                      <p:cBhvr>
                                        <p:cTn id="12" dur="2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07206A39-7B33-4C35-B27D-417BFDFFE442}"/>
              </a:ext>
            </a:extLst>
          </p:cNvPr>
          <p:cNvSpPr/>
          <p:nvPr/>
        </p:nvSpPr>
        <p:spPr>
          <a:xfrm>
            <a:off x="467544" y="4941168"/>
            <a:ext cx="7920880" cy="1384995"/>
          </a:xfrm>
          <a:prstGeom prst="rect">
            <a:avLst/>
          </a:prstGeom>
        </p:spPr>
        <p:txBody>
          <a:bodyPr wrap="square">
            <a:spAutoFit/>
          </a:bodyPr>
          <a:lstStyle/>
          <a:p>
            <a:pPr algn="just"/>
            <a:r>
              <a:rPr lang="it-IT" sz="2800" b="1" dirty="0"/>
              <a:t>2. Infatti, non abitano città proprie, né usano un gergo che si differenzia, né conducono un genere di vita speciale.</a:t>
            </a:r>
            <a:endParaRPr lang="it-IT" sz="2800" dirty="0"/>
          </a:p>
        </p:txBody>
      </p:sp>
      <p:pic>
        <p:nvPicPr>
          <p:cNvPr id="6" name="Immagine 5">
            <a:extLst>
              <a:ext uri="{FF2B5EF4-FFF2-40B4-BE49-F238E27FC236}">
                <a16:creationId xmlns:a16="http://schemas.microsoft.com/office/drawing/2014/main" id="{E2C962B6-2023-48A8-87C4-C24278CD5E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607744"/>
            <a:ext cx="6336704" cy="382936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74692572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97477D63-3903-4CF3-90A7-770B03FC19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315416"/>
            <a:ext cx="7632848" cy="478229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9" name="Rettangolo 8">
            <a:extLst>
              <a:ext uri="{FF2B5EF4-FFF2-40B4-BE49-F238E27FC236}">
                <a16:creationId xmlns:a16="http://schemas.microsoft.com/office/drawing/2014/main" id="{136EB76E-D1D1-4CCA-9D6E-3E0699FCC9EF}"/>
              </a:ext>
            </a:extLst>
          </p:cNvPr>
          <p:cNvSpPr/>
          <p:nvPr/>
        </p:nvSpPr>
        <p:spPr>
          <a:xfrm>
            <a:off x="467544" y="4725144"/>
            <a:ext cx="7992888" cy="1815882"/>
          </a:xfrm>
          <a:prstGeom prst="rect">
            <a:avLst/>
          </a:prstGeom>
        </p:spPr>
        <p:txBody>
          <a:bodyPr wrap="square">
            <a:spAutoFit/>
          </a:bodyPr>
          <a:lstStyle/>
          <a:p>
            <a:pPr algn="just"/>
            <a:r>
              <a:rPr lang="it-IT" sz="2800" b="1" dirty="0"/>
              <a:t>3. La loro dottrina non è nella scoperta del pensiero di uomini multiformi, né essi aderiscono ad una corrente filosofica umana, come fanno gli altri.</a:t>
            </a:r>
            <a:endParaRPr lang="it-IT" sz="2800" dirty="0"/>
          </a:p>
        </p:txBody>
      </p:sp>
    </p:spTree>
    <p:extLst>
      <p:ext uri="{BB962C8B-B14F-4D97-AF65-F5344CB8AC3E}">
        <p14:creationId xmlns:p14="http://schemas.microsoft.com/office/powerpoint/2010/main" val="628699188"/>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A678B9AB-20E8-4E47-BBB6-FE98DDB7FF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79103" y="817349"/>
            <a:ext cx="6503106" cy="6197961"/>
          </a:xfrm>
          <a:prstGeom prst="rect">
            <a:avLst/>
          </a:prstGeom>
          <a:effectLst>
            <a:softEdge rad="635000"/>
          </a:effectLst>
        </p:spPr>
      </p:pic>
      <p:pic>
        <p:nvPicPr>
          <p:cNvPr id="12" name="Immagine 11">
            <a:extLst>
              <a:ext uri="{FF2B5EF4-FFF2-40B4-BE49-F238E27FC236}">
                <a16:creationId xmlns:a16="http://schemas.microsoft.com/office/drawing/2014/main" id="{ABEF42D3-C686-4FEF-B5DB-DF9EBC9994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128937"/>
            <a:ext cx="2592891" cy="1376823"/>
          </a:xfrm>
          <a:prstGeom prst="ellipse">
            <a:avLst/>
          </a:prstGeom>
          <a:ln>
            <a:noFill/>
          </a:ln>
          <a:effectLst>
            <a:softEdge rad="112500"/>
          </a:effectLst>
          <a:scene3d>
            <a:camera prst="isometricOffAxis2Left"/>
            <a:lightRig rig="threePt" dir="t"/>
          </a:scene3d>
        </p:spPr>
      </p:pic>
      <p:sp>
        <p:nvSpPr>
          <p:cNvPr id="16" name="Segnaposto contenuto 2">
            <a:extLst>
              <a:ext uri="{FF2B5EF4-FFF2-40B4-BE49-F238E27FC236}">
                <a16:creationId xmlns:a16="http://schemas.microsoft.com/office/drawing/2014/main" id="{98CD23F6-7F9A-49D9-9A00-189134465C5D}"/>
              </a:ext>
            </a:extLst>
          </p:cNvPr>
          <p:cNvSpPr>
            <a:spLocks noGrp="1"/>
          </p:cNvSpPr>
          <p:nvPr>
            <p:ph idx="1"/>
          </p:nvPr>
        </p:nvSpPr>
        <p:spPr>
          <a:xfrm>
            <a:off x="171356" y="2008203"/>
            <a:ext cx="3888432" cy="4032448"/>
          </a:xfrm>
          <a:solidFill>
            <a:schemeClr val="accent1">
              <a:alpha val="29000"/>
            </a:schemeClr>
          </a:solidFill>
        </p:spPr>
        <p:txBody>
          <a:bodyPr>
            <a:normAutofit fontScale="85000" lnSpcReduction="20000"/>
          </a:bodyPr>
          <a:lstStyle/>
          <a:p>
            <a:pPr algn="just"/>
            <a:endParaRPr lang="it-IT" dirty="0"/>
          </a:p>
          <a:p>
            <a:pPr marL="0" indent="0">
              <a:buNone/>
            </a:pPr>
            <a:r>
              <a:rPr lang="it-IT" sz="3100" b="1" dirty="0">
                <a:solidFill>
                  <a:schemeClr val="tx1">
                    <a:lumMod val="95000"/>
                    <a:lumOff val="5000"/>
                  </a:schemeClr>
                </a:solidFill>
              </a:rPr>
              <a:t>4. Vivendo in città greche e barbare, come a ciascuno è capitato, e adeguandosi ai costumi del luogo nel vestito, nel cibo e nel resto, testimoniano un metodo di vita sociale mirabile e indubbiamente paradossale.</a:t>
            </a:r>
          </a:p>
          <a:p>
            <a:endParaRPr lang="it-IT" b="1" dirty="0">
              <a:solidFill>
                <a:srgbClr val="002060"/>
              </a:solidFill>
            </a:endParaRPr>
          </a:p>
        </p:txBody>
      </p:sp>
    </p:spTree>
    <p:extLst>
      <p:ext uri="{BB962C8B-B14F-4D97-AF65-F5344CB8AC3E}">
        <p14:creationId xmlns:p14="http://schemas.microsoft.com/office/powerpoint/2010/main" val="4175447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6">
                                            <p:bg/>
                                          </p:spTgt>
                                        </p:tgtEl>
                                        <p:attrNameLst>
                                          <p:attrName>style.visibility</p:attrName>
                                        </p:attrNameLst>
                                      </p:cBhvr>
                                      <p:to>
                                        <p:strVal val="visible"/>
                                      </p:to>
                                    </p:set>
                                    <p:anim calcmode="lin" valueType="num">
                                      <p:cBhvr>
                                        <p:cTn id="7" dur="500" fill="hold"/>
                                        <p:tgtEl>
                                          <p:spTgt spid="16">
                                            <p:bg/>
                                          </p:spTgt>
                                        </p:tgtEl>
                                        <p:attrNameLst>
                                          <p:attrName>ppt_w</p:attrName>
                                        </p:attrNameLst>
                                      </p:cBhvr>
                                      <p:tavLst>
                                        <p:tav tm="0">
                                          <p:val>
                                            <p:fltVal val="0"/>
                                          </p:val>
                                        </p:tav>
                                        <p:tav tm="100000">
                                          <p:val>
                                            <p:strVal val="#ppt_w"/>
                                          </p:val>
                                        </p:tav>
                                      </p:tavLst>
                                    </p:anim>
                                    <p:anim calcmode="lin" valueType="num">
                                      <p:cBhvr>
                                        <p:cTn id="8" dur="500" fill="hold"/>
                                        <p:tgtEl>
                                          <p:spTgt spid="16">
                                            <p:bg/>
                                          </p:spTgt>
                                        </p:tgtEl>
                                        <p:attrNameLst>
                                          <p:attrName>ppt_h</p:attrName>
                                        </p:attrNameLst>
                                      </p:cBhvr>
                                      <p:tavLst>
                                        <p:tav tm="0">
                                          <p:val>
                                            <p:fltVal val="0"/>
                                          </p:val>
                                        </p:tav>
                                        <p:tav tm="100000">
                                          <p:val>
                                            <p:strVal val="#ppt_h"/>
                                          </p:val>
                                        </p:tav>
                                      </p:tavLst>
                                    </p:anim>
                                    <p:animEffect transition="in" filter="fade">
                                      <p:cBhvr>
                                        <p:cTn id="9" dur="500"/>
                                        <p:tgtEl>
                                          <p:spTgt spid="16">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6">
                                            <p:txEl>
                                              <p:pRg st="1" end="1"/>
                                            </p:txEl>
                                          </p:spTgt>
                                        </p:tgtEl>
                                        <p:attrNameLst>
                                          <p:attrName>style.visibility</p:attrName>
                                        </p:attrNameLst>
                                      </p:cBhvr>
                                      <p:to>
                                        <p:strVal val="visible"/>
                                      </p:to>
                                    </p:set>
                                    <p:anim calcmode="lin" valueType="num">
                                      <p:cBhvr>
                                        <p:cTn id="14" dur="500" fill="hold"/>
                                        <p:tgtEl>
                                          <p:spTgt spid="16">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6">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550CB993-407F-41B4-B302-556223F371D5}"/>
              </a:ext>
            </a:extLst>
          </p:cNvPr>
          <p:cNvSpPr/>
          <p:nvPr/>
        </p:nvSpPr>
        <p:spPr>
          <a:xfrm>
            <a:off x="4974596" y="814060"/>
            <a:ext cx="3962300" cy="3046988"/>
          </a:xfrm>
          <a:prstGeom prst="rect">
            <a:avLst/>
          </a:prstGeom>
          <a:solidFill>
            <a:schemeClr val="accent3"/>
          </a:solidFill>
        </p:spPr>
        <p:txBody>
          <a:bodyPr wrap="square">
            <a:spAutoFit/>
          </a:bodyPr>
          <a:lstStyle/>
          <a:p>
            <a:r>
              <a:rPr lang="it-IT" sz="2400" b="1" dirty="0">
                <a:solidFill>
                  <a:schemeClr val="tx1">
                    <a:lumMod val="95000"/>
                    <a:lumOff val="5000"/>
                  </a:schemeClr>
                </a:solidFill>
              </a:rPr>
              <a:t>5. Vivono nella loro patria, ma come forestieri; partecipano a tutto come cittadini e da tutto sono distaccati come stranieri. Ogni patria straniera è patria loro, e ogni patria è straniera.</a:t>
            </a:r>
            <a:endParaRPr lang="it-IT" sz="2400" dirty="0">
              <a:solidFill>
                <a:schemeClr val="tx1">
                  <a:lumMod val="95000"/>
                  <a:lumOff val="5000"/>
                </a:schemeClr>
              </a:solidFill>
            </a:endParaRPr>
          </a:p>
        </p:txBody>
      </p:sp>
      <p:pic>
        <p:nvPicPr>
          <p:cNvPr id="6" name="Immagine 5">
            <a:extLst>
              <a:ext uri="{FF2B5EF4-FFF2-40B4-BE49-F238E27FC236}">
                <a16:creationId xmlns:a16="http://schemas.microsoft.com/office/drawing/2014/main" id="{8E37CA0E-DBEF-46A3-A236-8A09A3D714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886" y="116632"/>
            <a:ext cx="4650710" cy="4390818"/>
          </a:xfrm>
          <a:prstGeom prst="ellipse">
            <a:avLst/>
          </a:prstGeom>
          <a:ln>
            <a:noFill/>
          </a:ln>
          <a:effectLst>
            <a:softEdge rad="112500"/>
          </a:effectLst>
        </p:spPr>
      </p:pic>
      <p:pic>
        <p:nvPicPr>
          <p:cNvPr id="9" name="Immagine 8">
            <a:extLst>
              <a:ext uri="{FF2B5EF4-FFF2-40B4-BE49-F238E27FC236}">
                <a16:creationId xmlns:a16="http://schemas.microsoft.com/office/drawing/2014/main" id="{9EE22FDB-D17A-4EAF-8683-2FF06641CE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9241" y="3861048"/>
            <a:ext cx="4788871" cy="3180110"/>
          </a:xfrm>
          <a:prstGeom prst="rect">
            <a:avLst/>
          </a:prstGeom>
          <a:solidFill>
            <a:srgbClr val="FFFFFF">
              <a:shade val="85000"/>
            </a:srgbClr>
          </a:solidFill>
          <a:ln w="101600" cap="sq">
            <a:solidFill>
              <a:schemeClr val="tx1"/>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11747868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DBDF694A-73FF-4A91-8417-9AB4E58D72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536" y="12932"/>
            <a:ext cx="9145016" cy="4640204"/>
          </a:xfrm>
          <a:prstGeom prst="rect">
            <a:avLst/>
          </a:prstGeom>
          <a:effectLst>
            <a:softEdge rad="635000"/>
          </a:effectLst>
        </p:spPr>
      </p:pic>
      <p:sp>
        <p:nvSpPr>
          <p:cNvPr id="8" name="Rettangolo 7">
            <a:extLst>
              <a:ext uri="{FF2B5EF4-FFF2-40B4-BE49-F238E27FC236}">
                <a16:creationId xmlns:a16="http://schemas.microsoft.com/office/drawing/2014/main" id="{C0887BE6-9FEF-43EB-BC18-EED0655A3809}"/>
              </a:ext>
            </a:extLst>
          </p:cNvPr>
          <p:cNvSpPr/>
          <p:nvPr/>
        </p:nvSpPr>
        <p:spPr>
          <a:xfrm>
            <a:off x="3275856" y="332656"/>
            <a:ext cx="4608512" cy="1384995"/>
          </a:xfrm>
          <a:prstGeom prst="rect">
            <a:avLst/>
          </a:prstGeom>
        </p:spPr>
        <p:txBody>
          <a:bodyPr wrap="square">
            <a:spAutoFit/>
          </a:bodyPr>
          <a:lstStyle/>
          <a:p>
            <a:r>
              <a:rPr lang="it-IT" sz="2800" b="1" dirty="0"/>
              <a:t>6. Si sposano come tutti e generano figli, ma non gettano i neonati.</a:t>
            </a:r>
            <a:endParaRPr lang="it-IT" sz="2800" dirty="0"/>
          </a:p>
        </p:txBody>
      </p:sp>
      <p:pic>
        <p:nvPicPr>
          <p:cNvPr id="10" name="Immagine 9">
            <a:extLst>
              <a:ext uri="{FF2B5EF4-FFF2-40B4-BE49-F238E27FC236}">
                <a16:creationId xmlns:a16="http://schemas.microsoft.com/office/drawing/2014/main" id="{2E98C479-5D61-4E75-B0C3-AEFE17F623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914" y="3942025"/>
            <a:ext cx="4575954" cy="3073516"/>
          </a:xfrm>
          <a:prstGeom prst="rect">
            <a:avLst/>
          </a:prstGeom>
          <a:effectLst>
            <a:softEdge rad="635000"/>
          </a:effectLst>
        </p:spPr>
      </p:pic>
      <p:sp>
        <p:nvSpPr>
          <p:cNvPr id="11" name="Rettangolo 10">
            <a:extLst>
              <a:ext uri="{FF2B5EF4-FFF2-40B4-BE49-F238E27FC236}">
                <a16:creationId xmlns:a16="http://schemas.microsoft.com/office/drawing/2014/main" id="{62EEC823-971A-4179-8834-398796C70FFF}"/>
              </a:ext>
            </a:extLst>
          </p:cNvPr>
          <p:cNvSpPr/>
          <p:nvPr/>
        </p:nvSpPr>
        <p:spPr>
          <a:xfrm>
            <a:off x="5089367" y="3755355"/>
            <a:ext cx="3844619" cy="1384995"/>
          </a:xfrm>
          <a:prstGeom prst="rect">
            <a:avLst/>
          </a:prstGeom>
        </p:spPr>
        <p:txBody>
          <a:bodyPr wrap="square">
            <a:spAutoFit/>
          </a:bodyPr>
          <a:lstStyle/>
          <a:p>
            <a:r>
              <a:rPr lang="it-IT" sz="2800" b="1" dirty="0"/>
              <a:t>7. Mettono in comune la mensa, ma non il letto.</a:t>
            </a:r>
            <a:endParaRPr lang="it-IT" sz="2800" dirty="0"/>
          </a:p>
        </p:txBody>
      </p:sp>
    </p:spTree>
    <p:extLst>
      <p:ext uri="{BB962C8B-B14F-4D97-AF65-F5344CB8AC3E}">
        <p14:creationId xmlns:p14="http://schemas.microsoft.com/office/powerpoint/2010/main" val="351843383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CA20E9F6-EFD7-4D76-9724-C849344F49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540" y="-29706"/>
            <a:ext cx="8496944" cy="6887706"/>
          </a:xfrm>
          <a:prstGeom prst="rect">
            <a:avLst/>
          </a:prstGeom>
          <a:effectLst>
            <a:softEdge rad="635000"/>
          </a:effectLst>
        </p:spPr>
      </p:pic>
      <p:sp>
        <p:nvSpPr>
          <p:cNvPr id="10" name="Rettangolo 9">
            <a:extLst>
              <a:ext uri="{FF2B5EF4-FFF2-40B4-BE49-F238E27FC236}">
                <a16:creationId xmlns:a16="http://schemas.microsoft.com/office/drawing/2014/main" id="{7EACAE84-ACD9-47C5-A116-C535025FD71A}"/>
              </a:ext>
            </a:extLst>
          </p:cNvPr>
          <p:cNvSpPr/>
          <p:nvPr/>
        </p:nvSpPr>
        <p:spPr>
          <a:xfrm>
            <a:off x="1547664" y="746701"/>
            <a:ext cx="6264696" cy="954107"/>
          </a:xfrm>
          <a:prstGeom prst="rect">
            <a:avLst/>
          </a:prstGeom>
        </p:spPr>
        <p:txBody>
          <a:bodyPr wrap="square">
            <a:spAutoFit/>
          </a:bodyPr>
          <a:lstStyle/>
          <a:p>
            <a:r>
              <a:rPr lang="it-IT" sz="2800" b="1" dirty="0"/>
              <a:t>8. Sono nella carne, ma non vivono secondo la carne</a:t>
            </a:r>
            <a:endParaRPr lang="it-IT" sz="2800" dirty="0"/>
          </a:p>
        </p:txBody>
      </p:sp>
      <p:sp>
        <p:nvSpPr>
          <p:cNvPr id="11" name="Rettangolo 10">
            <a:extLst>
              <a:ext uri="{FF2B5EF4-FFF2-40B4-BE49-F238E27FC236}">
                <a16:creationId xmlns:a16="http://schemas.microsoft.com/office/drawing/2014/main" id="{7146B296-D95E-4C53-AB19-D5596C41D198}"/>
              </a:ext>
            </a:extLst>
          </p:cNvPr>
          <p:cNvSpPr/>
          <p:nvPr/>
        </p:nvSpPr>
        <p:spPr>
          <a:xfrm>
            <a:off x="1979712" y="4941168"/>
            <a:ext cx="6264696" cy="954107"/>
          </a:xfrm>
          <a:prstGeom prst="rect">
            <a:avLst/>
          </a:prstGeom>
        </p:spPr>
        <p:txBody>
          <a:bodyPr wrap="square">
            <a:spAutoFit/>
          </a:bodyPr>
          <a:lstStyle/>
          <a:p>
            <a:r>
              <a:rPr lang="it-IT" sz="2800" b="1" dirty="0"/>
              <a:t>9. Dimorano nella terra, ma hanno la loro cittadinanza nel cielo.</a:t>
            </a:r>
          </a:p>
        </p:txBody>
      </p:sp>
    </p:spTree>
    <p:extLst>
      <p:ext uri="{BB962C8B-B14F-4D97-AF65-F5344CB8AC3E}">
        <p14:creationId xmlns:p14="http://schemas.microsoft.com/office/powerpoint/2010/main" val="32785494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Risultato immagini per giusto perseguitato">
            <a:extLst>
              <a:ext uri="{FF2B5EF4-FFF2-40B4-BE49-F238E27FC236}">
                <a16:creationId xmlns:a16="http://schemas.microsoft.com/office/drawing/2014/main" id="{5A5CD3F8-B878-41B4-BC3F-99DFF949CC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333" y="1645643"/>
            <a:ext cx="8257118" cy="37830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Rettangolo 6">
            <a:extLst>
              <a:ext uri="{FF2B5EF4-FFF2-40B4-BE49-F238E27FC236}">
                <a16:creationId xmlns:a16="http://schemas.microsoft.com/office/drawing/2014/main" id="{07837086-FB72-4FF6-87DD-3A1818B2789B}"/>
              </a:ext>
            </a:extLst>
          </p:cNvPr>
          <p:cNvSpPr/>
          <p:nvPr/>
        </p:nvSpPr>
        <p:spPr>
          <a:xfrm>
            <a:off x="503547" y="9525"/>
            <a:ext cx="8136904" cy="1384995"/>
          </a:xfrm>
          <a:prstGeom prst="rect">
            <a:avLst/>
          </a:prstGeom>
          <a:noFill/>
        </p:spPr>
        <p:txBody>
          <a:bodyPr wrap="square">
            <a:spAutoFit/>
          </a:bodyPr>
          <a:lstStyle/>
          <a:p>
            <a:pPr algn="just"/>
            <a:endParaRPr lang="it-IT" sz="2800" dirty="0">
              <a:solidFill>
                <a:schemeClr val="bg1"/>
              </a:solidFill>
            </a:endParaRPr>
          </a:p>
          <a:p>
            <a:pPr algn="just"/>
            <a:r>
              <a:rPr lang="it-IT" sz="2800" b="1" dirty="0">
                <a:solidFill>
                  <a:schemeClr val="bg1"/>
                </a:solidFill>
              </a:rPr>
              <a:t>10. Obbediscono alle leggi stabilite, e con la loro vita superano le leggi.</a:t>
            </a:r>
          </a:p>
        </p:txBody>
      </p:sp>
      <p:sp>
        <p:nvSpPr>
          <p:cNvPr id="8" name="Rettangolo 7">
            <a:extLst>
              <a:ext uri="{FF2B5EF4-FFF2-40B4-BE49-F238E27FC236}">
                <a16:creationId xmlns:a16="http://schemas.microsoft.com/office/drawing/2014/main" id="{567C0DB3-C25D-4E7D-868D-51DC1A7691B2}"/>
              </a:ext>
            </a:extLst>
          </p:cNvPr>
          <p:cNvSpPr/>
          <p:nvPr/>
        </p:nvSpPr>
        <p:spPr>
          <a:xfrm>
            <a:off x="1115616" y="5502097"/>
            <a:ext cx="7200800" cy="954107"/>
          </a:xfrm>
          <a:prstGeom prst="rect">
            <a:avLst/>
          </a:prstGeom>
        </p:spPr>
        <p:txBody>
          <a:bodyPr wrap="square">
            <a:spAutoFit/>
          </a:bodyPr>
          <a:lstStyle/>
          <a:p>
            <a:r>
              <a:rPr lang="it-IT" sz="2800" b="1" dirty="0">
                <a:solidFill>
                  <a:schemeClr val="bg1"/>
                </a:solidFill>
              </a:rPr>
              <a:t>11. Amano tutti, e da tutti vengono perseguitati.</a:t>
            </a:r>
            <a:endParaRPr lang="it-IT" sz="2800" dirty="0">
              <a:solidFill>
                <a:schemeClr val="bg1"/>
              </a:solidFill>
            </a:endParaRPr>
          </a:p>
        </p:txBody>
      </p:sp>
    </p:spTree>
    <p:extLst>
      <p:ext uri="{BB962C8B-B14F-4D97-AF65-F5344CB8AC3E}">
        <p14:creationId xmlns:p14="http://schemas.microsoft.com/office/powerpoint/2010/main" val="20711283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2640F5B3-E99A-429A-A9AA-78FB3D21E7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16632"/>
            <a:ext cx="5080000" cy="5256584"/>
          </a:xfrm>
          <a:prstGeom prst="rect">
            <a:avLst/>
          </a:prstGeom>
          <a:effectLst>
            <a:softEdge rad="635000"/>
          </a:effectLst>
        </p:spPr>
      </p:pic>
      <p:sp>
        <p:nvSpPr>
          <p:cNvPr id="6" name="Rettangolo 5">
            <a:extLst>
              <a:ext uri="{FF2B5EF4-FFF2-40B4-BE49-F238E27FC236}">
                <a16:creationId xmlns:a16="http://schemas.microsoft.com/office/drawing/2014/main" id="{400657EF-7A94-4A94-B730-77DFD832FAE4}"/>
              </a:ext>
            </a:extLst>
          </p:cNvPr>
          <p:cNvSpPr/>
          <p:nvPr/>
        </p:nvSpPr>
        <p:spPr>
          <a:xfrm>
            <a:off x="5076056" y="841008"/>
            <a:ext cx="3816424" cy="2246769"/>
          </a:xfrm>
          <a:prstGeom prst="rect">
            <a:avLst/>
          </a:prstGeom>
          <a:solidFill>
            <a:schemeClr val="accent2"/>
          </a:solidFill>
        </p:spPr>
        <p:txBody>
          <a:bodyPr wrap="square">
            <a:spAutoFit/>
          </a:bodyPr>
          <a:lstStyle/>
          <a:p>
            <a:r>
              <a:rPr lang="it-IT" sz="2800" b="1" dirty="0"/>
              <a:t>12. Non sono conosciuti, e vengono condannati. </a:t>
            </a:r>
            <a:r>
              <a:rPr lang="it-IT" sz="2800" b="1" dirty="0">
                <a:solidFill>
                  <a:schemeClr val="bg1"/>
                </a:solidFill>
              </a:rPr>
              <a:t>Sono uccisi, e riprendono a vivere.</a:t>
            </a:r>
            <a:endParaRPr lang="it-IT" sz="2800" dirty="0">
              <a:solidFill>
                <a:schemeClr val="bg1"/>
              </a:solidFill>
            </a:endParaRPr>
          </a:p>
        </p:txBody>
      </p:sp>
      <p:pic>
        <p:nvPicPr>
          <p:cNvPr id="14338" name="Picture 2" descr="Risultato immagini per vita che sboccia">
            <a:extLst>
              <a:ext uri="{FF2B5EF4-FFF2-40B4-BE49-F238E27FC236}">
                <a16:creationId xmlns:a16="http://schemas.microsoft.com/office/drawing/2014/main" id="{D035B82A-1ED0-43D2-AC7D-FD305A2D0E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5314" y="3087777"/>
            <a:ext cx="5583511" cy="4112865"/>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404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Risultato immagini per arricchire">
            <a:extLst>
              <a:ext uri="{FF2B5EF4-FFF2-40B4-BE49-F238E27FC236}">
                <a16:creationId xmlns:a16="http://schemas.microsoft.com/office/drawing/2014/main" id="{4644F9F8-46C3-47F2-9C81-BE4F7332BC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6774" y="188595"/>
            <a:ext cx="7188740" cy="4464586"/>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6" name="Rettangolo 5">
            <a:extLst>
              <a:ext uri="{FF2B5EF4-FFF2-40B4-BE49-F238E27FC236}">
                <a16:creationId xmlns:a16="http://schemas.microsoft.com/office/drawing/2014/main" id="{4C7A5CDD-3935-4B86-91BC-5E9A5176BB57}"/>
              </a:ext>
            </a:extLst>
          </p:cNvPr>
          <p:cNvSpPr/>
          <p:nvPr/>
        </p:nvSpPr>
        <p:spPr>
          <a:xfrm>
            <a:off x="251520" y="332656"/>
            <a:ext cx="6264696" cy="1384995"/>
          </a:xfrm>
          <a:prstGeom prst="rect">
            <a:avLst/>
          </a:prstGeom>
        </p:spPr>
        <p:txBody>
          <a:bodyPr wrap="square">
            <a:spAutoFit/>
          </a:bodyPr>
          <a:lstStyle/>
          <a:p>
            <a:r>
              <a:rPr lang="it-IT" sz="2800" b="1" dirty="0"/>
              <a:t>13. Sono poveri, e fanno ricchi molti; mancano di tutto, e di tutto abbondano.</a:t>
            </a:r>
            <a:endParaRPr lang="it-IT" sz="2800" dirty="0"/>
          </a:p>
        </p:txBody>
      </p:sp>
      <p:sp>
        <p:nvSpPr>
          <p:cNvPr id="5" name="Rettangolo 4">
            <a:extLst>
              <a:ext uri="{FF2B5EF4-FFF2-40B4-BE49-F238E27FC236}">
                <a16:creationId xmlns:a16="http://schemas.microsoft.com/office/drawing/2014/main" id="{C0F84076-E199-45B8-9D6D-7933BDF08FFE}"/>
              </a:ext>
            </a:extLst>
          </p:cNvPr>
          <p:cNvSpPr/>
          <p:nvPr/>
        </p:nvSpPr>
        <p:spPr>
          <a:xfrm>
            <a:off x="337102" y="4437112"/>
            <a:ext cx="4248254" cy="1815882"/>
          </a:xfrm>
          <a:prstGeom prst="rect">
            <a:avLst/>
          </a:prstGeom>
        </p:spPr>
        <p:txBody>
          <a:bodyPr wrap="square">
            <a:spAutoFit/>
          </a:bodyPr>
          <a:lstStyle/>
          <a:p>
            <a:r>
              <a:rPr lang="it-IT" sz="2800" b="1" dirty="0"/>
              <a:t>14. Sono disprezzati, e nei disprezzi hanno gloria. Sono oltraggiati e proclamati giusti.</a:t>
            </a:r>
            <a:endParaRPr lang="it-IT" sz="2800" dirty="0"/>
          </a:p>
        </p:txBody>
      </p:sp>
      <p:pic>
        <p:nvPicPr>
          <p:cNvPr id="8" name="Immagine 7">
            <a:extLst>
              <a:ext uri="{FF2B5EF4-FFF2-40B4-BE49-F238E27FC236}">
                <a16:creationId xmlns:a16="http://schemas.microsoft.com/office/drawing/2014/main" id="{A7C89D4B-205D-4D27-89D0-418BC77CE4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4297" y="4351252"/>
            <a:ext cx="4139560" cy="2318153"/>
          </a:xfrm>
          <a:prstGeom prst="rect">
            <a:avLst/>
          </a:prstGeom>
          <a:effectLst>
            <a:softEdge rad="317500"/>
          </a:effectLst>
        </p:spPr>
      </p:pic>
    </p:spTree>
    <p:extLst>
      <p:ext uri="{BB962C8B-B14F-4D97-AF65-F5344CB8AC3E}">
        <p14:creationId xmlns:p14="http://schemas.microsoft.com/office/powerpoint/2010/main" val="253965941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circle(in)">
                                      <p:cBhvr>
                                        <p:cTn id="14" dur="20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Risultato immagini per benedire">
            <a:extLst>
              <a:ext uri="{FF2B5EF4-FFF2-40B4-BE49-F238E27FC236}">
                <a16:creationId xmlns:a16="http://schemas.microsoft.com/office/drawing/2014/main" id="{F9891CC3-6154-4AE3-88E1-6802554034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527" y="2560698"/>
            <a:ext cx="9145017" cy="4131146"/>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6" name="Rettangolo 5">
            <a:extLst>
              <a:ext uri="{FF2B5EF4-FFF2-40B4-BE49-F238E27FC236}">
                <a16:creationId xmlns:a16="http://schemas.microsoft.com/office/drawing/2014/main" id="{2E244D48-D113-456C-BA99-996C44DA0875}"/>
              </a:ext>
            </a:extLst>
          </p:cNvPr>
          <p:cNvSpPr/>
          <p:nvPr/>
        </p:nvSpPr>
        <p:spPr>
          <a:xfrm>
            <a:off x="179511" y="188640"/>
            <a:ext cx="8771979" cy="3539430"/>
          </a:xfrm>
          <a:prstGeom prst="rect">
            <a:avLst/>
          </a:prstGeom>
        </p:spPr>
        <p:txBody>
          <a:bodyPr wrap="square">
            <a:spAutoFit/>
          </a:bodyPr>
          <a:lstStyle/>
          <a:p>
            <a:r>
              <a:rPr lang="it-IT" sz="2800" b="1" dirty="0"/>
              <a:t>15. Sono ingiuriati e benedicono; sono maltrattati ed onorano.</a:t>
            </a:r>
            <a:endParaRPr lang="it-IT" sz="2800" dirty="0"/>
          </a:p>
          <a:p>
            <a:r>
              <a:rPr lang="it-IT" sz="2800" b="1" dirty="0"/>
              <a:t>16. Facendo del bene vengono puniti come malfattori; condannati gioiscono come se ricevessero la vita.</a:t>
            </a:r>
            <a:endParaRPr lang="it-IT" sz="2800" dirty="0"/>
          </a:p>
          <a:p>
            <a:r>
              <a:rPr lang="it-IT" sz="2800" b="1" dirty="0"/>
              <a:t>17. Dai giudei sono combattuti come stranieri, e dai greci perseguitati, e coloro che li odiano non saprebbero dire il motivo dell'odio.</a:t>
            </a:r>
            <a:endParaRPr lang="it-IT" sz="2800" dirty="0"/>
          </a:p>
        </p:txBody>
      </p:sp>
    </p:spTree>
    <p:extLst>
      <p:ext uri="{BB962C8B-B14F-4D97-AF65-F5344CB8AC3E}">
        <p14:creationId xmlns:p14="http://schemas.microsoft.com/office/powerpoint/2010/main" val="92497214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4" descr="Risultato immagini per giovanni paoloII">
            <a:extLst>
              <a:ext uri="{FF2B5EF4-FFF2-40B4-BE49-F238E27FC236}">
                <a16:creationId xmlns:a16="http://schemas.microsoft.com/office/drawing/2014/main" id="{C6FC9329-D9BE-4FD9-A67B-313C984A1F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212" y="547166"/>
            <a:ext cx="3157870" cy="164493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Rettangolo 8">
            <a:extLst>
              <a:ext uri="{FF2B5EF4-FFF2-40B4-BE49-F238E27FC236}">
                <a16:creationId xmlns:a16="http://schemas.microsoft.com/office/drawing/2014/main" id="{454DFC95-E0AC-458F-8D4A-C9A3C72DA1A3}"/>
              </a:ext>
            </a:extLst>
          </p:cNvPr>
          <p:cNvSpPr/>
          <p:nvPr/>
        </p:nvSpPr>
        <p:spPr>
          <a:xfrm>
            <a:off x="4211694" y="1077245"/>
            <a:ext cx="4544834" cy="584775"/>
          </a:xfrm>
          <a:prstGeom prst="rect">
            <a:avLst/>
          </a:prstGeom>
        </p:spPr>
        <p:txBody>
          <a:bodyPr wrap="none">
            <a:spAutoFit/>
          </a:bodyPr>
          <a:lstStyle/>
          <a:p>
            <a:pPr algn="just"/>
            <a:r>
              <a:rPr lang="it-IT" sz="3200" b="1" dirty="0"/>
              <a:t>santificarsi nel mondo</a:t>
            </a:r>
          </a:p>
        </p:txBody>
      </p:sp>
      <p:sp>
        <p:nvSpPr>
          <p:cNvPr id="13" name="Rettangolo 12">
            <a:extLst>
              <a:ext uri="{FF2B5EF4-FFF2-40B4-BE49-F238E27FC236}">
                <a16:creationId xmlns:a16="http://schemas.microsoft.com/office/drawing/2014/main" id="{23FE5258-58AC-4F7F-9760-1E3E4E1FEF1E}"/>
              </a:ext>
            </a:extLst>
          </p:cNvPr>
          <p:cNvSpPr/>
          <p:nvPr/>
        </p:nvSpPr>
        <p:spPr>
          <a:xfrm>
            <a:off x="755444" y="162446"/>
            <a:ext cx="8065028" cy="769441"/>
          </a:xfrm>
          <a:prstGeom prst="rect">
            <a:avLst/>
          </a:prstGeom>
          <a:noFill/>
        </p:spPr>
        <p:txBody>
          <a:bodyPr wrap="none" lIns="91440" tIns="45720" rIns="91440" bIns="45720">
            <a:spAutoFit/>
          </a:bodyPr>
          <a:lstStyle/>
          <a:p>
            <a:pPr algn="ctr"/>
            <a:r>
              <a:rPr lang="it-IT" sz="4400" b="1" i="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CHRISTIFIDELES  LAICI  (1988)</a:t>
            </a:r>
            <a:endParaRPr lang="it-IT" sz="4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12" name="Immagine 11">
            <a:extLst>
              <a:ext uri="{FF2B5EF4-FFF2-40B4-BE49-F238E27FC236}">
                <a16:creationId xmlns:a16="http://schemas.microsoft.com/office/drawing/2014/main" id="{C39AE1F9-4915-4CE5-943F-8895C14760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9912" y="1815301"/>
            <a:ext cx="5620339" cy="5341339"/>
          </a:xfrm>
          <a:prstGeom prst="rect">
            <a:avLst/>
          </a:prstGeom>
          <a:effectLst>
            <a:softEdge rad="635000"/>
          </a:effectLst>
        </p:spPr>
      </p:pic>
      <p:sp>
        <p:nvSpPr>
          <p:cNvPr id="16" name="Rettangolo 15">
            <a:extLst>
              <a:ext uri="{FF2B5EF4-FFF2-40B4-BE49-F238E27FC236}">
                <a16:creationId xmlns:a16="http://schemas.microsoft.com/office/drawing/2014/main" id="{B0214903-B0E5-466A-94A4-6070401BEFCA}"/>
              </a:ext>
            </a:extLst>
          </p:cNvPr>
          <p:cNvSpPr/>
          <p:nvPr/>
        </p:nvSpPr>
        <p:spPr>
          <a:xfrm>
            <a:off x="179512" y="2196685"/>
            <a:ext cx="4735862" cy="3970318"/>
          </a:xfrm>
          <a:prstGeom prst="rect">
            <a:avLst/>
          </a:prstGeom>
        </p:spPr>
        <p:txBody>
          <a:bodyPr wrap="square">
            <a:spAutoFit/>
          </a:bodyPr>
          <a:lstStyle/>
          <a:p>
            <a:r>
              <a:rPr lang="it-IT" sz="2400" b="1" dirty="0"/>
              <a:t>17</a:t>
            </a:r>
            <a:r>
              <a:rPr lang="it-IT" sz="2400" b="1" dirty="0">
                <a:solidFill>
                  <a:schemeClr val="bg1"/>
                </a:solidFill>
              </a:rPr>
              <a:t>.</a:t>
            </a:r>
            <a:r>
              <a:rPr lang="it-IT" sz="2400" dirty="0">
                <a:solidFill>
                  <a:schemeClr val="bg1"/>
                </a:solidFill>
              </a:rPr>
              <a:t> </a:t>
            </a:r>
            <a:r>
              <a:rPr lang="it-IT" sz="2800" b="1" dirty="0">
                <a:solidFill>
                  <a:schemeClr val="bg1"/>
                </a:solidFill>
              </a:rPr>
              <a:t>La vocazione dei fedeli laici alla santità comporta che la vita secondo lo Spirito si esprima in modo peculiare nel loro </a:t>
            </a:r>
            <a:r>
              <a:rPr lang="it-IT" sz="2800" b="1" i="1" dirty="0">
                <a:solidFill>
                  <a:schemeClr val="bg1"/>
                </a:solidFill>
              </a:rPr>
              <a:t>inserimento nelle realtà temporali </a:t>
            </a:r>
            <a:r>
              <a:rPr lang="it-IT" sz="2800" b="1" dirty="0">
                <a:solidFill>
                  <a:schemeClr val="bg1"/>
                </a:solidFill>
              </a:rPr>
              <a:t>e nella loro </a:t>
            </a:r>
            <a:r>
              <a:rPr lang="it-IT" sz="2800" b="1" i="1" dirty="0">
                <a:solidFill>
                  <a:schemeClr val="bg1"/>
                </a:solidFill>
              </a:rPr>
              <a:t>partecipazione alle attività terrene</a:t>
            </a:r>
            <a:endParaRPr lang="it-IT" sz="2800" dirty="0"/>
          </a:p>
        </p:txBody>
      </p:sp>
    </p:spTree>
    <p:extLst>
      <p:ext uri="{BB962C8B-B14F-4D97-AF65-F5344CB8AC3E}">
        <p14:creationId xmlns:p14="http://schemas.microsoft.com/office/powerpoint/2010/main" val="93024568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heel(8)">
                                      <p:cBhvr>
                                        <p:cTn id="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660F8C7C-1B35-4B46-8FDB-635BFEE49A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698998"/>
            <a:ext cx="8892480" cy="5750187"/>
          </a:xfrm>
          <a:prstGeom prst="rect">
            <a:avLst/>
          </a:prstGeom>
        </p:spPr>
      </p:pic>
      <p:sp>
        <p:nvSpPr>
          <p:cNvPr id="10" name="Segnaposto contenuto 2">
            <a:extLst>
              <a:ext uri="{FF2B5EF4-FFF2-40B4-BE49-F238E27FC236}">
                <a16:creationId xmlns:a16="http://schemas.microsoft.com/office/drawing/2014/main" id="{C11CC7C4-F641-4CAE-8DC5-A6CC9C799E39}"/>
              </a:ext>
            </a:extLst>
          </p:cNvPr>
          <p:cNvSpPr txBox="1">
            <a:spLocks/>
          </p:cNvSpPr>
          <p:nvPr/>
        </p:nvSpPr>
        <p:spPr>
          <a:xfrm>
            <a:off x="251520" y="116632"/>
            <a:ext cx="8640960" cy="2508498"/>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Font typeface="Wingdings 3" charset="2"/>
              <a:buNone/>
            </a:pPr>
            <a:endParaRPr lang="it-IT" b="1" dirty="0">
              <a:solidFill>
                <a:srgbClr val="FF0000"/>
              </a:solidFill>
            </a:endParaRPr>
          </a:p>
          <a:p>
            <a:pPr marL="0" indent="0">
              <a:buFont typeface="Wingdings 3" charset="2"/>
              <a:buNone/>
            </a:pPr>
            <a:r>
              <a:rPr lang="it-IT" sz="2800" b="1" dirty="0">
                <a:solidFill>
                  <a:schemeClr val="bg1"/>
                </a:solidFill>
              </a:rPr>
              <a:t>E' ancora l'apostolo ad ammonirci: «Tutto quello che fate in parole ed opere, tutto si compia                                                                           nel nome del Signore Gesù,                                                                                  rendendo per mezzo di lui                                                        grazie a Dio Padre»</a:t>
            </a:r>
          </a:p>
          <a:p>
            <a:pPr marL="0" indent="0">
              <a:buFont typeface="Wingdings 3" charset="2"/>
              <a:buNone/>
            </a:pPr>
            <a:r>
              <a:rPr lang="it-IT" sz="2800" b="1" i="1" dirty="0">
                <a:solidFill>
                  <a:schemeClr val="bg1"/>
                </a:solidFill>
              </a:rPr>
              <a:t>(Col </a:t>
            </a:r>
            <a:r>
              <a:rPr lang="it-IT" sz="2800" b="1" dirty="0">
                <a:solidFill>
                  <a:schemeClr val="bg1"/>
                </a:solidFill>
              </a:rPr>
              <a:t>3, 17). </a:t>
            </a:r>
          </a:p>
        </p:txBody>
      </p:sp>
      <p:sp>
        <p:nvSpPr>
          <p:cNvPr id="11" name="Rettangolo 10">
            <a:extLst>
              <a:ext uri="{FF2B5EF4-FFF2-40B4-BE49-F238E27FC236}">
                <a16:creationId xmlns:a16="http://schemas.microsoft.com/office/drawing/2014/main" id="{4A8E1AF4-36D2-4D73-B71D-1C4B754B2712}"/>
              </a:ext>
            </a:extLst>
          </p:cNvPr>
          <p:cNvSpPr/>
          <p:nvPr/>
        </p:nvSpPr>
        <p:spPr>
          <a:xfrm>
            <a:off x="501289" y="3574092"/>
            <a:ext cx="8064896" cy="3046988"/>
          </a:xfrm>
          <a:prstGeom prst="rect">
            <a:avLst/>
          </a:prstGeom>
        </p:spPr>
        <p:txBody>
          <a:bodyPr wrap="square">
            <a:spAutoFit/>
          </a:bodyPr>
          <a:lstStyle/>
          <a:p>
            <a:r>
              <a:rPr lang="it-IT" sz="2400" b="1" dirty="0">
                <a:solidFill>
                  <a:schemeClr val="bg1"/>
                </a:solidFill>
              </a:rPr>
              <a:t>Riferendo le parole dell’apostolo ai fedeli laici, il Concilio afferma categoricamente: «Né la cura della famiglia né gli altri impegni secolari devono essere estranei all'orientamento spirituale della vita</a:t>
            </a:r>
            <a:r>
              <a:rPr lang="it-IT" sz="2400" dirty="0">
                <a:solidFill>
                  <a:schemeClr val="bg1"/>
                </a:solidFill>
              </a:rPr>
              <a:t>». A loro volta i Padri sinodali hanno detto: «L'unità della vita dei fedeli laici è di grandissima importanza: essi, infatti, </a:t>
            </a:r>
            <a:r>
              <a:rPr lang="it-IT" sz="2400" b="1" dirty="0">
                <a:solidFill>
                  <a:schemeClr val="bg1"/>
                </a:solidFill>
              </a:rPr>
              <a:t>debbono santificarsi nell'ordinaria vita professionale e sociale</a:t>
            </a:r>
            <a:r>
              <a:rPr lang="it-IT" sz="2400" dirty="0">
                <a:solidFill>
                  <a:schemeClr val="bg1"/>
                </a:solidFill>
              </a:rPr>
              <a:t>. </a:t>
            </a:r>
            <a:endParaRPr lang="it-IT" sz="2400" dirty="0"/>
          </a:p>
        </p:txBody>
      </p:sp>
    </p:spTree>
    <p:extLst>
      <p:ext uri="{BB962C8B-B14F-4D97-AF65-F5344CB8AC3E}">
        <p14:creationId xmlns:p14="http://schemas.microsoft.com/office/powerpoint/2010/main" val="40170534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descr="Risultato immagini per vocazione">
            <a:extLst>
              <a:ext uri="{FF2B5EF4-FFF2-40B4-BE49-F238E27FC236}">
                <a16:creationId xmlns:a16="http://schemas.microsoft.com/office/drawing/2014/main" id="{6B2A34BA-6805-44DE-939D-2651A74FFE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4667" y="4189428"/>
            <a:ext cx="3929562" cy="2943378"/>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7" name="Picture 2" descr="Risultato immagini per vocazione">
            <a:extLst>
              <a:ext uri="{FF2B5EF4-FFF2-40B4-BE49-F238E27FC236}">
                <a16:creationId xmlns:a16="http://schemas.microsoft.com/office/drawing/2014/main" id="{759AF9E0-BA2D-4F7C-A996-C5B18127DE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472598"/>
            <a:ext cx="4417996" cy="441799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8" name="Rettangolo 7">
            <a:extLst>
              <a:ext uri="{FF2B5EF4-FFF2-40B4-BE49-F238E27FC236}">
                <a16:creationId xmlns:a16="http://schemas.microsoft.com/office/drawing/2014/main" id="{0E93D22B-1381-4C36-A09F-028BB29ECAF2}"/>
              </a:ext>
            </a:extLst>
          </p:cNvPr>
          <p:cNvSpPr/>
          <p:nvPr/>
        </p:nvSpPr>
        <p:spPr>
          <a:xfrm>
            <a:off x="4474484" y="260648"/>
            <a:ext cx="4417996" cy="6124754"/>
          </a:xfrm>
          <a:prstGeom prst="rect">
            <a:avLst/>
          </a:prstGeom>
        </p:spPr>
        <p:txBody>
          <a:bodyPr wrap="square">
            <a:spAutoFit/>
          </a:bodyPr>
          <a:lstStyle/>
          <a:p>
            <a:pPr algn="ctr"/>
            <a:r>
              <a:rPr lang="it-IT" sz="2800" b="1" dirty="0">
                <a:solidFill>
                  <a:schemeClr val="bg1"/>
                </a:solidFill>
              </a:rPr>
              <a:t>Perché possano rispondere alla loro vocazione, dunque, i fedeli laici debbono guardare alle attività della vita quotidiana come occasione di unione con Dio e di compimento della sua volontà, e anche di servizio agli altri uomini, portandoli alla comunione con Dio in Cristo».</a:t>
            </a:r>
          </a:p>
        </p:txBody>
      </p:sp>
    </p:spTree>
    <p:extLst>
      <p:ext uri="{BB962C8B-B14F-4D97-AF65-F5344CB8AC3E}">
        <p14:creationId xmlns:p14="http://schemas.microsoft.com/office/powerpoint/2010/main" val="158839115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Risultato immagini per battesimo e luce">
            <a:extLst>
              <a:ext uri="{FF2B5EF4-FFF2-40B4-BE49-F238E27FC236}">
                <a16:creationId xmlns:a16="http://schemas.microsoft.com/office/drawing/2014/main" id="{3A24C607-9A54-49FC-9E98-FD520909C9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97920"/>
            <a:ext cx="3801979" cy="3478406"/>
          </a:xfrm>
          <a:prstGeom prst="ellipse">
            <a:avLst/>
          </a:prstGeom>
          <a:ln>
            <a:noFill/>
          </a:ln>
          <a:effectLst>
            <a:outerShdw blurRad="225425" dist="50800" dir="5220000" algn="ctr">
              <a:srgbClr val="000000">
                <a:alpha val="33000"/>
              </a:srgbClr>
            </a:outerShdw>
            <a:softEdge rad="112500"/>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a:extLst>
            <a:ext uri="{909E8E84-426E-40DD-AFC4-6F175D3DCCD1}">
              <a14:hiddenFill xmlns:a14="http://schemas.microsoft.com/office/drawing/2010/main">
                <a:solidFill>
                  <a:srgbClr val="FFFFFF"/>
                </a:solidFill>
              </a14:hiddenFill>
            </a:ext>
          </a:extLst>
        </p:spPr>
      </p:pic>
      <p:pic>
        <p:nvPicPr>
          <p:cNvPr id="14340" name="Picture 4" descr="Risultato immagini per fonte battesimale disegno">
            <a:extLst>
              <a:ext uri="{FF2B5EF4-FFF2-40B4-BE49-F238E27FC236}">
                <a16:creationId xmlns:a16="http://schemas.microsoft.com/office/drawing/2014/main" id="{6466A0C2-40D7-4E61-9BD0-E17D6546AB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4557" y="2924944"/>
            <a:ext cx="3746829" cy="3746829"/>
          </a:xfrm>
          <a:prstGeom prst="ellipse">
            <a:avLst/>
          </a:prstGeom>
          <a:ln>
            <a:noFill/>
          </a:ln>
          <a:effectLst>
            <a:outerShdw blurRad="184150" dist="241300" dir="11520000" sx="110000" sy="110000" algn="ctr">
              <a:srgbClr val="000000">
                <a:alpha val="18000"/>
              </a:srgbClr>
            </a:outerShdw>
            <a:softEdge rad="112500"/>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rgbClr val="FFFFFF"/>
                </a:solidFill>
              </a14:hiddenFill>
            </a:ext>
          </a:extLst>
        </p:spPr>
      </p:pic>
      <p:sp>
        <p:nvSpPr>
          <p:cNvPr id="8" name="Rettangolo 7">
            <a:extLst>
              <a:ext uri="{FF2B5EF4-FFF2-40B4-BE49-F238E27FC236}">
                <a16:creationId xmlns:a16="http://schemas.microsoft.com/office/drawing/2014/main" id="{0508DC50-199B-4641-8728-97F9A17AD47A}"/>
              </a:ext>
            </a:extLst>
          </p:cNvPr>
          <p:cNvSpPr/>
          <p:nvPr/>
        </p:nvSpPr>
        <p:spPr>
          <a:xfrm>
            <a:off x="467544" y="4221088"/>
            <a:ext cx="5698735" cy="1938992"/>
          </a:xfrm>
          <a:prstGeom prst="rect">
            <a:avLst/>
          </a:prstGeom>
        </p:spPr>
        <p:txBody>
          <a:bodyPr wrap="square">
            <a:spAutoFit/>
          </a:bodyPr>
          <a:lstStyle/>
          <a:p>
            <a:r>
              <a:rPr lang="it-IT" sz="2400" b="1" dirty="0">
                <a:solidFill>
                  <a:schemeClr val="bg1"/>
                </a:solidFill>
              </a:rPr>
              <a:t>Tale vocazione, allora, deve dirsi una </a:t>
            </a:r>
            <a:r>
              <a:rPr lang="it-IT" sz="2400" b="1" i="1" dirty="0">
                <a:solidFill>
                  <a:schemeClr val="bg1"/>
                </a:solidFill>
              </a:rPr>
              <a:t>componente essenziale e inseparabile della nuova vita battesimale</a:t>
            </a:r>
            <a:r>
              <a:rPr lang="it-IT" sz="2400" i="1" dirty="0"/>
              <a:t>, </a:t>
            </a:r>
            <a:r>
              <a:rPr lang="it-IT" sz="2400" dirty="0"/>
              <a:t>e pertanto un elemento costitutivo della loro dignità.</a:t>
            </a:r>
          </a:p>
        </p:txBody>
      </p:sp>
      <p:sp>
        <p:nvSpPr>
          <p:cNvPr id="9" name="Rettangolo 8">
            <a:extLst>
              <a:ext uri="{FF2B5EF4-FFF2-40B4-BE49-F238E27FC236}">
                <a16:creationId xmlns:a16="http://schemas.microsoft.com/office/drawing/2014/main" id="{A910771D-B941-454B-91CA-C84C8D744F7E}"/>
              </a:ext>
            </a:extLst>
          </p:cNvPr>
          <p:cNvSpPr/>
          <p:nvPr/>
        </p:nvSpPr>
        <p:spPr>
          <a:xfrm>
            <a:off x="3746830" y="247288"/>
            <a:ext cx="5073642" cy="2677656"/>
          </a:xfrm>
          <a:prstGeom prst="rect">
            <a:avLst/>
          </a:prstGeom>
        </p:spPr>
        <p:txBody>
          <a:bodyPr wrap="square">
            <a:spAutoFit/>
          </a:bodyPr>
          <a:lstStyle/>
          <a:p>
            <a:r>
              <a:rPr lang="it-IT" sz="2400" b="1" dirty="0">
                <a:solidFill>
                  <a:schemeClr val="bg1"/>
                </a:solidFill>
              </a:rPr>
              <a:t>La vocazione alla santità dev'essere percepita e vissuta dai fedeli laici</a:t>
            </a:r>
            <a:r>
              <a:rPr lang="it-IT" sz="2400" dirty="0">
                <a:solidFill>
                  <a:schemeClr val="bg1"/>
                </a:solidFill>
              </a:rPr>
              <a:t>, prima che come obbligo esigente e irrinunciabile</a:t>
            </a:r>
            <a:r>
              <a:rPr lang="it-IT" sz="2400" dirty="0"/>
              <a:t>, </a:t>
            </a:r>
            <a:r>
              <a:rPr lang="it-IT" sz="2400" b="1" dirty="0"/>
              <a:t>come segno luminoso dell'infinito amore del Padre che li ha rigenerati alla sua vita di santità</a:t>
            </a:r>
            <a:r>
              <a:rPr lang="it-IT" sz="2400" dirty="0"/>
              <a:t>. </a:t>
            </a:r>
          </a:p>
        </p:txBody>
      </p:sp>
    </p:spTree>
    <p:extLst>
      <p:ext uri="{BB962C8B-B14F-4D97-AF65-F5344CB8AC3E}">
        <p14:creationId xmlns:p14="http://schemas.microsoft.com/office/powerpoint/2010/main" val="375878069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fade">
                                      <p:cBhvr>
                                        <p:cTn id="7" dur="1000"/>
                                        <p:tgtEl>
                                          <p:spTgt spid="14340"/>
                                        </p:tgtEl>
                                      </p:cBhvr>
                                    </p:animEffect>
                                    <p:anim calcmode="lin" valueType="num">
                                      <p:cBhvr>
                                        <p:cTn id="8" dur="1000" fill="hold"/>
                                        <p:tgtEl>
                                          <p:spTgt spid="14340"/>
                                        </p:tgtEl>
                                        <p:attrNameLst>
                                          <p:attrName>ppt_x</p:attrName>
                                        </p:attrNameLst>
                                      </p:cBhvr>
                                      <p:tavLst>
                                        <p:tav tm="0">
                                          <p:val>
                                            <p:strVal val="#ppt_x"/>
                                          </p:val>
                                        </p:tav>
                                        <p:tav tm="100000">
                                          <p:val>
                                            <p:strVal val="#ppt_x"/>
                                          </p:val>
                                        </p:tav>
                                      </p:tavLst>
                                    </p:anim>
                                    <p:anim calcmode="lin" valueType="num">
                                      <p:cBhvr>
                                        <p:cTn id="9" dur="1000" fill="hold"/>
                                        <p:tgtEl>
                                          <p:spTgt spid="1434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barn(inVertical)">
                                      <p:cBhvr>
                                        <p:cTn id="14"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4DD4D8EA-434A-4E03-8726-7648BE40E8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293862"/>
            <a:ext cx="9273344" cy="5667375"/>
          </a:xfrm>
          <a:prstGeom prst="rect">
            <a:avLst/>
          </a:prstGeom>
          <a:effectLst>
            <a:softEdge rad="31750"/>
          </a:effectLst>
        </p:spPr>
      </p:pic>
      <p:sp>
        <p:nvSpPr>
          <p:cNvPr id="7" name="Segnaposto contenuto 2">
            <a:extLst>
              <a:ext uri="{FF2B5EF4-FFF2-40B4-BE49-F238E27FC236}">
                <a16:creationId xmlns:a16="http://schemas.microsoft.com/office/drawing/2014/main" id="{C2CAB41A-BE74-424F-B13E-C35ABCBCA22E}"/>
              </a:ext>
            </a:extLst>
          </p:cNvPr>
          <p:cNvSpPr txBox="1">
            <a:spLocks/>
          </p:cNvSpPr>
          <p:nvPr/>
        </p:nvSpPr>
        <p:spPr>
          <a:xfrm>
            <a:off x="251520" y="260648"/>
            <a:ext cx="7848872" cy="158417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Font typeface="Wingdings 3" charset="2"/>
              <a:buNone/>
            </a:pPr>
            <a:r>
              <a:rPr lang="it-IT" dirty="0"/>
              <a:t> </a:t>
            </a:r>
            <a:r>
              <a:rPr lang="it-IT" sz="2400" dirty="0">
                <a:solidFill>
                  <a:schemeClr val="tx1"/>
                </a:solidFill>
              </a:rPr>
              <a:t>Nello stesso tempo </a:t>
            </a:r>
            <a:r>
              <a:rPr lang="it-IT" sz="2400" b="1" dirty="0">
                <a:solidFill>
                  <a:schemeClr val="bg1"/>
                </a:solidFill>
              </a:rPr>
              <a:t>la vocazione alla santità è </a:t>
            </a:r>
            <a:r>
              <a:rPr lang="it-IT" sz="2400" b="1" i="1" dirty="0">
                <a:solidFill>
                  <a:schemeClr val="bg1"/>
                </a:solidFill>
              </a:rPr>
              <a:t>intimamente connessa con la missione </a:t>
            </a:r>
            <a:r>
              <a:rPr lang="it-IT" sz="2400" b="1" dirty="0">
                <a:solidFill>
                  <a:schemeClr val="bg1"/>
                </a:solidFill>
              </a:rPr>
              <a:t>e con la responsabilità affidate ai fedeli laici nella Chiesa e nel mondo</a:t>
            </a:r>
            <a:r>
              <a:rPr lang="it-IT" sz="2400" dirty="0">
                <a:solidFill>
                  <a:schemeClr val="bg1"/>
                </a:solidFill>
              </a:rPr>
              <a:t>. </a:t>
            </a:r>
          </a:p>
        </p:txBody>
      </p:sp>
      <p:sp>
        <p:nvSpPr>
          <p:cNvPr id="2" name="Rettangolo 1">
            <a:extLst>
              <a:ext uri="{FF2B5EF4-FFF2-40B4-BE49-F238E27FC236}">
                <a16:creationId xmlns:a16="http://schemas.microsoft.com/office/drawing/2014/main" id="{C71EE2F2-428F-4263-AABE-572E4D5CF601}"/>
              </a:ext>
            </a:extLst>
          </p:cNvPr>
          <p:cNvSpPr/>
          <p:nvPr/>
        </p:nvSpPr>
        <p:spPr>
          <a:xfrm>
            <a:off x="575048" y="4658360"/>
            <a:ext cx="8203686" cy="1938992"/>
          </a:xfrm>
          <a:prstGeom prst="rect">
            <a:avLst/>
          </a:prstGeom>
        </p:spPr>
        <p:txBody>
          <a:bodyPr wrap="square">
            <a:spAutoFit/>
          </a:bodyPr>
          <a:lstStyle/>
          <a:p>
            <a:r>
              <a:rPr lang="it-IT" sz="2400" dirty="0">
                <a:solidFill>
                  <a:schemeClr val="bg1"/>
                </a:solidFill>
              </a:rPr>
              <a:t>Infatti, già la stessa santità vissuta, che deriva dalla partecipazione alla vita di santità della Chiesa, rappresenta il primo e fondamentale contributo all'edificazione della Chiesa stessa, quale                            «Comunione dei Santi». </a:t>
            </a:r>
          </a:p>
        </p:txBody>
      </p:sp>
    </p:spTree>
    <p:extLst>
      <p:ext uri="{BB962C8B-B14F-4D97-AF65-F5344CB8AC3E}">
        <p14:creationId xmlns:p14="http://schemas.microsoft.com/office/powerpoint/2010/main" val="35379400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AA2274C2-CB78-474C-858D-C73641F210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32" y="764704"/>
            <a:ext cx="9144000" cy="4392488"/>
          </a:xfrm>
          <a:prstGeom prst="rect">
            <a:avLst/>
          </a:prstGeom>
          <a:effectLst>
            <a:softEdge rad="635000"/>
          </a:effectLst>
        </p:spPr>
      </p:pic>
      <p:sp>
        <p:nvSpPr>
          <p:cNvPr id="8" name="Rettangolo 7">
            <a:extLst>
              <a:ext uri="{FF2B5EF4-FFF2-40B4-BE49-F238E27FC236}">
                <a16:creationId xmlns:a16="http://schemas.microsoft.com/office/drawing/2014/main" id="{B364FAC1-5D04-4AE5-BF2C-9FD3972E1A8C}"/>
              </a:ext>
            </a:extLst>
          </p:cNvPr>
          <p:cNvSpPr/>
          <p:nvPr/>
        </p:nvSpPr>
        <p:spPr>
          <a:xfrm>
            <a:off x="467544" y="275203"/>
            <a:ext cx="7920880" cy="2308324"/>
          </a:xfrm>
          <a:prstGeom prst="rect">
            <a:avLst/>
          </a:prstGeom>
        </p:spPr>
        <p:txBody>
          <a:bodyPr wrap="square">
            <a:spAutoFit/>
          </a:bodyPr>
          <a:lstStyle/>
          <a:p>
            <a:pPr algn="just"/>
            <a:r>
              <a:rPr lang="it-IT" sz="2400" dirty="0">
                <a:solidFill>
                  <a:schemeClr val="bg1"/>
                </a:solidFill>
              </a:rPr>
              <a:t>Agli occhi illuminati dalla fede si spalanca</a:t>
            </a:r>
            <a:r>
              <a:rPr lang="it-IT" sz="2400" dirty="0"/>
              <a:t> </a:t>
            </a:r>
            <a:r>
              <a:rPr lang="it-IT" sz="2400" b="1" dirty="0"/>
              <a:t>uno scenario meraviglioso</a:t>
            </a:r>
            <a:r>
              <a:rPr lang="it-IT" sz="2400" dirty="0"/>
              <a:t>: </a:t>
            </a:r>
            <a:r>
              <a:rPr lang="it-IT" sz="2400" dirty="0">
                <a:solidFill>
                  <a:schemeClr val="bg1"/>
                </a:solidFill>
              </a:rPr>
              <a:t>quello di </a:t>
            </a:r>
            <a:r>
              <a:rPr lang="it-IT" sz="2400" b="1" dirty="0"/>
              <a:t>tantissimi fedeli laici</a:t>
            </a:r>
            <a:r>
              <a:rPr lang="it-IT" sz="2400" dirty="0"/>
              <a:t>,</a:t>
            </a:r>
            <a:r>
              <a:rPr lang="it-IT" sz="2400" dirty="0">
                <a:solidFill>
                  <a:schemeClr val="bg1"/>
                </a:solidFill>
              </a:rPr>
              <a:t> uomini e donne, che proprio nella vita e nelle attività d'ogni giorno, spesso inosservati o addirittura incompresi, sconosciuti ai grandi della terra ma guardati con amore dal Padre …</a:t>
            </a:r>
          </a:p>
        </p:txBody>
      </p:sp>
      <p:sp>
        <p:nvSpPr>
          <p:cNvPr id="9" name="Rettangolo 8">
            <a:extLst>
              <a:ext uri="{FF2B5EF4-FFF2-40B4-BE49-F238E27FC236}">
                <a16:creationId xmlns:a16="http://schemas.microsoft.com/office/drawing/2014/main" id="{A55FCE48-3122-4039-9BAC-3856DE4F6C40}"/>
              </a:ext>
            </a:extLst>
          </p:cNvPr>
          <p:cNvSpPr/>
          <p:nvPr/>
        </p:nvSpPr>
        <p:spPr>
          <a:xfrm>
            <a:off x="637532" y="5013176"/>
            <a:ext cx="8316924" cy="1569660"/>
          </a:xfrm>
          <a:prstGeom prst="rect">
            <a:avLst/>
          </a:prstGeom>
        </p:spPr>
        <p:txBody>
          <a:bodyPr wrap="square">
            <a:spAutoFit/>
          </a:bodyPr>
          <a:lstStyle/>
          <a:p>
            <a:r>
              <a:rPr lang="it-IT" sz="2400" b="1" dirty="0"/>
              <a:t>…sono gli operai instancabili che lavorano nella vigna del Signore</a:t>
            </a:r>
            <a:r>
              <a:rPr lang="it-IT" sz="2400" dirty="0">
                <a:solidFill>
                  <a:schemeClr val="bg1"/>
                </a:solidFill>
              </a:rPr>
              <a:t>, sono gli artefici umili e grandi _ certo per la potenza della grazia di Dio _ della crescita del Regno di Dio nella storia.</a:t>
            </a:r>
          </a:p>
        </p:txBody>
      </p:sp>
    </p:spTree>
    <p:extLst>
      <p:ext uri="{BB962C8B-B14F-4D97-AF65-F5344CB8AC3E}">
        <p14:creationId xmlns:p14="http://schemas.microsoft.com/office/powerpoint/2010/main" val="428324579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2727101D-28A4-425B-809D-10D93F5C76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87526"/>
            <a:ext cx="6156176" cy="4104117"/>
          </a:xfrm>
          <a:prstGeom prst="ellipse">
            <a:avLst/>
          </a:prstGeom>
          <a:ln w="63500" cap="rnd">
            <a:solidFill>
              <a:schemeClr val="tx2">
                <a:lumMod val="40000"/>
                <a:lumOff val="60000"/>
              </a:schemeClr>
            </a:solidFill>
          </a:ln>
          <a:effectLst>
            <a:outerShdw blurRad="381000" dist="292100" dir="5400000" sx="-80000" sy="-18000" rotWithShape="0">
              <a:srgbClr val="000000">
                <a:alpha val="22000"/>
              </a:srgbClr>
            </a:outerShdw>
          </a:effectLst>
          <a:scene3d>
            <a:camera prst="isometricOffAxis2Left"/>
            <a:lightRig rig="contrasting" dir="t">
              <a:rot lat="0" lon="0" rev="3000000"/>
            </a:lightRig>
          </a:scene3d>
          <a:sp3d contourW="7620">
            <a:bevelT w="95250" h="31750"/>
            <a:contourClr>
              <a:srgbClr val="333333"/>
            </a:contourClr>
          </a:sp3d>
        </p:spPr>
      </p:pic>
      <p:sp>
        <p:nvSpPr>
          <p:cNvPr id="7" name="Segnaposto contenuto 2">
            <a:extLst>
              <a:ext uri="{FF2B5EF4-FFF2-40B4-BE49-F238E27FC236}">
                <a16:creationId xmlns:a16="http://schemas.microsoft.com/office/drawing/2014/main" id="{F92108D3-ADA1-481E-817E-209F4F75161E}"/>
              </a:ext>
            </a:extLst>
          </p:cNvPr>
          <p:cNvSpPr txBox="1">
            <a:spLocks/>
          </p:cNvSpPr>
          <p:nvPr/>
        </p:nvSpPr>
        <p:spPr>
          <a:xfrm>
            <a:off x="323528" y="404664"/>
            <a:ext cx="8229600" cy="1800200"/>
          </a:xfrm>
          <a:prstGeom prst="rect">
            <a:avLst/>
          </a:prstGeom>
        </p:spPr>
        <p:txBody>
          <a:bodyPr vert="horz" lIns="91440" tIns="45720" rIns="91440" bIns="45720" rtlCol="0">
            <a:normAutofit fontScale="850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Font typeface="Wingdings 3" charset="2"/>
              <a:buNone/>
            </a:pPr>
            <a:r>
              <a:rPr lang="it-IT" sz="2800" b="1" dirty="0">
                <a:solidFill>
                  <a:schemeClr val="tx1"/>
                </a:solidFill>
              </a:rPr>
              <a:t>La santità, poi, deve dirsi un fondamentale presupposto e una condizione del tutto insostituibile </a:t>
            </a:r>
            <a:r>
              <a:rPr lang="it-IT" sz="2800" dirty="0">
                <a:solidFill>
                  <a:schemeClr val="bg1"/>
                </a:solidFill>
              </a:rPr>
              <a:t>per il compiersi della missione di salvezza nella Chiesa. E' la santità della Chiesa la sorgente segreta e la misura infallibile della sua operosità apostolica e del suo slancio missionario. </a:t>
            </a:r>
            <a:endParaRPr lang="it-IT" dirty="0"/>
          </a:p>
          <a:p>
            <a:endParaRPr lang="it-IT" dirty="0"/>
          </a:p>
        </p:txBody>
      </p:sp>
      <p:sp>
        <p:nvSpPr>
          <p:cNvPr id="8" name="Rettangolo 7">
            <a:extLst>
              <a:ext uri="{FF2B5EF4-FFF2-40B4-BE49-F238E27FC236}">
                <a16:creationId xmlns:a16="http://schemas.microsoft.com/office/drawing/2014/main" id="{A9CCA03F-BF67-4B5B-9205-2887CCA9AD7E}"/>
              </a:ext>
            </a:extLst>
          </p:cNvPr>
          <p:cNvSpPr/>
          <p:nvPr/>
        </p:nvSpPr>
        <p:spPr>
          <a:xfrm>
            <a:off x="5940152" y="3419516"/>
            <a:ext cx="3026194" cy="2677656"/>
          </a:xfrm>
          <a:prstGeom prst="rect">
            <a:avLst/>
          </a:prstGeom>
        </p:spPr>
        <p:txBody>
          <a:bodyPr wrap="square">
            <a:spAutoFit/>
          </a:bodyPr>
          <a:lstStyle/>
          <a:p>
            <a:r>
              <a:rPr lang="it-IT" sz="2400" dirty="0">
                <a:solidFill>
                  <a:schemeClr val="bg1"/>
                </a:solidFill>
              </a:rPr>
              <a:t>Solo nella misura in cui la Chiesa, Sposa di Cristo, si lascia amare da Lui e Lo riama, essa diventa Madre feconda nello Spirito.</a:t>
            </a:r>
          </a:p>
        </p:txBody>
      </p:sp>
    </p:spTree>
    <p:extLst>
      <p:ext uri="{BB962C8B-B14F-4D97-AF65-F5344CB8AC3E}">
        <p14:creationId xmlns:p14="http://schemas.microsoft.com/office/powerpoint/2010/main" val="797123684"/>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magine 9">
            <a:extLst>
              <a:ext uri="{FF2B5EF4-FFF2-40B4-BE49-F238E27FC236}">
                <a16:creationId xmlns:a16="http://schemas.microsoft.com/office/drawing/2014/main" id="{CAB46E61-B241-4379-B6AE-6708A9C74D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9752" y="3445397"/>
            <a:ext cx="6408712" cy="3429000"/>
          </a:xfrm>
          <a:prstGeom prst="rect">
            <a:avLst/>
          </a:prstGeom>
          <a:effectLst>
            <a:softEdge rad="127000"/>
          </a:effectLst>
        </p:spPr>
      </p:pic>
      <p:pic>
        <p:nvPicPr>
          <p:cNvPr id="12" name="Immagine 11">
            <a:extLst>
              <a:ext uri="{FF2B5EF4-FFF2-40B4-BE49-F238E27FC236}">
                <a16:creationId xmlns:a16="http://schemas.microsoft.com/office/drawing/2014/main" id="{B5376A67-BC50-4946-8DFB-F59C2D81EA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887811"/>
            <a:ext cx="4762500" cy="4695825"/>
          </a:xfrm>
          <a:prstGeom prst="rect">
            <a:avLst/>
          </a:prstGeom>
        </p:spPr>
      </p:pic>
      <p:sp>
        <p:nvSpPr>
          <p:cNvPr id="13" name="Rettangolo 12">
            <a:extLst>
              <a:ext uri="{FF2B5EF4-FFF2-40B4-BE49-F238E27FC236}">
                <a16:creationId xmlns:a16="http://schemas.microsoft.com/office/drawing/2014/main" id="{FF6E3C7D-F79C-4710-88BF-39CC02C78A23}"/>
              </a:ext>
            </a:extLst>
          </p:cNvPr>
          <p:cNvSpPr/>
          <p:nvPr/>
        </p:nvSpPr>
        <p:spPr>
          <a:xfrm>
            <a:off x="600622" y="67354"/>
            <a:ext cx="5107104" cy="1415772"/>
          </a:xfrm>
          <a:prstGeom prst="rect">
            <a:avLst/>
          </a:prstGeom>
          <a:noFill/>
        </p:spPr>
        <p:txBody>
          <a:bodyPr wrap="none" lIns="91440" tIns="45720" rIns="91440" bIns="45720">
            <a:spAutoFit/>
          </a:bodyPr>
          <a:lstStyle/>
          <a:p>
            <a:pPr algn="ctr"/>
            <a:r>
              <a:rPr lang="it-IT"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Il Papa ci dice: </a:t>
            </a:r>
            <a:br>
              <a:rPr lang="it-IT"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br>
            <a:endParaRPr lang="it-IT"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14" name="Rettangolo 13">
            <a:extLst>
              <a:ext uri="{FF2B5EF4-FFF2-40B4-BE49-F238E27FC236}">
                <a16:creationId xmlns:a16="http://schemas.microsoft.com/office/drawing/2014/main" id="{08B3092B-C646-4702-86CD-F27B06EA7048}"/>
              </a:ext>
            </a:extLst>
          </p:cNvPr>
          <p:cNvSpPr/>
          <p:nvPr/>
        </p:nvSpPr>
        <p:spPr>
          <a:xfrm>
            <a:off x="5128711" y="874455"/>
            <a:ext cx="3479969" cy="2554545"/>
          </a:xfrm>
          <a:prstGeom prst="rect">
            <a:avLst/>
          </a:prstGeom>
        </p:spPr>
        <p:txBody>
          <a:bodyPr wrap="square">
            <a:spAutoFit/>
          </a:bodyPr>
          <a:lstStyle/>
          <a:p>
            <a:r>
              <a:rPr lang="it-IT" sz="40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La buona politica è al servizio della pace</a:t>
            </a:r>
            <a:endParaRPr lang="it-IT" sz="4000" dirty="0"/>
          </a:p>
        </p:txBody>
      </p:sp>
    </p:spTree>
    <p:extLst>
      <p:ext uri="{BB962C8B-B14F-4D97-AF65-F5344CB8AC3E}">
        <p14:creationId xmlns:p14="http://schemas.microsoft.com/office/powerpoint/2010/main" val="20483478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3B1EE5C4-F51E-411A-9E79-5DEE965A65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2072" y="426414"/>
            <a:ext cx="3088729" cy="35602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Rettangolo 7">
            <a:extLst>
              <a:ext uri="{FF2B5EF4-FFF2-40B4-BE49-F238E27FC236}">
                <a16:creationId xmlns:a16="http://schemas.microsoft.com/office/drawing/2014/main" id="{50EE62AE-C184-4E45-990E-52D4C0E69D4F}"/>
              </a:ext>
            </a:extLst>
          </p:cNvPr>
          <p:cNvSpPr/>
          <p:nvPr/>
        </p:nvSpPr>
        <p:spPr>
          <a:xfrm>
            <a:off x="926611" y="159023"/>
            <a:ext cx="7290778" cy="923330"/>
          </a:xfrm>
          <a:prstGeom prst="rect">
            <a:avLst/>
          </a:prstGeom>
          <a:noFill/>
        </p:spPr>
        <p:txBody>
          <a:bodyPr wrap="none" lIns="91440" tIns="45720" rIns="91440" bIns="45720">
            <a:spAutoFit/>
          </a:bodyPr>
          <a:lstStyle/>
          <a:p>
            <a:pPr algn="ctr"/>
            <a:r>
              <a:rPr lang="it-IT"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S. Luigi Orione ci dice</a:t>
            </a:r>
          </a:p>
        </p:txBody>
      </p:sp>
      <p:pic>
        <p:nvPicPr>
          <p:cNvPr id="13" name="Immagine 12">
            <a:extLst>
              <a:ext uri="{FF2B5EF4-FFF2-40B4-BE49-F238E27FC236}">
                <a16:creationId xmlns:a16="http://schemas.microsoft.com/office/drawing/2014/main" id="{0E1C9695-70B7-4A5C-99FE-0EC8C59ADB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5440" y="1558984"/>
            <a:ext cx="4549717" cy="3097488"/>
          </a:xfrm>
          <a:prstGeom prst="rect">
            <a:avLst/>
          </a:prstGeom>
          <a:effectLst>
            <a:softEdge rad="317500"/>
          </a:effectLst>
        </p:spPr>
      </p:pic>
      <p:sp>
        <p:nvSpPr>
          <p:cNvPr id="14" name="Rettangolo 13">
            <a:extLst>
              <a:ext uri="{FF2B5EF4-FFF2-40B4-BE49-F238E27FC236}">
                <a16:creationId xmlns:a16="http://schemas.microsoft.com/office/drawing/2014/main" id="{52AEA739-D4FD-4B0F-A7F0-9199CDF97AE6}"/>
              </a:ext>
            </a:extLst>
          </p:cNvPr>
          <p:cNvSpPr/>
          <p:nvPr/>
        </p:nvSpPr>
        <p:spPr>
          <a:xfrm>
            <a:off x="5078437" y="1139483"/>
            <a:ext cx="4475328" cy="1067076"/>
          </a:xfrm>
          <a:prstGeom prst="rect">
            <a:avLst/>
          </a:prstGeom>
          <a:noFill/>
        </p:spPr>
        <p:txBody>
          <a:bodyPr wrap="square" lIns="91440" tIns="45720" rIns="91440" bIns="45720">
            <a:spAutoFit/>
          </a:bodyPr>
          <a:lstStyle/>
          <a:p>
            <a:pPr algn="ctr"/>
            <a:r>
              <a:rPr lang="it-IT" sz="3200" b="0" cap="none" spc="0" dirty="0">
                <a:ln w="0"/>
                <a:solidFill>
                  <a:schemeClr val="tx1"/>
                </a:solidFill>
                <a:effectLst>
                  <a:outerShdw blurRad="38100" dist="19050" dir="2700000" algn="tl" rotWithShape="0">
                    <a:schemeClr val="dk1">
                      <a:alpha val="40000"/>
                    </a:schemeClr>
                  </a:outerShdw>
                </a:effectLst>
              </a:rPr>
              <a:t>RICONDURRE LA SOCIETÀ A DIO</a:t>
            </a:r>
          </a:p>
        </p:txBody>
      </p:sp>
      <p:sp>
        <p:nvSpPr>
          <p:cNvPr id="15" name="Rettangolo 14">
            <a:extLst>
              <a:ext uri="{FF2B5EF4-FFF2-40B4-BE49-F238E27FC236}">
                <a16:creationId xmlns:a16="http://schemas.microsoft.com/office/drawing/2014/main" id="{79C05A51-DD48-4B7D-B31E-27480077D3E7}"/>
              </a:ext>
            </a:extLst>
          </p:cNvPr>
          <p:cNvSpPr/>
          <p:nvPr/>
        </p:nvSpPr>
        <p:spPr>
          <a:xfrm>
            <a:off x="397298" y="4390653"/>
            <a:ext cx="8604448" cy="2308324"/>
          </a:xfrm>
          <a:prstGeom prst="rect">
            <a:avLst/>
          </a:prstGeom>
        </p:spPr>
        <p:txBody>
          <a:bodyPr wrap="square">
            <a:spAutoFit/>
          </a:bodyPr>
          <a:lstStyle/>
          <a:p>
            <a:r>
              <a:rPr lang="it-IT" sz="2400" dirty="0">
                <a:solidFill>
                  <a:schemeClr val="bg1"/>
                </a:solidFill>
              </a:rPr>
              <a:t>“Questi tempi, scrisse già l'Ecc. Card. </a:t>
            </a:r>
            <a:r>
              <a:rPr lang="it-IT" sz="2400" dirty="0" err="1">
                <a:solidFill>
                  <a:schemeClr val="bg1"/>
                </a:solidFill>
              </a:rPr>
              <a:t>Parrocchi</a:t>
            </a:r>
            <a:r>
              <a:rPr lang="it-IT" sz="2400" dirty="0">
                <a:solidFill>
                  <a:schemeClr val="bg1"/>
                </a:solidFill>
              </a:rPr>
              <a:t>, comprendono della carità soltanto il mezzo e non il fine ed il principio. Dite agli uomini di questi tempi: - Bisogna salvare le anime che si perdono, è necessario istruire coloro che ignorano i princìpi della religione, è d’uopo far elemosina per amore di Dio... e gli uomini non capiscono...”. </a:t>
            </a:r>
            <a:endParaRPr lang="it-IT" sz="2400" dirty="0"/>
          </a:p>
        </p:txBody>
      </p:sp>
    </p:spTree>
    <p:extLst>
      <p:ext uri="{BB962C8B-B14F-4D97-AF65-F5344CB8AC3E}">
        <p14:creationId xmlns:p14="http://schemas.microsoft.com/office/powerpoint/2010/main" val="12622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randombar(horizontal)">
                                      <p:cBhvr>
                                        <p:cTn id="12"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4853479"/>
            <a:ext cx="8435280" cy="1656184"/>
          </a:xfrm>
        </p:spPr>
        <p:txBody>
          <a:bodyPr>
            <a:normAutofit fontScale="85000" lnSpcReduction="10000"/>
          </a:bodyPr>
          <a:lstStyle/>
          <a:p>
            <a:pPr marL="0" indent="0" algn="just">
              <a:buNone/>
            </a:pPr>
            <a:r>
              <a:rPr lang="it-IT" sz="2800" dirty="0">
                <a:solidFill>
                  <a:schemeClr val="bg1"/>
                </a:solidFill>
              </a:rPr>
              <a:t>Mai come ai tempi nostri il popolo fu così staccato dalla Chiesa e dal Papa, ed ecco quanto è provvidenziale che questo amore sia risvegliato con tutti i  mezzi possibili perché ritorni a vivere nelle anime l'amore di Gesù Cristo.</a:t>
            </a:r>
          </a:p>
          <a:p>
            <a:pPr algn="just"/>
            <a:endParaRPr lang="it-IT" dirty="0"/>
          </a:p>
        </p:txBody>
      </p:sp>
      <p:pic>
        <p:nvPicPr>
          <p:cNvPr id="6" name="Immagine 5">
            <a:extLst>
              <a:ext uri="{FF2B5EF4-FFF2-40B4-BE49-F238E27FC236}">
                <a16:creationId xmlns:a16="http://schemas.microsoft.com/office/drawing/2014/main" id="{6B105B70-C93E-43EE-95C8-80FA9F4CA0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704" y="2295946"/>
            <a:ext cx="4689896" cy="2444341"/>
          </a:xfrm>
          <a:prstGeom prst="rect">
            <a:avLst/>
          </a:prstGeom>
          <a:effectLst>
            <a:softEdge rad="127000"/>
          </a:effectLst>
        </p:spPr>
      </p:pic>
      <p:pic>
        <p:nvPicPr>
          <p:cNvPr id="8" name="Immagine 7">
            <a:extLst>
              <a:ext uri="{FF2B5EF4-FFF2-40B4-BE49-F238E27FC236}">
                <a16:creationId xmlns:a16="http://schemas.microsoft.com/office/drawing/2014/main" id="{58FC6A9E-AE8B-4B3D-9FAE-19D0428E20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04" y="1640160"/>
            <a:ext cx="3130297" cy="3130297"/>
          </a:xfrm>
          <a:prstGeom prst="rect">
            <a:avLst/>
          </a:prstGeom>
          <a:effectLst>
            <a:softEdge rad="635000"/>
          </a:effectLst>
        </p:spPr>
      </p:pic>
      <p:pic>
        <p:nvPicPr>
          <p:cNvPr id="10" name="Immagine 9">
            <a:extLst>
              <a:ext uri="{FF2B5EF4-FFF2-40B4-BE49-F238E27FC236}">
                <a16:creationId xmlns:a16="http://schemas.microsoft.com/office/drawing/2014/main" id="{52BBBCCD-B6CF-4444-A335-CDD056FCB9F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0032" y="2088994"/>
            <a:ext cx="4518538" cy="2444340"/>
          </a:xfrm>
          <a:prstGeom prst="rect">
            <a:avLst/>
          </a:prstGeom>
          <a:effectLst>
            <a:softEdge rad="317500"/>
          </a:effectLst>
        </p:spPr>
      </p:pic>
      <p:sp>
        <p:nvSpPr>
          <p:cNvPr id="11" name="Rettangolo 10">
            <a:extLst>
              <a:ext uri="{FF2B5EF4-FFF2-40B4-BE49-F238E27FC236}">
                <a16:creationId xmlns:a16="http://schemas.microsoft.com/office/drawing/2014/main" id="{7FC335DA-E843-4627-ABBD-85E3E27B5AFE}"/>
              </a:ext>
            </a:extLst>
          </p:cNvPr>
          <p:cNvSpPr/>
          <p:nvPr/>
        </p:nvSpPr>
        <p:spPr>
          <a:xfrm>
            <a:off x="379828" y="211014"/>
            <a:ext cx="8195222" cy="1815882"/>
          </a:xfrm>
          <a:prstGeom prst="rect">
            <a:avLst/>
          </a:prstGeom>
          <a:solidFill>
            <a:schemeClr val="accent2">
              <a:lumMod val="40000"/>
              <a:lumOff val="60000"/>
            </a:schemeClr>
          </a:solidFill>
        </p:spPr>
        <p:txBody>
          <a:bodyPr wrap="square">
            <a:spAutoFit/>
          </a:bodyPr>
          <a:lstStyle/>
          <a:p>
            <a:r>
              <a:rPr lang="it-IT" sz="2800" dirty="0"/>
              <a:t>Ma </a:t>
            </a:r>
            <a:r>
              <a:rPr lang="it-IT" sz="2800" b="1" dirty="0"/>
              <a:t>oggetto primo della carità sono le anime, e le anime non possono in alcun modo vivere in se stesse questa carità se non si tengono unite alla Chiesa e al Papa</a:t>
            </a:r>
            <a:endParaRPr lang="it-IT" sz="2800" dirty="0"/>
          </a:p>
        </p:txBody>
      </p:sp>
    </p:spTree>
    <p:extLst>
      <p:ext uri="{BB962C8B-B14F-4D97-AF65-F5344CB8AC3E}">
        <p14:creationId xmlns:p14="http://schemas.microsoft.com/office/powerpoint/2010/main" val="1867443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82FC4D41-DB7B-4484-B49F-B0C21ABCF4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006" y="404664"/>
            <a:ext cx="9469928" cy="6361585"/>
          </a:xfrm>
          <a:prstGeom prst="rect">
            <a:avLst/>
          </a:prstGeom>
          <a:solidFill>
            <a:schemeClr val="bg1">
              <a:lumMod val="50000"/>
            </a:schemeClr>
          </a:solidFill>
          <a:effectLst>
            <a:softEdge rad="635000"/>
          </a:effectLst>
        </p:spPr>
      </p:pic>
      <p:sp>
        <p:nvSpPr>
          <p:cNvPr id="8" name="Rettangolo 7">
            <a:extLst>
              <a:ext uri="{FF2B5EF4-FFF2-40B4-BE49-F238E27FC236}">
                <a16:creationId xmlns:a16="http://schemas.microsoft.com/office/drawing/2014/main" id="{363517F2-9534-4C13-AFDB-4D57E99E249F}"/>
              </a:ext>
            </a:extLst>
          </p:cNvPr>
          <p:cNvSpPr/>
          <p:nvPr/>
        </p:nvSpPr>
        <p:spPr>
          <a:xfrm>
            <a:off x="272750" y="1052736"/>
            <a:ext cx="8316416" cy="4524315"/>
          </a:xfrm>
          <a:prstGeom prst="rect">
            <a:avLst/>
          </a:prstGeom>
          <a:noFill/>
        </p:spPr>
        <p:txBody>
          <a:bodyPr wrap="square">
            <a:spAutoFit/>
          </a:bodyPr>
          <a:lstStyle/>
          <a:p>
            <a:r>
              <a:rPr lang="it-IT" sz="2400" dirty="0"/>
              <a:t>L'uomo è quale è l'idea che pensa ed in se stesso matura, e le sue azioni sono sempre conformi all'idea stessa da cui è guidato. E perciò quanto maggiormente sarà sentito l'amore al Papa e alla Chiesa in                                                                                                                                         coloro che per ragioni di ministero                                                                                             sono maestri dei popoli,                                                                      di altrettanto sarà più ardente                                                                                                                 la fiamma che li agita nel                                              comunicare alle anime questo                                                                         sentimento, senza del quale nessuna                                                     partecipazione di vita soprannaturale                                                      può venire… </a:t>
            </a:r>
          </a:p>
        </p:txBody>
      </p:sp>
    </p:spTree>
    <p:extLst>
      <p:ext uri="{BB962C8B-B14F-4D97-AF65-F5344CB8AC3E}">
        <p14:creationId xmlns:p14="http://schemas.microsoft.com/office/powerpoint/2010/main" val="40014812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2E886B07-352F-41CF-B2F3-636F06B92D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98" y="3357523"/>
            <a:ext cx="3932984" cy="3737399"/>
          </a:xfrm>
          <a:prstGeom prst="rect">
            <a:avLst/>
          </a:prstGeom>
          <a:effectLst>
            <a:softEdge rad="635000"/>
          </a:effectLst>
        </p:spPr>
      </p:pic>
      <p:pic>
        <p:nvPicPr>
          <p:cNvPr id="6" name="Immagine 5">
            <a:extLst>
              <a:ext uri="{FF2B5EF4-FFF2-40B4-BE49-F238E27FC236}">
                <a16:creationId xmlns:a16="http://schemas.microsoft.com/office/drawing/2014/main" id="{FC77B275-34B2-47A5-A7F0-3EB2BD5C13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55077" y="2780928"/>
            <a:ext cx="5993235" cy="3394704"/>
          </a:xfrm>
          <a:prstGeom prst="rect">
            <a:avLst/>
          </a:prstGeom>
          <a:effectLst>
            <a:softEdge rad="317500"/>
          </a:effectLst>
        </p:spPr>
      </p:pic>
      <p:sp>
        <p:nvSpPr>
          <p:cNvPr id="9" name="Segnaposto contenuto 2">
            <a:extLst>
              <a:ext uri="{FF2B5EF4-FFF2-40B4-BE49-F238E27FC236}">
                <a16:creationId xmlns:a16="http://schemas.microsoft.com/office/drawing/2014/main" id="{6F061A74-D0B1-491D-BBC5-C44EDCE08E51}"/>
              </a:ext>
            </a:extLst>
          </p:cNvPr>
          <p:cNvSpPr txBox="1">
            <a:spLocks/>
          </p:cNvSpPr>
          <p:nvPr/>
        </p:nvSpPr>
        <p:spPr>
          <a:xfrm>
            <a:off x="107504" y="476672"/>
            <a:ext cx="6984776" cy="280831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it-IT" sz="2800" dirty="0">
                <a:solidFill>
                  <a:schemeClr val="bg1"/>
                </a:solidFill>
              </a:rPr>
              <a:t>… </a:t>
            </a:r>
            <a:r>
              <a:rPr lang="it-IT" sz="2800" b="1" dirty="0">
                <a:solidFill>
                  <a:schemeClr val="bg1"/>
                </a:solidFill>
              </a:rPr>
              <a:t>in tal modo l'esercizio della carità raggiungerà perfettamente il suo scopo corrispondente ai bisogni dei tempi nostri, che è precisamente questo di </a:t>
            </a:r>
            <a:r>
              <a:rPr lang="it-IT" sz="2800" b="1" u="sng" dirty="0">
                <a:solidFill>
                  <a:schemeClr val="bg1"/>
                </a:solidFill>
              </a:rPr>
              <a:t>ricondurre la Società a Dio riunendola al Papa e alla Chiesa.</a:t>
            </a:r>
          </a:p>
          <a:p>
            <a:pPr algn="just"/>
            <a:endParaRPr lang="it-IT" dirty="0"/>
          </a:p>
        </p:txBody>
      </p:sp>
    </p:spTree>
    <p:extLst>
      <p:ext uri="{BB962C8B-B14F-4D97-AF65-F5344CB8AC3E}">
        <p14:creationId xmlns:p14="http://schemas.microsoft.com/office/powerpoint/2010/main" val="35908704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B8B534A4-BA0B-44EE-B6DC-3CF6BCAD3CDD}"/>
              </a:ext>
            </a:extLst>
          </p:cNvPr>
          <p:cNvSpPr/>
          <p:nvPr/>
        </p:nvSpPr>
        <p:spPr>
          <a:xfrm>
            <a:off x="323528" y="285829"/>
            <a:ext cx="8424936" cy="2677656"/>
          </a:xfrm>
          <a:prstGeom prst="rect">
            <a:avLst/>
          </a:prstGeom>
        </p:spPr>
        <p:txBody>
          <a:bodyPr wrap="square">
            <a:spAutoFit/>
          </a:bodyPr>
          <a:lstStyle/>
          <a:p>
            <a:r>
              <a:rPr lang="it-IT" sz="2400" dirty="0">
                <a:solidFill>
                  <a:schemeClr val="bg1"/>
                </a:solidFill>
              </a:rPr>
              <a:t>E non si direbbe che nei disegni di Dio questa riunione trova una prossima preparazione nello stesso fenomeno sociale dei nostri giorni che tende all'universale affratellamento? Noi vediamo sorgere da per tutto opere di beneficenza ed istituzioni di soccorsi di ogni genere nonostante l'odio di classe che sembra voler sconvolgere ogni ordinamento politico, sociale e famigliare…</a:t>
            </a:r>
          </a:p>
        </p:txBody>
      </p:sp>
      <p:pic>
        <p:nvPicPr>
          <p:cNvPr id="14338" name="Picture 2" descr="Risultato immagini per piccolo cottolengo tortona">
            <a:extLst>
              <a:ext uri="{FF2B5EF4-FFF2-40B4-BE49-F238E27FC236}">
                <a16:creationId xmlns:a16="http://schemas.microsoft.com/office/drawing/2014/main" id="{530FBA58-F537-4B36-886F-9916B04380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8821" y="3140968"/>
            <a:ext cx="4242506" cy="28231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Immagine 5">
            <a:extLst>
              <a:ext uri="{FF2B5EF4-FFF2-40B4-BE49-F238E27FC236}">
                <a16:creationId xmlns:a16="http://schemas.microsoft.com/office/drawing/2014/main" id="{667787A9-FDD8-45A3-A96A-E260125D19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430" y="3429000"/>
            <a:ext cx="4572000" cy="3053953"/>
          </a:xfrm>
          <a:prstGeom prst="rect">
            <a:avLst/>
          </a:prstGeom>
          <a:ln>
            <a:noFill/>
          </a:ln>
          <a:effectLst>
            <a:softEdge rad="112500"/>
          </a:effectLst>
        </p:spPr>
      </p:pic>
    </p:spTree>
    <p:extLst>
      <p:ext uri="{BB962C8B-B14F-4D97-AF65-F5344CB8AC3E}">
        <p14:creationId xmlns:p14="http://schemas.microsoft.com/office/powerpoint/2010/main" val="337164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8AB458A1-4F84-469E-91B3-F8B8263BC7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760" y="476672"/>
            <a:ext cx="8892480" cy="6048672"/>
          </a:xfrm>
          <a:prstGeom prst="rect">
            <a:avLst/>
          </a:prstGeom>
          <a:effectLst>
            <a:softEdge rad="635000"/>
          </a:effectLst>
        </p:spPr>
      </p:pic>
      <p:pic>
        <p:nvPicPr>
          <p:cNvPr id="10" name="Immagine 9">
            <a:extLst>
              <a:ext uri="{FF2B5EF4-FFF2-40B4-BE49-F238E27FC236}">
                <a16:creationId xmlns:a16="http://schemas.microsoft.com/office/drawing/2014/main" id="{7B9371A3-C727-4062-8141-6B03B881F8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277797"/>
            <a:ext cx="4712502" cy="3021106"/>
          </a:xfrm>
          <a:prstGeom prst="rect">
            <a:avLst/>
          </a:prstGeom>
          <a:effectLst>
            <a:softEdge rad="635000"/>
          </a:effectLst>
        </p:spPr>
      </p:pic>
      <p:sp>
        <p:nvSpPr>
          <p:cNvPr id="11" name="Segnaposto contenuto 2">
            <a:extLst>
              <a:ext uri="{FF2B5EF4-FFF2-40B4-BE49-F238E27FC236}">
                <a16:creationId xmlns:a16="http://schemas.microsoft.com/office/drawing/2014/main" id="{279DEF2B-474E-4204-B9B9-561EE90F5D57}"/>
              </a:ext>
            </a:extLst>
          </p:cNvPr>
          <p:cNvSpPr txBox="1">
            <a:spLocks/>
          </p:cNvSpPr>
          <p:nvPr/>
        </p:nvSpPr>
        <p:spPr>
          <a:xfrm>
            <a:off x="611560" y="476672"/>
            <a:ext cx="8256588" cy="1800200"/>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it-IT" sz="2400" dirty="0">
                <a:solidFill>
                  <a:schemeClr val="bg1"/>
                </a:solidFill>
              </a:rPr>
              <a:t>ma tuttavia </a:t>
            </a:r>
            <a:r>
              <a:rPr lang="it-IT" sz="2400" b="1" dirty="0">
                <a:solidFill>
                  <a:schemeClr val="bg1"/>
                </a:solidFill>
              </a:rPr>
              <a:t>si sente più forte che mai il bisogno che ogni odio si spenga e l'amore ritorni a rasserenare i cuori</a:t>
            </a:r>
            <a:r>
              <a:rPr lang="it-IT" sz="2400" dirty="0"/>
              <a:t>. </a:t>
            </a:r>
            <a:r>
              <a:rPr lang="it-IT" sz="2400" b="1" u="sng" dirty="0">
                <a:solidFill>
                  <a:schemeClr val="bg1"/>
                </a:solidFill>
              </a:rPr>
              <a:t>Ebbene, quando il Papa sarà riconosciuto con sentimento di fede quale padre universale dei popoli,</a:t>
            </a:r>
            <a:r>
              <a:rPr lang="it-IT" sz="2400" dirty="0">
                <a:solidFill>
                  <a:schemeClr val="bg1"/>
                </a:solidFill>
              </a:rPr>
              <a:t> </a:t>
            </a:r>
            <a:r>
              <a:rPr lang="it-IT" sz="2400" b="1" u="sng" dirty="0">
                <a:solidFill>
                  <a:schemeClr val="bg1"/>
                </a:solidFill>
              </a:rPr>
              <a:t>e la Chiesa sarà nuovamente la maestra illuminatrice delle menti </a:t>
            </a:r>
            <a:r>
              <a:rPr lang="it-IT" sz="2400" dirty="0">
                <a:solidFill>
                  <a:schemeClr val="bg1"/>
                </a:solidFill>
              </a:rPr>
              <a:t>con la sua dottrina infallibile e ritornerà a far ripulsare nei cuori la vita soprannaturale che da Lei emana, </a:t>
            </a:r>
            <a:r>
              <a:rPr lang="it-IT" sz="2400" b="1" u="sng" dirty="0">
                <a:solidFill>
                  <a:schemeClr val="bg1"/>
                </a:solidFill>
              </a:rPr>
              <a:t>la pace serena e sicura regnerà negli individui e nella società.  </a:t>
            </a:r>
          </a:p>
        </p:txBody>
      </p:sp>
    </p:spTree>
    <p:extLst>
      <p:ext uri="{BB962C8B-B14F-4D97-AF65-F5344CB8AC3E}">
        <p14:creationId xmlns:p14="http://schemas.microsoft.com/office/powerpoint/2010/main" val="21133428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7DB8A94D-A5A7-425D-B0BA-F79A4C12DA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592" y="2276872"/>
            <a:ext cx="6048672" cy="4183942"/>
          </a:xfrm>
          <a:prstGeom prst="rect">
            <a:avLst/>
          </a:prstGeom>
          <a:effectLst>
            <a:softEdge rad="635000"/>
          </a:effectLst>
        </p:spPr>
      </p:pic>
      <p:sp>
        <p:nvSpPr>
          <p:cNvPr id="7" name="Segnaposto contenuto 2">
            <a:extLst>
              <a:ext uri="{FF2B5EF4-FFF2-40B4-BE49-F238E27FC236}">
                <a16:creationId xmlns:a16="http://schemas.microsoft.com/office/drawing/2014/main" id="{B94945BE-24E9-4D53-A457-33C8228ECCAD}"/>
              </a:ext>
            </a:extLst>
          </p:cNvPr>
          <p:cNvSpPr txBox="1">
            <a:spLocks/>
          </p:cNvSpPr>
          <p:nvPr/>
        </p:nvSpPr>
        <p:spPr>
          <a:xfrm>
            <a:off x="539552" y="562788"/>
            <a:ext cx="7560840" cy="2526162"/>
          </a:xfrm>
          <a:prstGeom prst="rect">
            <a:avLst/>
          </a:prstGeom>
        </p:spPr>
        <p:txBody>
          <a:bodyPr vert="horz" lIns="91440" tIns="45720" rIns="91440" bIns="45720" rtlCol="0">
            <a:normAutofit fontScale="77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it-IT" sz="3400" dirty="0">
                <a:solidFill>
                  <a:schemeClr val="bg1"/>
                </a:solidFill>
              </a:rPr>
              <a:t>Quella carità pertanto che viene esercitata nella società nostra prendendo le mosse dell'amore del Papa e della Chiesa, e mirando al bisogno dei tempi, raggiungimento di questo amore in tutti, è precisamente quella che meglio risponde al bisogno dei tempi.</a:t>
            </a:r>
            <a:r>
              <a:rPr lang="it-IT" sz="3400" dirty="0"/>
              <a:t> </a:t>
            </a:r>
            <a:endParaRPr lang="it-IT" dirty="0"/>
          </a:p>
        </p:txBody>
      </p:sp>
      <p:sp>
        <p:nvSpPr>
          <p:cNvPr id="8" name="Rettangolo 7">
            <a:extLst>
              <a:ext uri="{FF2B5EF4-FFF2-40B4-BE49-F238E27FC236}">
                <a16:creationId xmlns:a16="http://schemas.microsoft.com/office/drawing/2014/main" id="{8947BD11-463F-4ACC-8AB7-7273BB82B7E1}"/>
              </a:ext>
            </a:extLst>
          </p:cNvPr>
          <p:cNvSpPr/>
          <p:nvPr/>
        </p:nvSpPr>
        <p:spPr>
          <a:xfrm>
            <a:off x="3923928" y="3429000"/>
            <a:ext cx="4708626" cy="2677656"/>
          </a:xfrm>
          <a:prstGeom prst="rect">
            <a:avLst/>
          </a:prstGeom>
        </p:spPr>
        <p:txBody>
          <a:bodyPr wrap="square">
            <a:spAutoFit/>
          </a:bodyPr>
          <a:lstStyle/>
          <a:p>
            <a:r>
              <a:rPr lang="it-IT" sz="2800" b="1" dirty="0"/>
              <a:t>E tale è lo spirito da cui è informata l'Opera della Divina Provvidenza, tale è la sua fisionomia, il suo carattere tipico: Instaurare omnia in Christo!</a:t>
            </a:r>
          </a:p>
        </p:txBody>
      </p:sp>
    </p:spTree>
    <p:extLst>
      <p:ext uri="{BB962C8B-B14F-4D97-AF65-F5344CB8AC3E}">
        <p14:creationId xmlns:p14="http://schemas.microsoft.com/office/powerpoint/2010/main" val="140499985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21723BE1-7CDF-473D-883A-539842424F49}"/>
              </a:ext>
            </a:extLst>
          </p:cNvPr>
          <p:cNvSpPr/>
          <p:nvPr/>
        </p:nvSpPr>
        <p:spPr>
          <a:xfrm>
            <a:off x="5076056" y="332656"/>
            <a:ext cx="3395568" cy="923330"/>
          </a:xfrm>
          <a:prstGeom prst="rect">
            <a:avLst/>
          </a:prstGeom>
          <a:noFill/>
        </p:spPr>
        <p:txBody>
          <a:bodyPr wrap="square" lIns="91440" tIns="45720" rIns="91440" bIns="45720">
            <a:spAutoFit/>
          </a:bodyPr>
          <a:lstStyle/>
          <a:p>
            <a:pPr algn="ctr"/>
            <a:r>
              <a:rPr lang="it-IT"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IN SINTESI</a:t>
            </a:r>
          </a:p>
        </p:txBody>
      </p:sp>
      <p:sp>
        <p:nvSpPr>
          <p:cNvPr id="4" name="Rettangolo 3">
            <a:extLst>
              <a:ext uri="{FF2B5EF4-FFF2-40B4-BE49-F238E27FC236}">
                <a16:creationId xmlns:a16="http://schemas.microsoft.com/office/drawing/2014/main" id="{0D000C13-FE24-4AF2-8EE2-35B2BC6EC86F}"/>
              </a:ext>
            </a:extLst>
          </p:cNvPr>
          <p:cNvSpPr/>
          <p:nvPr/>
        </p:nvSpPr>
        <p:spPr>
          <a:xfrm>
            <a:off x="4463852" y="1484784"/>
            <a:ext cx="4392488" cy="4524315"/>
          </a:xfrm>
          <a:prstGeom prst="rect">
            <a:avLst/>
          </a:prstGeom>
          <a:ln w="38100">
            <a:solidFill>
              <a:srgbClr val="7030A0"/>
            </a:solidFill>
          </a:ln>
        </p:spPr>
        <p:txBody>
          <a:bodyPr wrap="square">
            <a:spAutoFit/>
          </a:bodyPr>
          <a:lstStyle/>
          <a:p>
            <a:pPr algn="ctr"/>
            <a:r>
              <a:rPr lang="it-IT" sz="3600" dirty="0">
                <a:solidFill>
                  <a:schemeClr val="bg1"/>
                </a:solidFill>
              </a:rPr>
              <a:t>LUCE del mondo e SALE della terra nella logica delle BEATITUDINI che si realizzano nelle opere di MISERICORDIA corporali e spirituali</a:t>
            </a:r>
          </a:p>
        </p:txBody>
      </p:sp>
      <p:pic>
        <p:nvPicPr>
          <p:cNvPr id="8" name="Immagine 7">
            <a:extLst>
              <a:ext uri="{FF2B5EF4-FFF2-40B4-BE49-F238E27FC236}">
                <a16:creationId xmlns:a16="http://schemas.microsoft.com/office/drawing/2014/main" id="{ABA75FD9-9E4A-4B9D-9588-3643045FA5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666750"/>
            <a:ext cx="3924300" cy="5524500"/>
          </a:xfrm>
          <a:prstGeom prst="rect">
            <a:avLst/>
          </a:prstGeom>
          <a:ln w="76200">
            <a:solidFill>
              <a:schemeClr val="accent2">
                <a:lumMod val="60000"/>
                <a:lumOff val="40000"/>
              </a:schemeClr>
            </a:solid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88492415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80">
                                          <p:stCondLst>
                                            <p:cond delay="0"/>
                                          </p:stCondLst>
                                        </p:cTn>
                                        <p:tgtEl>
                                          <p:spTgt spid="4"/>
                                        </p:tgtEl>
                                      </p:cBhvr>
                                    </p:animEffect>
                                    <p:anim calcmode="lin" valueType="num">
                                      <p:cBhvr>
                                        <p:cTn id="1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8" dur="26">
                                          <p:stCondLst>
                                            <p:cond delay="650"/>
                                          </p:stCondLst>
                                        </p:cTn>
                                        <p:tgtEl>
                                          <p:spTgt spid="4"/>
                                        </p:tgtEl>
                                      </p:cBhvr>
                                      <p:to x="100000" y="60000"/>
                                    </p:animScale>
                                    <p:animScale>
                                      <p:cBhvr>
                                        <p:cTn id="19" dur="166" decel="50000">
                                          <p:stCondLst>
                                            <p:cond delay="676"/>
                                          </p:stCondLst>
                                        </p:cTn>
                                        <p:tgtEl>
                                          <p:spTgt spid="4"/>
                                        </p:tgtEl>
                                      </p:cBhvr>
                                      <p:to x="100000" y="100000"/>
                                    </p:animScale>
                                    <p:animScale>
                                      <p:cBhvr>
                                        <p:cTn id="20" dur="26">
                                          <p:stCondLst>
                                            <p:cond delay="1312"/>
                                          </p:stCondLst>
                                        </p:cTn>
                                        <p:tgtEl>
                                          <p:spTgt spid="4"/>
                                        </p:tgtEl>
                                      </p:cBhvr>
                                      <p:to x="100000" y="80000"/>
                                    </p:animScale>
                                    <p:animScale>
                                      <p:cBhvr>
                                        <p:cTn id="21" dur="166" decel="50000">
                                          <p:stCondLst>
                                            <p:cond delay="1338"/>
                                          </p:stCondLst>
                                        </p:cTn>
                                        <p:tgtEl>
                                          <p:spTgt spid="4"/>
                                        </p:tgtEl>
                                      </p:cBhvr>
                                      <p:to x="100000" y="100000"/>
                                    </p:animScale>
                                    <p:animScale>
                                      <p:cBhvr>
                                        <p:cTn id="22" dur="26">
                                          <p:stCondLst>
                                            <p:cond delay="1642"/>
                                          </p:stCondLst>
                                        </p:cTn>
                                        <p:tgtEl>
                                          <p:spTgt spid="4"/>
                                        </p:tgtEl>
                                      </p:cBhvr>
                                      <p:to x="100000" y="90000"/>
                                    </p:animScale>
                                    <p:animScale>
                                      <p:cBhvr>
                                        <p:cTn id="23" dur="166" decel="50000">
                                          <p:stCondLst>
                                            <p:cond delay="1668"/>
                                          </p:stCondLst>
                                        </p:cTn>
                                        <p:tgtEl>
                                          <p:spTgt spid="4"/>
                                        </p:tgtEl>
                                      </p:cBhvr>
                                      <p:to x="100000" y="100000"/>
                                    </p:animScale>
                                    <p:animScale>
                                      <p:cBhvr>
                                        <p:cTn id="24" dur="26">
                                          <p:stCondLst>
                                            <p:cond delay="1808"/>
                                          </p:stCondLst>
                                        </p:cTn>
                                        <p:tgtEl>
                                          <p:spTgt spid="4"/>
                                        </p:tgtEl>
                                      </p:cBhvr>
                                      <p:to x="100000" y="95000"/>
                                    </p:animScale>
                                    <p:animScale>
                                      <p:cBhvr>
                                        <p:cTn id="25"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8F32E923-1A76-4717-83A4-D84838D04D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844" y="341727"/>
            <a:ext cx="8430312" cy="6174545"/>
          </a:xfrm>
          <a:prstGeom prst="rect">
            <a:avLst/>
          </a:prstGeom>
          <a:ln w="228600" cap="sq" cmpd="thickThin">
            <a:solidFill>
              <a:srgbClr val="002060"/>
            </a:solidFill>
            <a:prstDash val="solid"/>
            <a:miter lim="800000"/>
          </a:ln>
          <a:effectLst>
            <a:innerShdw blurRad="76200">
              <a:srgbClr val="000000"/>
            </a:innerShdw>
          </a:effectLst>
        </p:spPr>
      </p:pic>
    </p:spTree>
    <p:extLst>
      <p:ext uri="{BB962C8B-B14F-4D97-AF65-F5344CB8AC3E}">
        <p14:creationId xmlns:p14="http://schemas.microsoft.com/office/powerpoint/2010/main" val="3067678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F1803F8B-BB3D-4C96-8B88-158B632A4F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154" y="855328"/>
            <a:ext cx="8313691" cy="5147344"/>
          </a:xfrm>
          <a:prstGeom prst="rect">
            <a:avLst/>
          </a:prstGeom>
          <a:ln w="228600" cap="sq" cmpd="thickThin">
            <a:solidFill>
              <a:schemeClr val="accent2">
                <a:lumMod val="60000"/>
                <a:lumOff val="40000"/>
              </a:schemeClr>
            </a:solidFill>
            <a:prstDash val="solid"/>
            <a:miter lim="800000"/>
          </a:ln>
          <a:effectLst>
            <a:innerShdw blurRad="76200">
              <a:srgbClr val="000000"/>
            </a:innerShdw>
          </a:effectLst>
        </p:spPr>
      </p:pic>
    </p:spTree>
    <p:extLst>
      <p:ext uri="{BB962C8B-B14F-4D97-AF65-F5344CB8AC3E}">
        <p14:creationId xmlns:p14="http://schemas.microsoft.com/office/powerpoint/2010/main" val="10525492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DA566F65-6D0C-4878-AD3E-149B0ED2D680}"/>
              </a:ext>
            </a:extLst>
          </p:cNvPr>
          <p:cNvSpPr/>
          <p:nvPr/>
        </p:nvSpPr>
        <p:spPr>
          <a:xfrm>
            <a:off x="1403648" y="5589240"/>
            <a:ext cx="7056784" cy="1077218"/>
          </a:xfrm>
          <a:prstGeom prst="rect">
            <a:avLst/>
          </a:prstGeom>
        </p:spPr>
        <p:txBody>
          <a:bodyPr wrap="square">
            <a:spAutoFit/>
          </a:bodyPr>
          <a:lstStyle/>
          <a:p>
            <a:pPr algn="ctr"/>
            <a:r>
              <a:rPr lang="it-IT" b="1" dirty="0">
                <a:solidFill>
                  <a:schemeClr val="bg1"/>
                </a:solidFill>
              </a:rPr>
              <a:t>…</a:t>
            </a:r>
            <a:r>
              <a:rPr lang="it-IT" sz="3200" b="1" dirty="0">
                <a:solidFill>
                  <a:schemeClr val="bg1"/>
                </a:solidFill>
              </a:rPr>
              <a:t>certi che avendo come coordinate</a:t>
            </a:r>
          </a:p>
          <a:p>
            <a:pPr algn="ctr"/>
            <a:r>
              <a:rPr lang="it-IT" sz="3200" b="1" dirty="0">
                <a:solidFill>
                  <a:schemeClr val="bg1"/>
                </a:solidFill>
              </a:rPr>
              <a:t>del nostro essere ed agire…</a:t>
            </a:r>
          </a:p>
        </p:txBody>
      </p:sp>
      <p:pic>
        <p:nvPicPr>
          <p:cNvPr id="7" name="Immagine 6">
            <a:extLst>
              <a:ext uri="{FF2B5EF4-FFF2-40B4-BE49-F238E27FC236}">
                <a16:creationId xmlns:a16="http://schemas.microsoft.com/office/drawing/2014/main" id="{A114B5DE-6BB7-42F7-9F02-9928B42C93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7864" y="-133088"/>
            <a:ext cx="5984401" cy="3734618"/>
          </a:xfrm>
          <a:prstGeom prst="rect">
            <a:avLst/>
          </a:prstGeom>
          <a:effectLst>
            <a:softEdge rad="635000"/>
          </a:effectLst>
        </p:spPr>
      </p:pic>
      <p:sp>
        <p:nvSpPr>
          <p:cNvPr id="10" name="Segnaposto contenuto 2">
            <a:extLst>
              <a:ext uri="{FF2B5EF4-FFF2-40B4-BE49-F238E27FC236}">
                <a16:creationId xmlns:a16="http://schemas.microsoft.com/office/drawing/2014/main" id="{D182DBB3-2EE2-4C9F-9E41-F0C71F50C834}"/>
              </a:ext>
            </a:extLst>
          </p:cNvPr>
          <p:cNvSpPr>
            <a:spLocks noGrp="1"/>
          </p:cNvSpPr>
          <p:nvPr>
            <p:ph idx="1"/>
          </p:nvPr>
        </p:nvSpPr>
        <p:spPr>
          <a:xfrm>
            <a:off x="683568" y="2397203"/>
            <a:ext cx="6348413" cy="3881437"/>
          </a:xfrm>
        </p:spPr>
        <p:txBody>
          <a:bodyPr>
            <a:normAutofit fontScale="77500" lnSpcReduction="20000"/>
          </a:bodyPr>
          <a:lstStyle/>
          <a:p>
            <a:r>
              <a:rPr lang="it-IT" sz="3000" b="1" dirty="0">
                <a:solidFill>
                  <a:schemeClr val="tx1"/>
                </a:solidFill>
              </a:rPr>
              <a:t>Amore al Papa e alla Chiesa</a:t>
            </a:r>
          </a:p>
          <a:p>
            <a:r>
              <a:rPr lang="it-IT" sz="3000" b="1" dirty="0">
                <a:solidFill>
                  <a:schemeClr val="tx1"/>
                </a:solidFill>
              </a:rPr>
              <a:t>Anime! Anime!!</a:t>
            </a:r>
          </a:p>
          <a:p>
            <a:r>
              <a:rPr lang="it-IT" sz="3000" b="1" dirty="0">
                <a:solidFill>
                  <a:schemeClr val="tx1"/>
                </a:solidFill>
              </a:rPr>
              <a:t>Amare e servire i poveri, preferibilmente i più abbandonati, senza distinzioni!</a:t>
            </a:r>
          </a:p>
          <a:p>
            <a:r>
              <a:rPr lang="it-IT" sz="3000" b="1" dirty="0">
                <a:solidFill>
                  <a:schemeClr val="tx1"/>
                </a:solidFill>
              </a:rPr>
              <a:t>Fede e </a:t>
            </a:r>
            <a:r>
              <a:rPr lang="it-IT" sz="3000" b="1" dirty="0" err="1">
                <a:solidFill>
                  <a:schemeClr val="tx1"/>
                </a:solidFill>
              </a:rPr>
              <a:t>ﬁducia</a:t>
            </a:r>
            <a:r>
              <a:rPr lang="it-IT" sz="3000" b="1" dirty="0">
                <a:solidFill>
                  <a:schemeClr val="tx1"/>
                </a:solidFill>
              </a:rPr>
              <a:t> nella Divina Provvidenza</a:t>
            </a:r>
          </a:p>
          <a:p>
            <a:r>
              <a:rPr lang="it-IT" sz="3000" b="1" dirty="0">
                <a:solidFill>
                  <a:schemeClr val="tx1"/>
                </a:solidFill>
              </a:rPr>
              <a:t>Spirito di famiglia</a:t>
            </a:r>
          </a:p>
          <a:p>
            <a:r>
              <a:rPr lang="it-IT" sz="3000" b="1" dirty="0">
                <a:solidFill>
                  <a:schemeClr val="tx1"/>
                </a:solidFill>
              </a:rPr>
              <a:t>Alla	testa dei tempi</a:t>
            </a:r>
          </a:p>
          <a:p>
            <a:r>
              <a:rPr lang="it-IT" sz="3000" b="1" dirty="0">
                <a:solidFill>
                  <a:schemeClr val="tx1"/>
                </a:solidFill>
              </a:rPr>
              <a:t>Fari di fede e di civiltà!</a:t>
            </a:r>
          </a:p>
          <a:p>
            <a:pPr marL="0" indent="0">
              <a:buNone/>
            </a:pPr>
            <a:endParaRPr lang="it-IT" dirty="0"/>
          </a:p>
        </p:txBody>
      </p:sp>
      <p:sp>
        <p:nvSpPr>
          <p:cNvPr id="11" name="Rettangolo 10">
            <a:extLst>
              <a:ext uri="{FF2B5EF4-FFF2-40B4-BE49-F238E27FC236}">
                <a16:creationId xmlns:a16="http://schemas.microsoft.com/office/drawing/2014/main" id="{8E076507-2B1B-44D2-982F-EBF3A1F89FBC}"/>
              </a:ext>
            </a:extLst>
          </p:cNvPr>
          <p:cNvSpPr/>
          <p:nvPr/>
        </p:nvSpPr>
        <p:spPr>
          <a:xfrm>
            <a:off x="107504" y="98485"/>
            <a:ext cx="5874241" cy="2062103"/>
          </a:xfrm>
          <a:prstGeom prst="rect">
            <a:avLst/>
          </a:prstGeom>
          <a:noFill/>
        </p:spPr>
        <p:txBody>
          <a:bodyPr wrap="square" lIns="91440" tIns="45720" rIns="91440" bIns="45720">
            <a:spAutoFit/>
          </a:bodyPr>
          <a:lstStyle/>
          <a:p>
            <a:pPr algn="ctr"/>
            <a:r>
              <a:rPr lang="it-IT" sz="3200" b="1" cap="none" spc="0" dirty="0">
                <a:ln w="13462">
                  <a:solidFill>
                    <a:schemeClr val="bg1"/>
                  </a:solidFill>
                  <a:prstDash val="solid"/>
                </a:ln>
                <a:solidFill>
                  <a:schemeClr val="tx1">
                    <a:lumMod val="85000"/>
                    <a:lumOff val="15000"/>
                  </a:schemeClr>
                </a:solidFill>
                <a:latin typeface="Arial Black" panose="020B0A04020102020204" pitchFamily="34" charset="0"/>
              </a:rPr>
              <a:t>Nello SPIRITO e CARISMA ORIONINO che si declina in questi valori:</a:t>
            </a:r>
          </a:p>
        </p:txBody>
      </p:sp>
    </p:spTree>
    <p:extLst>
      <p:ext uri="{BB962C8B-B14F-4D97-AF65-F5344CB8AC3E}">
        <p14:creationId xmlns:p14="http://schemas.microsoft.com/office/powerpoint/2010/main" val="24307547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0">
                                            <p:txEl>
                                              <p:pRg st="0" end="0"/>
                                            </p:txEl>
                                          </p:spTgt>
                                        </p:tgtEl>
                                        <p:attrNameLst>
                                          <p:attrName>style.visibility</p:attrName>
                                        </p:attrNameLst>
                                      </p:cBhvr>
                                      <p:to>
                                        <p:strVal val="visible"/>
                                      </p:to>
                                    </p:set>
                                    <p:anim calcmode="lin" valueType="num">
                                      <p:cBhvr>
                                        <p:cTn id="14"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10">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0">
                                            <p:txEl>
                                              <p:pRg st="1" end="1"/>
                                            </p:txEl>
                                          </p:spTgt>
                                        </p:tgtEl>
                                        <p:attrNameLst>
                                          <p:attrName>style.visibility</p:attrName>
                                        </p:attrNameLst>
                                      </p:cBhvr>
                                      <p:to>
                                        <p:strVal val="visible"/>
                                      </p:to>
                                    </p:set>
                                    <p:anim calcmode="lin" valueType="num">
                                      <p:cBhvr>
                                        <p:cTn id="21" dur="500" fill="hold"/>
                                        <p:tgtEl>
                                          <p:spTgt spid="10">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10">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10">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0">
                                            <p:txEl>
                                              <p:pRg st="2" end="2"/>
                                            </p:txEl>
                                          </p:spTgt>
                                        </p:tgtEl>
                                        <p:attrNameLst>
                                          <p:attrName>style.visibility</p:attrName>
                                        </p:attrNameLst>
                                      </p:cBhvr>
                                      <p:to>
                                        <p:strVal val="visible"/>
                                      </p:to>
                                    </p:set>
                                    <p:anim calcmode="lin" valueType="num">
                                      <p:cBhvr>
                                        <p:cTn id="28" dur="500" fill="hold"/>
                                        <p:tgtEl>
                                          <p:spTgt spid="10">
                                            <p:txEl>
                                              <p:pRg st="2" end="2"/>
                                            </p:txEl>
                                          </p:spTgt>
                                        </p:tgtEl>
                                        <p:attrNameLst>
                                          <p:attrName>ppt_w</p:attrName>
                                        </p:attrNameLst>
                                      </p:cBhvr>
                                      <p:tavLst>
                                        <p:tav tm="0">
                                          <p:val>
                                            <p:fltVal val="0"/>
                                          </p:val>
                                        </p:tav>
                                        <p:tav tm="100000">
                                          <p:val>
                                            <p:strVal val="#ppt_w"/>
                                          </p:val>
                                        </p:tav>
                                      </p:tavLst>
                                    </p:anim>
                                    <p:anim calcmode="lin" valueType="num">
                                      <p:cBhvr>
                                        <p:cTn id="29" dur="500" fill="hold"/>
                                        <p:tgtEl>
                                          <p:spTgt spid="10">
                                            <p:txEl>
                                              <p:pRg st="2" end="2"/>
                                            </p:txEl>
                                          </p:spTgt>
                                        </p:tgtEl>
                                        <p:attrNameLst>
                                          <p:attrName>ppt_h</p:attrName>
                                        </p:attrNameLst>
                                      </p:cBhvr>
                                      <p:tavLst>
                                        <p:tav tm="0">
                                          <p:val>
                                            <p:fltVal val="0"/>
                                          </p:val>
                                        </p:tav>
                                        <p:tav tm="100000">
                                          <p:val>
                                            <p:strVal val="#ppt_h"/>
                                          </p:val>
                                        </p:tav>
                                      </p:tavLst>
                                    </p:anim>
                                    <p:animEffect transition="in" filter="fade">
                                      <p:cBhvr>
                                        <p:cTn id="30" dur="500"/>
                                        <p:tgtEl>
                                          <p:spTgt spid="10">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0">
                                            <p:txEl>
                                              <p:pRg st="3" end="3"/>
                                            </p:txEl>
                                          </p:spTgt>
                                        </p:tgtEl>
                                        <p:attrNameLst>
                                          <p:attrName>style.visibility</p:attrName>
                                        </p:attrNameLst>
                                      </p:cBhvr>
                                      <p:to>
                                        <p:strVal val="visible"/>
                                      </p:to>
                                    </p:set>
                                    <p:anim calcmode="lin" valueType="num">
                                      <p:cBhvr>
                                        <p:cTn id="35" dur="500" fill="hold"/>
                                        <p:tgtEl>
                                          <p:spTgt spid="10">
                                            <p:txEl>
                                              <p:pRg st="3" end="3"/>
                                            </p:txEl>
                                          </p:spTgt>
                                        </p:tgtEl>
                                        <p:attrNameLst>
                                          <p:attrName>ppt_w</p:attrName>
                                        </p:attrNameLst>
                                      </p:cBhvr>
                                      <p:tavLst>
                                        <p:tav tm="0">
                                          <p:val>
                                            <p:fltVal val="0"/>
                                          </p:val>
                                        </p:tav>
                                        <p:tav tm="100000">
                                          <p:val>
                                            <p:strVal val="#ppt_w"/>
                                          </p:val>
                                        </p:tav>
                                      </p:tavLst>
                                    </p:anim>
                                    <p:anim calcmode="lin" valueType="num">
                                      <p:cBhvr>
                                        <p:cTn id="36" dur="500" fill="hold"/>
                                        <p:tgtEl>
                                          <p:spTgt spid="10">
                                            <p:txEl>
                                              <p:pRg st="3" end="3"/>
                                            </p:txEl>
                                          </p:spTgt>
                                        </p:tgtEl>
                                        <p:attrNameLst>
                                          <p:attrName>ppt_h</p:attrName>
                                        </p:attrNameLst>
                                      </p:cBhvr>
                                      <p:tavLst>
                                        <p:tav tm="0">
                                          <p:val>
                                            <p:fltVal val="0"/>
                                          </p:val>
                                        </p:tav>
                                        <p:tav tm="100000">
                                          <p:val>
                                            <p:strVal val="#ppt_h"/>
                                          </p:val>
                                        </p:tav>
                                      </p:tavLst>
                                    </p:anim>
                                    <p:animEffect transition="in" filter="fade">
                                      <p:cBhvr>
                                        <p:cTn id="37" dur="500"/>
                                        <p:tgtEl>
                                          <p:spTgt spid="10">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0">
                                            <p:txEl>
                                              <p:pRg st="4" end="4"/>
                                            </p:txEl>
                                          </p:spTgt>
                                        </p:tgtEl>
                                        <p:attrNameLst>
                                          <p:attrName>style.visibility</p:attrName>
                                        </p:attrNameLst>
                                      </p:cBhvr>
                                      <p:to>
                                        <p:strVal val="visible"/>
                                      </p:to>
                                    </p:set>
                                    <p:anim calcmode="lin" valueType="num">
                                      <p:cBhvr>
                                        <p:cTn id="42" dur="500" fill="hold"/>
                                        <p:tgtEl>
                                          <p:spTgt spid="10">
                                            <p:txEl>
                                              <p:pRg st="4" end="4"/>
                                            </p:txEl>
                                          </p:spTgt>
                                        </p:tgtEl>
                                        <p:attrNameLst>
                                          <p:attrName>ppt_w</p:attrName>
                                        </p:attrNameLst>
                                      </p:cBhvr>
                                      <p:tavLst>
                                        <p:tav tm="0">
                                          <p:val>
                                            <p:fltVal val="0"/>
                                          </p:val>
                                        </p:tav>
                                        <p:tav tm="100000">
                                          <p:val>
                                            <p:strVal val="#ppt_w"/>
                                          </p:val>
                                        </p:tav>
                                      </p:tavLst>
                                    </p:anim>
                                    <p:anim calcmode="lin" valueType="num">
                                      <p:cBhvr>
                                        <p:cTn id="43" dur="500" fill="hold"/>
                                        <p:tgtEl>
                                          <p:spTgt spid="10">
                                            <p:txEl>
                                              <p:pRg st="4" end="4"/>
                                            </p:txEl>
                                          </p:spTgt>
                                        </p:tgtEl>
                                        <p:attrNameLst>
                                          <p:attrName>ppt_h</p:attrName>
                                        </p:attrNameLst>
                                      </p:cBhvr>
                                      <p:tavLst>
                                        <p:tav tm="0">
                                          <p:val>
                                            <p:fltVal val="0"/>
                                          </p:val>
                                        </p:tav>
                                        <p:tav tm="100000">
                                          <p:val>
                                            <p:strVal val="#ppt_h"/>
                                          </p:val>
                                        </p:tav>
                                      </p:tavLst>
                                    </p:anim>
                                    <p:animEffect transition="in" filter="fade">
                                      <p:cBhvr>
                                        <p:cTn id="44" dur="500"/>
                                        <p:tgtEl>
                                          <p:spTgt spid="10">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10">
                                            <p:txEl>
                                              <p:pRg st="5" end="5"/>
                                            </p:txEl>
                                          </p:spTgt>
                                        </p:tgtEl>
                                        <p:attrNameLst>
                                          <p:attrName>style.visibility</p:attrName>
                                        </p:attrNameLst>
                                      </p:cBhvr>
                                      <p:to>
                                        <p:strVal val="visible"/>
                                      </p:to>
                                    </p:set>
                                    <p:anim calcmode="lin" valueType="num">
                                      <p:cBhvr>
                                        <p:cTn id="49" dur="500" fill="hold"/>
                                        <p:tgtEl>
                                          <p:spTgt spid="10">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10">
                                            <p:txEl>
                                              <p:pRg st="5" end="5"/>
                                            </p:txEl>
                                          </p:spTgt>
                                        </p:tgtEl>
                                        <p:attrNameLst>
                                          <p:attrName>ppt_h</p:attrName>
                                        </p:attrNameLst>
                                      </p:cBhvr>
                                      <p:tavLst>
                                        <p:tav tm="0">
                                          <p:val>
                                            <p:fltVal val="0"/>
                                          </p:val>
                                        </p:tav>
                                        <p:tav tm="100000">
                                          <p:val>
                                            <p:strVal val="#ppt_h"/>
                                          </p:val>
                                        </p:tav>
                                      </p:tavLst>
                                    </p:anim>
                                    <p:animEffect transition="in" filter="fade">
                                      <p:cBhvr>
                                        <p:cTn id="51" dur="500"/>
                                        <p:tgtEl>
                                          <p:spTgt spid="10">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10">
                                            <p:txEl>
                                              <p:pRg st="6" end="6"/>
                                            </p:txEl>
                                          </p:spTgt>
                                        </p:tgtEl>
                                        <p:attrNameLst>
                                          <p:attrName>style.visibility</p:attrName>
                                        </p:attrNameLst>
                                      </p:cBhvr>
                                      <p:to>
                                        <p:strVal val="visible"/>
                                      </p:to>
                                    </p:set>
                                    <p:anim calcmode="lin" valueType="num">
                                      <p:cBhvr>
                                        <p:cTn id="56" dur="500" fill="hold"/>
                                        <p:tgtEl>
                                          <p:spTgt spid="10">
                                            <p:txEl>
                                              <p:pRg st="6" end="6"/>
                                            </p:txEl>
                                          </p:spTgt>
                                        </p:tgtEl>
                                        <p:attrNameLst>
                                          <p:attrName>ppt_w</p:attrName>
                                        </p:attrNameLst>
                                      </p:cBhvr>
                                      <p:tavLst>
                                        <p:tav tm="0">
                                          <p:val>
                                            <p:fltVal val="0"/>
                                          </p:val>
                                        </p:tav>
                                        <p:tav tm="100000">
                                          <p:val>
                                            <p:strVal val="#ppt_w"/>
                                          </p:val>
                                        </p:tav>
                                      </p:tavLst>
                                    </p:anim>
                                    <p:anim calcmode="lin" valueType="num">
                                      <p:cBhvr>
                                        <p:cTn id="57" dur="500" fill="hold"/>
                                        <p:tgtEl>
                                          <p:spTgt spid="10">
                                            <p:txEl>
                                              <p:pRg st="6" end="6"/>
                                            </p:txEl>
                                          </p:spTgt>
                                        </p:tgtEl>
                                        <p:attrNameLst>
                                          <p:attrName>ppt_h</p:attrName>
                                        </p:attrNameLst>
                                      </p:cBhvr>
                                      <p:tavLst>
                                        <p:tav tm="0">
                                          <p:val>
                                            <p:fltVal val="0"/>
                                          </p:val>
                                        </p:tav>
                                        <p:tav tm="100000">
                                          <p:val>
                                            <p:strVal val="#ppt_h"/>
                                          </p:val>
                                        </p:tav>
                                      </p:tavLst>
                                    </p:anim>
                                    <p:animEffect transition="in" filter="fade">
                                      <p:cBhvr>
                                        <p:cTn id="58" dur="500"/>
                                        <p:tgtEl>
                                          <p:spTgt spid="10">
                                            <p:txEl>
                                              <p:pRg st="6" end="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6" presetClass="entr" presetSubtype="16" fill="hold" grpId="0" nodeType="clickEffect">
                                  <p:stCondLst>
                                    <p:cond delay="0"/>
                                  </p:stCondLst>
                                  <p:childTnLst>
                                    <p:set>
                                      <p:cBhvr>
                                        <p:cTn id="62" dur="1" fill="hold">
                                          <p:stCondLst>
                                            <p:cond delay="0"/>
                                          </p:stCondLst>
                                        </p:cTn>
                                        <p:tgtEl>
                                          <p:spTgt spid="2"/>
                                        </p:tgtEl>
                                        <p:attrNameLst>
                                          <p:attrName>style.visibility</p:attrName>
                                        </p:attrNameLst>
                                      </p:cBhvr>
                                      <p:to>
                                        <p:strVal val="visible"/>
                                      </p:to>
                                    </p:set>
                                    <p:animEffect transition="in" filter="circle(in)">
                                      <p:cBhvr>
                                        <p:cTn id="6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build="p"/>
      <p:bldP spid="1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a:bodyPr>
          <a:lstStyle/>
          <a:p>
            <a:pPr marL="0" indent="0" algn="ctr">
              <a:buNone/>
            </a:pPr>
            <a:endParaRPr lang="it-IT" sz="4000" b="1" dirty="0"/>
          </a:p>
          <a:p>
            <a:pPr marL="0" indent="0" algn="ctr">
              <a:buNone/>
            </a:pPr>
            <a:endParaRPr lang="it-IT" sz="4000" b="1" dirty="0">
              <a:solidFill>
                <a:srgbClr val="FF0000"/>
              </a:solidFill>
            </a:endParaRPr>
          </a:p>
          <a:p>
            <a:pPr marL="0" indent="0" algn="ctr">
              <a:buNone/>
            </a:pPr>
            <a:endParaRPr lang="it-IT" sz="4000" b="1" dirty="0">
              <a:solidFill>
                <a:srgbClr val="FF0000"/>
              </a:solidFill>
            </a:endParaRPr>
          </a:p>
          <a:p>
            <a:pPr marL="0" indent="0" algn="ctr">
              <a:buNone/>
            </a:pPr>
            <a:endParaRPr lang="it-IT" sz="4000" b="1" dirty="0">
              <a:solidFill>
                <a:srgbClr val="FF0000"/>
              </a:solidFill>
            </a:endParaRPr>
          </a:p>
          <a:p>
            <a:pPr marL="0" indent="0" algn="ctr">
              <a:buNone/>
            </a:pPr>
            <a:endParaRPr lang="it-IT" sz="3200" b="1" dirty="0">
              <a:solidFill>
                <a:srgbClr val="FF0000"/>
              </a:solidFill>
            </a:endParaRPr>
          </a:p>
          <a:p>
            <a:pPr marL="0" indent="0" algn="ctr">
              <a:buNone/>
            </a:pPr>
            <a:endParaRPr lang="it-IT" sz="3200" b="1" dirty="0">
              <a:solidFill>
                <a:srgbClr val="FF0000"/>
              </a:solidFill>
            </a:endParaRPr>
          </a:p>
          <a:p>
            <a:pPr marL="0" indent="0" algn="ctr">
              <a:buNone/>
            </a:pPr>
            <a:endParaRPr lang="it-IT" sz="3200" b="1" dirty="0">
              <a:solidFill>
                <a:srgbClr val="FF0000"/>
              </a:solidFill>
            </a:endParaRPr>
          </a:p>
          <a:p>
            <a:pPr marL="0" indent="0" algn="ctr">
              <a:buNone/>
            </a:pPr>
            <a:endParaRPr lang="it-IT" sz="3200" b="1" dirty="0">
              <a:solidFill>
                <a:srgbClr val="FF0000"/>
              </a:solidFill>
            </a:endParaRPr>
          </a:p>
          <a:p>
            <a:pPr marL="0" indent="0" algn="ctr">
              <a:buNone/>
            </a:pPr>
            <a:endParaRPr lang="it-IT" sz="3200" b="1" dirty="0">
              <a:solidFill>
                <a:srgbClr val="FF0000"/>
              </a:solidFill>
            </a:endParaRPr>
          </a:p>
          <a:p>
            <a:pPr marL="0" indent="0" algn="ctr">
              <a:buNone/>
            </a:pPr>
            <a:endParaRPr lang="it-IT" sz="3200" b="1" dirty="0">
              <a:solidFill>
                <a:srgbClr val="FF0000"/>
              </a:solidFill>
            </a:endParaRPr>
          </a:p>
          <a:p>
            <a:pPr marL="0" indent="0" algn="ctr">
              <a:buNone/>
            </a:pPr>
            <a:endParaRPr lang="it-IT" sz="3200" b="1" dirty="0">
              <a:solidFill>
                <a:srgbClr val="FF0000"/>
              </a:solidFill>
            </a:endParaRPr>
          </a:p>
          <a:p>
            <a:pPr marL="0" indent="0" algn="ctr">
              <a:buNone/>
            </a:pPr>
            <a:endParaRPr lang="it-IT" sz="3200" b="1" dirty="0">
              <a:solidFill>
                <a:srgbClr val="FF0000"/>
              </a:solidFill>
            </a:endParaRPr>
          </a:p>
          <a:p>
            <a:pPr marL="0" indent="0" algn="ctr">
              <a:buNone/>
            </a:pPr>
            <a:endParaRPr lang="it-IT" sz="3200" b="1" dirty="0">
              <a:solidFill>
                <a:srgbClr val="FF0000"/>
              </a:solidFill>
            </a:endParaRPr>
          </a:p>
          <a:p>
            <a:pPr marL="0" indent="0" algn="ctr">
              <a:buNone/>
            </a:pPr>
            <a:endParaRPr lang="it-IT" sz="3200" b="1" dirty="0">
              <a:solidFill>
                <a:srgbClr val="FF0000"/>
              </a:solidFill>
            </a:endParaRPr>
          </a:p>
          <a:p>
            <a:pPr marL="0" indent="0" algn="ctr">
              <a:buNone/>
            </a:pPr>
            <a:endParaRPr lang="it-IT" sz="3200" b="1" dirty="0">
              <a:solidFill>
                <a:srgbClr val="FF0000"/>
              </a:solidFill>
            </a:endParaRPr>
          </a:p>
          <a:p>
            <a:pPr marL="0" indent="0" algn="ctr">
              <a:buNone/>
            </a:pPr>
            <a:endParaRPr lang="it-IT" sz="3200" b="1" dirty="0">
              <a:solidFill>
                <a:srgbClr val="FF0000"/>
              </a:solidFill>
            </a:endParaRPr>
          </a:p>
          <a:p>
            <a:pPr marL="0" indent="0" algn="ctr">
              <a:buNone/>
            </a:pPr>
            <a:endParaRPr lang="it-IT" sz="3200" b="1" dirty="0">
              <a:solidFill>
                <a:srgbClr val="FF0000"/>
              </a:solidFill>
            </a:endParaRPr>
          </a:p>
          <a:p>
            <a:pPr marL="0" indent="0" algn="ctr">
              <a:buNone/>
            </a:pPr>
            <a:endParaRPr lang="it-IT" sz="3200" b="1" dirty="0">
              <a:solidFill>
                <a:srgbClr val="FF0000"/>
              </a:solidFill>
            </a:endParaRPr>
          </a:p>
          <a:p>
            <a:pPr marL="0" indent="0" algn="ctr">
              <a:buNone/>
            </a:pPr>
            <a:endParaRPr lang="it-IT" sz="3200" b="1" dirty="0">
              <a:solidFill>
                <a:srgbClr val="FF0000"/>
              </a:solidFill>
            </a:endParaRPr>
          </a:p>
          <a:p>
            <a:pPr marL="0" indent="0" algn="ctr">
              <a:buNone/>
            </a:pPr>
            <a:endParaRPr lang="it-IT" sz="3200" b="1" dirty="0">
              <a:solidFill>
                <a:srgbClr val="FF0000"/>
              </a:solidFill>
            </a:endParaRPr>
          </a:p>
          <a:p>
            <a:pPr marL="0" indent="0" algn="ctr">
              <a:buNone/>
            </a:pPr>
            <a:endParaRPr lang="it-IT" sz="3200" b="1" dirty="0">
              <a:solidFill>
                <a:srgbClr val="FF0000"/>
              </a:solidFill>
            </a:endParaRPr>
          </a:p>
          <a:p>
            <a:pPr marL="0" indent="0" algn="ctr">
              <a:buNone/>
            </a:pPr>
            <a:endParaRPr lang="it-IT" sz="3200" b="1" dirty="0">
              <a:solidFill>
                <a:srgbClr val="FF0000"/>
              </a:solidFill>
            </a:endParaRPr>
          </a:p>
          <a:p>
            <a:pPr marL="0" indent="0" algn="ctr">
              <a:buNone/>
            </a:pPr>
            <a:endParaRPr lang="it-IT" sz="3200" b="1" dirty="0">
              <a:solidFill>
                <a:srgbClr val="FF0000"/>
              </a:solidFill>
            </a:endParaRPr>
          </a:p>
          <a:p>
            <a:pPr marL="0" indent="0" algn="ctr">
              <a:buNone/>
            </a:pPr>
            <a:endParaRPr lang="it-IT" sz="3200" b="1" dirty="0">
              <a:solidFill>
                <a:srgbClr val="FF0000"/>
              </a:solidFill>
            </a:endParaRPr>
          </a:p>
          <a:p>
            <a:pPr marL="0" indent="0" algn="ctr">
              <a:buNone/>
            </a:pPr>
            <a:endParaRPr lang="it-IT" sz="3200" b="1" dirty="0">
              <a:solidFill>
                <a:srgbClr val="FF0000"/>
              </a:solidFill>
            </a:endParaRPr>
          </a:p>
          <a:p>
            <a:pPr marL="0" indent="0" algn="ctr">
              <a:buNone/>
            </a:pPr>
            <a:endParaRPr lang="it-IT" sz="3200" b="1" dirty="0">
              <a:solidFill>
                <a:srgbClr val="FF0000"/>
              </a:solidFill>
            </a:endParaRPr>
          </a:p>
          <a:p>
            <a:pPr marL="0" indent="0" algn="ctr">
              <a:buNone/>
            </a:pPr>
            <a:endParaRPr lang="it-IT" sz="3200" b="1" dirty="0">
              <a:solidFill>
                <a:srgbClr val="FF0000"/>
              </a:solidFill>
            </a:endParaRPr>
          </a:p>
          <a:p>
            <a:pPr marL="0" indent="0" algn="ctr">
              <a:buNone/>
            </a:pPr>
            <a:endParaRPr lang="it-IT" sz="3200" b="1" dirty="0">
              <a:solidFill>
                <a:srgbClr val="FF0000"/>
              </a:solidFill>
            </a:endParaRPr>
          </a:p>
          <a:p>
            <a:pPr marL="0" indent="0" algn="ctr">
              <a:buNone/>
            </a:pPr>
            <a:endParaRPr lang="it-IT" sz="3200" b="1" dirty="0">
              <a:solidFill>
                <a:srgbClr val="FF0000"/>
              </a:solidFill>
            </a:endParaRPr>
          </a:p>
          <a:p>
            <a:pPr marL="0" indent="0" algn="ctr">
              <a:buNone/>
            </a:pPr>
            <a:endParaRPr lang="it-IT" sz="3200" b="1" dirty="0">
              <a:solidFill>
                <a:srgbClr val="FF0000"/>
              </a:solidFill>
            </a:endParaRPr>
          </a:p>
          <a:p>
            <a:pPr marL="0" indent="0" algn="ctr">
              <a:buNone/>
            </a:pPr>
            <a:endParaRPr lang="it-IT" sz="3200" b="1" dirty="0">
              <a:solidFill>
                <a:srgbClr val="FF0000"/>
              </a:solidFill>
            </a:endParaRPr>
          </a:p>
          <a:p>
            <a:pPr marL="0" indent="0" algn="ctr">
              <a:buNone/>
            </a:pPr>
            <a:endParaRPr lang="it-IT" sz="3200" b="1" dirty="0">
              <a:solidFill>
                <a:srgbClr val="FF0000"/>
              </a:solidFill>
            </a:endParaRPr>
          </a:p>
          <a:p>
            <a:pPr marL="0" indent="0" algn="ctr">
              <a:buNone/>
            </a:pPr>
            <a:endParaRPr lang="it-IT" sz="3200" b="1" dirty="0">
              <a:solidFill>
                <a:srgbClr val="FF0000"/>
              </a:solidFill>
            </a:endParaRPr>
          </a:p>
          <a:p>
            <a:endParaRPr lang="it-IT" sz="3200" dirty="0"/>
          </a:p>
        </p:txBody>
      </p:sp>
      <p:pic>
        <p:nvPicPr>
          <p:cNvPr id="12290" name="Picture 2" descr="C:\Users\Giovanni\Desktop\download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452514"/>
            <a:ext cx="1809750" cy="25241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291" name="Picture 3" descr="C:\Users\Giovanni\Desktop\download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8375" y="424693"/>
            <a:ext cx="3861593" cy="217288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292" name="Picture 4" descr="C:\Users\Giovanni\Desktop\download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5956" y="4100976"/>
            <a:ext cx="2857500" cy="1600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2293" name="Picture 5" descr="C:\Users\Giovanni\Desktop\download (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02890" y="2949361"/>
            <a:ext cx="2231701" cy="350339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8" name="Rettangolo 7">
            <a:extLst>
              <a:ext uri="{FF2B5EF4-FFF2-40B4-BE49-F238E27FC236}">
                <a16:creationId xmlns:a16="http://schemas.microsoft.com/office/drawing/2014/main" id="{AB266B80-5B11-4D0B-8D88-8C9F89A7D15C}"/>
              </a:ext>
            </a:extLst>
          </p:cNvPr>
          <p:cNvSpPr/>
          <p:nvPr/>
        </p:nvSpPr>
        <p:spPr>
          <a:xfrm>
            <a:off x="6122745" y="232316"/>
            <a:ext cx="1700722" cy="923330"/>
          </a:xfrm>
          <a:prstGeom prst="rect">
            <a:avLst/>
          </a:prstGeom>
          <a:noFill/>
        </p:spPr>
        <p:txBody>
          <a:bodyPr wrap="none" lIns="91440" tIns="45720" rIns="91440" bIns="45720">
            <a:spAutoFit/>
          </a:bodyPr>
          <a:lstStyle/>
          <a:p>
            <a:pPr algn="ctr"/>
            <a:r>
              <a:rPr lang="it-IT" sz="5400" b="1" cap="none" spc="0" dirty="0">
                <a:ln w="22225">
                  <a:solidFill>
                    <a:schemeClr val="accent2"/>
                  </a:solidFill>
                  <a:prstDash val="solid"/>
                </a:ln>
                <a:solidFill>
                  <a:schemeClr val="accent2">
                    <a:lumMod val="40000"/>
                    <a:lumOff val="60000"/>
                  </a:schemeClr>
                </a:solidFill>
                <a:effectLst/>
              </a:rPr>
              <a:t>Papa</a:t>
            </a:r>
          </a:p>
        </p:txBody>
      </p:sp>
      <p:sp>
        <p:nvSpPr>
          <p:cNvPr id="9" name="Rettangolo 8">
            <a:extLst>
              <a:ext uri="{FF2B5EF4-FFF2-40B4-BE49-F238E27FC236}">
                <a16:creationId xmlns:a16="http://schemas.microsoft.com/office/drawing/2014/main" id="{9FC68E99-2B4A-44EE-9981-6DEB31356762}"/>
              </a:ext>
            </a:extLst>
          </p:cNvPr>
          <p:cNvSpPr/>
          <p:nvPr/>
        </p:nvSpPr>
        <p:spPr>
          <a:xfrm>
            <a:off x="6663812" y="5323730"/>
            <a:ext cx="1941557" cy="923330"/>
          </a:xfrm>
          <a:prstGeom prst="rect">
            <a:avLst/>
          </a:prstGeom>
          <a:noFill/>
        </p:spPr>
        <p:txBody>
          <a:bodyPr wrap="none" lIns="91440" tIns="45720" rIns="91440" bIns="45720">
            <a:spAutoFit/>
          </a:bodyPr>
          <a:lstStyle/>
          <a:p>
            <a:pPr algn="ctr"/>
            <a:r>
              <a:rPr lang="it-IT" sz="5400" b="1" cap="none" spc="0" dirty="0">
                <a:ln w="22225">
                  <a:solidFill>
                    <a:schemeClr val="accent2"/>
                  </a:solidFill>
                  <a:prstDash val="solid"/>
                </a:ln>
                <a:solidFill>
                  <a:schemeClr val="accent2">
                    <a:lumMod val="40000"/>
                    <a:lumOff val="60000"/>
                  </a:schemeClr>
                </a:solidFill>
                <a:effectLst/>
              </a:rPr>
              <a:t>Maria</a:t>
            </a:r>
          </a:p>
        </p:txBody>
      </p:sp>
      <p:sp>
        <p:nvSpPr>
          <p:cNvPr id="10" name="Rettangolo 9">
            <a:extLst>
              <a:ext uri="{FF2B5EF4-FFF2-40B4-BE49-F238E27FC236}">
                <a16:creationId xmlns:a16="http://schemas.microsoft.com/office/drawing/2014/main" id="{DF092D8C-0E76-48A3-AD6B-CE7F084E5BCD}"/>
              </a:ext>
            </a:extLst>
          </p:cNvPr>
          <p:cNvSpPr/>
          <p:nvPr/>
        </p:nvSpPr>
        <p:spPr>
          <a:xfrm>
            <a:off x="1070836" y="5509491"/>
            <a:ext cx="2231701" cy="923330"/>
          </a:xfrm>
          <a:prstGeom prst="rect">
            <a:avLst/>
          </a:prstGeom>
          <a:noFill/>
        </p:spPr>
        <p:txBody>
          <a:bodyPr wrap="none" lIns="91440" tIns="45720" rIns="91440" bIns="45720">
            <a:spAutoFit/>
          </a:bodyPr>
          <a:lstStyle/>
          <a:p>
            <a:pPr algn="ctr"/>
            <a:r>
              <a:rPr lang="it-IT" sz="5400" b="1" cap="none" spc="0" dirty="0">
                <a:ln w="22225">
                  <a:solidFill>
                    <a:schemeClr val="accent2"/>
                  </a:solidFill>
                  <a:prstDash val="solid"/>
                </a:ln>
                <a:solidFill>
                  <a:schemeClr val="accent2">
                    <a:lumMod val="40000"/>
                    <a:lumOff val="60000"/>
                  </a:schemeClr>
                </a:solidFill>
                <a:effectLst/>
              </a:rPr>
              <a:t>Anime</a:t>
            </a:r>
          </a:p>
        </p:txBody>
      </p:sp>
      <p:sp>
        <p:nvSpPr>
          <p:cNvPr id="11" name="Rettangolo 10">
            <a:extLst>
              <a:ext uri="{FF2B5EF4-FFF2-40B4-BE49-F238E27FC236}">
                <a16:creationId xmlns:a16="http://schemas.microsoft.com/office/drawing/2014/main" id="{69D3553B-9C8D-4F5D-9B63-91D8E3897662}"/>
              </a:ext>
            </a:extLst>
          </p:cNvPr>
          <p:cNvSpPr/>
          <p:nvPr/>
        </p:nvSpPr>
        <p:spPr>
          <a:xfrm>
            <a:off x="-55214" y="2487696"/>
            <a:ext cx="3386337" cy="923330"/>
          </a:xfrm>
          <a:prstGeom prst="rect">
            <a:avLst/>
          </a:prstGeom>
          <a:noFill/>
        </p:spPr>
        <p:txBody>
          <a:bodyPr wrap="square" lIns="91440" tIns="45720" rIns="91440" bIns="45720">
            <a:spAutoFit/>
          </a:bodyPr>
          <a:lstStyle/>
          <a:p>
            <a:pPr algn="ctr"/>
            <a:r>
              <a:rPr lang="it-IT" sz="5400" b="1" cap="none" spc="0" dirty="0">
                <a:ln w="22225">
                  <a:solidFill>
                    <a:schemeClr val="accent2"/>
                  </a:solidFill>
                  <a:prstDash val="solid"/>
                </a:ln>
                <a:solidFill>
                  <a:schemeClr val="accent2">
                    <a:lumMod val="40000"/>
                    <a:lumOff val="60000"/>
                  </a:schemeClr>
                </a:solidFill>
                <a:effectLst/>
              </a:rPr>
              <a:t>Gesù</a:t>
            </a:r>
          </a:p>
        </p:txBody>
      </p:sp>
    </p:spTree>
    <p:extLst>
      <p:ext uri="{BB962C8B-B14F-4D97-AF65-F5344CB8AC3E}">
        <p14:creationId xmlns:p14="http://schemas.microsoft.com/office/powerpoint/2010/main" val="191186471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CF15AAEB-5066-4BF3-B6A5-9CDF0D9A24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5675" y="-891480"/>
            <a:ext cx="5832649" cy="744391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37568470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a:extLst>
              <a:ext uri="{FF2B5EF4-FFF2-40B4-BE49-F238E27FC236}">
                <a16:creationId xmlns:a16="http://schemas.microsoft.com/office/drawing/2014/main" id="{A3480D78-EB12-46CC-B1FF-5C5ED47795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1" y="0"/>
            <a:ext cx="2619375" cy="1743075"/>
          </a:xfrm>
          <a:prstGeom prst="ellipse">
            <a:avLst/>
          </a:prstGeom>
          <a:ln>
            <a:noFill/>
          </a:ln>
          <a:effectLst>
            <a:softEdge rad="112500"/>
          </a:effectLst>
        </p:spPr>
      </p:pic>
      <p:sp>
        <p:nvSpPr>
          <p:cNvPr id="12" name="Segnaposto contenuto 2">
            <a:extLst>
              <a:ext uri="{FF2B5EF4-FFF2-40B4-BE49-F238E27FC236}">
                <a16:creationId xmlns:a16="http://schemas.microsoft.com/office/drawing/2014/main" id="{42FACCDA-25A3-45A8-B81D-733394B0C8D4}"/>
              </a:ext>
            </a:extLst>
          </p:cNvPr>
          <p:cNvSpPr txBox="1">
            <a:spLocks/>
          </p:cNvSpPr>
          <p:nvPr/>
        </p:nvSpPr>
        <p:spPr>
          <a:xfrm>
            <a:off x="467544" y="1488613"/>
            <a:ext cx="7922841" cy="3880773"/>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a:r>
              <a:rPr lang="it-IT" sz="2800" dirty="0">
                <a:solidFill>
                  <a:schemeClr val="bg1"/>
                </a:solidFill>
              </a:rPr>
              <a:t>1) Come vivo la polis e nella </a:t>
            </a:r>
            <a:r>
              <a:rPr lang="it-IT" sz="2800" b="1" dirty="0">
                <a:solidFill>
                  <a:schemeClr val="bg1"/>
                </a:solidFill>
              </a:rPr>
              <a:t>polis? </a:t>
            </a:r>
            <a:r>
              <a:rPr lang="it-IT" sz="2800" dirty="0">
                <a:solidFill>
                  <a:schemeClr val="bg1"/>
                </a:solidFill>
              </a:rPr>
              <a:t>Sei consapevole di essere stata posta qui come luce del mondo e sale della terra?</a:t>
            </a:r>
          </a:p>
          <a:p>
            <a:pPr algn="just"/>
            <a:r>
              <a:rPr lang="it-IT" sz="2800" dirty="0">
                <a:solidFill>
                  <a:schemeClr val="bg1"/>
                </a:solidFill>
              </a:rPr>
              <a:t>2) Come accompagni, con la tua consacrazione e con il tuo impegno nella polis, le sorti dell’umanità, della Chiesa e della famiglia carismatica </a:t>
            </a:r>
            <a:r>
              <a:rPr lang="it-IT" sz="2800" dirty="0" err="1">
                <a:solidFill>
                  <a:schemeClr val="bg1"/>
                </a:solidFill>
              </a:rPr>
              <a:t>orionina</a:t>
            </a:r>
            <a:r>
              <a:rPr lang="it-IT" sz="2800" dirty="0">
                <a:solidFill>
                  <a:schemeClr val="bg1"/>
                </a:solidFill>
              </a:rPr>
              <a:t>?</a:t>
            </a:r>
          </a:p>
          <a:p>
            <a:pPr algn="just"/>
            <a:r>
              <a:rPr lang="it-IT" sz="2800" dirty="0">
                <a:solidFill>
                  <a:schemeClr val="bg1"/>
                </a:solidFill>
              </a:rPr>
              <a:t>3) Fai memoria grata del tuo passato alla luce della divina Provvidenza, per vivere con passione il tuo presente nella polis ed essere motivo di speranza per il futuro?</a:t>
            </a:r>
          </a:p>
        </p:txBody>
      </p:sp>
      <p:sp>
        <p:nvSpPr>
          <p:cNvPr id="13" name="Rettangolo 12">
            <a:extLst>
              <a:ext uri="{FF2B5EF4-FFF2-40B4-BE49-F238E27FC236}">
                <a16:creationId xmlns:a16="http://schemas.microsoft.com/office/drawing/2014/main" id="{F84B776D-A0E0-46D0-A4F1-07311357DD24}"/>
              </a:ext>
            </a:extLst>
          </p:cNvPr>
          <p:cNvSpPr/>
          <p:nvPr/>
        </p:nvSpPr>
        <p:spPr>
          <a:xfrm>
            <a:off x="2351334" y="269862"/>
            <a:ext cx="4918334" cy="923330"/>
          </a:xfrm>
          <a:prstGeom prst="rect">
            <a:avLst/>
          </a:prstGeom>
          <a:noFill/>
        </p:spPr>
        <p:txBody>
          <a:bodyPr wrap="none" lIns="91440" tIns="45720" rIns="91440" bIns="45720">
            <a:spAutoFit/>
          </a:bodyPr>
          <a:lstStyle/>
          <a:p>
            <a:pPr algn="ctr"/>
            <a:r>
              <a:rPr lang="it-IT" sz="5400" b="1" cap="none" spc="0" dirty="0">
                <a:ln w="22225">
                  <a:solidFill>
                    <a:schemeClr val="accent2"/>
                  </a:solidFill>
                  <a:prstDash val="solid"/>
                </a:ln>
                <a:solidFill>
                  <a:schemeClr val="accent2">
                    <a:lumMod val="40000"/>
                    <a:lumOff val="60000"/>
                  </a:schemeClr>
                </a:solidFill>
                <a:effectLst/>
              </a:rPr>
              <a:t>Domandiamoci</a:t>
            </a:r>
          </a:p>
        </p:txBody>
      </p:sp>
    </p:spTree>
    <p:extLst>
      <p:ext uri="{BB962C8B-B14F-4D97-AF65-F5344CB8AC3E}">
        <p14:creationId xmlns:p14="http://schemas.microsoft.com/office/powerpoint/2010/main" val="209834994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484784"/>
            <a:ext cx="8229600" cy="4839816"/>
          </a:xfrm>
        </p:spPr>
        <p:txBody>
          <a:bodyPr/>
          <a:lstStyle/>
          <a:p>
            <a:pPr algn="ctr"/>
            <a:endParaRPr lang="it-IT" dirty="0"/>
          </a:p>
          <a:p>
            <a:pPr marL="0" indent="0" algn="ctr">
              <a:buNone/>
            </a:pPr>
            <a:endParaRPr lang="it-IT" dirty="0"/>
          </a:p>
        </p:txBody>
      </p:sp>
      <p:graphicFrame>
        <p:nvGraphicFramePr>
          <p:cNvPr id="4" name="Oggetto 3"/>
          <p:cNvGraphicFramePr>
            <a:graphicFrameLocks noChangeAspect="1"/>
          </p:cNvGraphicFramePr>
          <p:nvPr>
            <p:extLst>
              <p:ext uri="{D42A27DB-BD31-4B8C-83A1-F6EECF244321}">
                <p14:modId xmlns:p14="http://schemas.microsoft.com/office/powerpoint/2010/main" val="1843711550"/>
              </p:ext>
            </p:extLst>
          </p:nvPr>
        </p:nvGraphicFramePr>
        <p:xfrm>
          <a:off x="19050" y="995363"/>
          <a:ext cx="9124950" cy="6094412"/>
        </p:xfrm>
        <a:graphic>
          <a:graphicData uri="http://schemas.openxmlformats.org/presentationml/2006/ole">
            <mc:AlternateContent xmlns:mc="http://schemas.openxmlformats.org/markup-compatibility/2006">
              <mc:Choice xmlns:v="urn:schemas-microsoft-com:vml" Requires="v">
                <p:oleObj spid="_x0000_s13429" name="Acrobat Document" r:id="rId3" imgW="4819421" imgH="3028796" progId="AcroExch.Document.DC">
                  <p:embed/>
                </p:oleObj>
              </mc:Choice>
              <mc:Fallback>
                <p:oleObj name="Acrobat Document" r:id="rId3" imgW="4819421" imgH="3028796" progId="AcroExch.Document.DC">
                  <p:embed/>
                  <p:pic>
                    <p:nvPicPr>
                      <p:cNvPr id="0" name=""/>
                      <p:cNvPicPr/>
                      <p:nvPr/>
                    </p:nvPicPr>
                    <p:blipFill>
                      <a:blip r:embed="rId4"/>
                      <a:stretch>
                        <a:fillRect/>
                      </a:stretch>
                    </p:blipFill>
                    <p:spPr>
                      <a:xfrm>
                        <a:off x="19050" y="995363"/>
                        <a:ext cx="9124950" cy="6094412"/>
                      </a:xfrm>
                      <a:prstGeom prst="rect">
                        <a:avLst/>
                      </a:prstGeom>
                    </p:spPr>
                  </p:pic>
                </p:oleObj>
              </mc:Fallback>
            </mc:AlternateContent>
          </a:graphicData>
        </a:graphic>
      </p:graphicFrame>
      <p:sp>
        <p:nvSpPr>
          <p:cNvPr id="5" name="Rettangolo 4">
            <a:extLst>
              <a:ext uri="{FF2B5EF4-FFF2-40B4-BE49-F238E27FC236}">
                <a16:creationId xmlns:a16="http://schemas.microsoft.com/office/drawing/2014/main" id="{B477798E-7BF7-48C4-87CC-7CCDCAA4578D}"/>
              </a:ext>
            </a:extLst>
          </p:cNvPr>
          <p:cNvSpPr/>
          <p:nvPr/>
        </p:nvSpPr>
        <p:spPr>
          <a:xfrm>
            <a:off x="1267071" y="71735"/>
            <a:ext cx="6591869" cy="923330"/>
          </a:xfrm>
          <a:prstGeom prst="rect">
            <a:avLst/>
          </a:prstGeom>
          <a:noFill/>
        </p:spPr>
        <p:txBody>
          <a:bodyPr wrap="none" lIns="91440" tIns="45720" rIns="91440" bIns="45720">
            <a:spAutoFit/>
          </a:bodyPr>
          <a:lstStyle/>
          <a:p>
            <a:pPr algn="ctr"/>
            <a:r>
              <a:rPr lang="it-IT" sz="5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outerShdw blurRad="38100" dist="38100" dir="2700000" algn="tl">
                    <a:srgbClr val="000000">
                      <a:alpha val="43137"/>
                    </a:srgbClr>
                  </a:outerShdw>
                </a:effectLst>
              </a:rPr>
              <a:t>Un santo di famiglia</a:t>
            </a:r>
          </a:p>
        </p:txBody>
      </p:sp>
    </p:spTree>
    <p:extLst>
      <p:ext uri="{BB962C8B-B14F-4D97-AF65-F5344CB8AC3E}">
        <p14:creationId xmlns:p14="http://schemas.microsoft.com/office/powerpoint/2010/main" val="39996872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42BA8871-D5AE-48EB-89B2-D500FE39A5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0112" y="7031"/>
            <a:ext cx="3414352" cy="2053817"/>
          </a:xfrm>
          <a:prstGeom prst="rect">
            <a:avLst/>
          </a:prstGeom>
          <a:effectLst>
            <a:softEdge rad="317500"/>
          </a:effectLst>
        </p:spPr>
      </p:pic>
      <p:sp>
        <p:nvSpPr>
          <p:cNvPr id="15" name="Segnaposto contenuto 2">
            <a:extLst>
              <a:ext uri="{FF2B5EF4-FFF2-40B4-BE49-F238E27FC236}">
                <a16:creationId xmlns:a16="http://schemas.microsoft.com/office/drawing/2014/main" id="{313980DA-4EA8-48B6-98E0-889421237A2E}"/>
              </a:ext>
            </a:extLst>
          </p:cNvPr>
          <p:cNvSpPr txBox="1">
            <a:spLocks/>
          </p:cNvSpPr>
          <p:nvPr/>
        </p:nvSpPr>
        <p:spPr>
          <a:xfrm>
            <a:off x="251520" y="941713"/>
            <a:ext cx="8331490" cy="5811007"/>
          </a:xfrm>
          <a:prstGeom prst="rect">
            <a:avLst/>
          </a:prstGeom>
          <a:solidFill>
            <a:schemeClr val="accent3">
              <a:lumMod val="40000"/>
              <a:lumOff val="60000"/>
              <a:alpha val="53000"/>
            </a:schemeClr>
          </a:solidFill>
        </p:spPr>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a:r>
              <a:rPr lang="it-IT" sz="2400" dirty="0">
                <a:solidFill>
                  <a:schemeClr val="tx1"/>
                </a:solidFill>
              </a:rPr>
              <a:t>Fa’ che io veda le miserie degli altri, per confortarle.</a:t>
            </a:r>
          </a:p>
          <a:p>
            <a:pPr algn="just"/>
            <a:r>
              <a:rPr lang="it-IT" sz="2400" dirty="0">
                <a:solidFill>
                  <a:schemeClr val="tx1"/>
                </a:solidFill>
              </a:rPr>
              <a:t>Fa’ che io veda la bontà del fratello, per imitarla.</a:t>
            </a:r>
          </a:p>
          <a:p>
            <a:pPr algn="just"/>
            <a:r>
              <a:rPr lang="it-IT" sz="2400" dirty="0">
                <a:solidFill>
                  <a:schemeClr val="tx1"/>
                </a:solidFill>
              </a:rPr>
              <a:t>Fa’ che io veda il male, per evitarlo.</a:t>
            </a:r>
          </a:p>
          <a:p>
            <a:pPr algn="just"/>
            <a:r>
              <a:rPr lang="it-IT" sz="2400" dirty="0">
                <a:solidFill>
                  <a:schemeClr val="tx1"/>
                </a:solidFill>
              </a:rPr>
              <a:t>Fa’ che io veda gli inviti al bene che tu spargi sul mio cammino, per eseguirli.</a:t>
            </a:r>
          </a:p>
          <a:p>
            <a:pPr algn="just"/>
            <a:r>
              <a:rPr lang="it-IT" sz="2400" dirty="0">
                <a:solidFill>
                  <a:schemeClr val="tx1"/>
                </a:solidFill>
              </a:rPr>
              <a:t>Fa’ che io veda la tua presenza redentrice in ogni mia sofferenza, per meglio sopportarla.</a:t>
            </a:r>
          </a:p>
          <a:p>
            <a:pPr algn="just"/>
            <a:r>
              <a:rPr lang="it-IT" sz="2400" dirty="0">
                <a:solidFill>
                  <a:schemeClr val="tx1"/>
                </a:solidFill>
              </a:rPr>
              <a:t>Fa’ che io veda in ogni avvenimento la tua volontà, per compierla fedelmente.</a:t>
            </a:r>
          </a:p>
          <a:p>
            <a:pPr algn="just"/>
            <a:r>
              <a:rPr lang="it-IT" sz="2400" dirty="0">
                <a:solidFill>
                  <a:schemeClr val="tx1"/>
                </a:solidFill>
              </a:rPr>
              <a:t>Fa’ che io veda il tuo volto nel mio fratello, per meglio amarlo.</a:t>
            </a:r>
          </a:p>
          <a:p>
            <a:pPr algn="just"/>
            <a:r>
              <a:rPr lang="it-IT" sz="2400" dirty="0">
                <a:solidFill>
                  <a:schemeClr val="tx1"/>
                </a:solidFill>
              </a:rPr>
              <a:t>Fa’ che io veda con il tuo occhio il male che ricevo, per sopportarlo più facilmente</a:t>
            </a:r>
          </a:p>
          <a:p>
            <a:pPr algn="just"/>
            <a:r>
              <a:rPr lang="it-IT" sz="2400" dirty="0">
                <a:solidFill>
                  <a:schemeClr val="tx1"/>
                </a:solidFill>
              </a:rPr>
              <a:t>Fa’ che io veda la mia nullità, per non insuperbirmi.</a:t>
            </a:r>
          </a:p>
          <a:p>
            <a:pPr algn="just"/>
            <a:r>
              <a:rPr lang="it-IT" sz="2400" dirty="0">
                <a:solidFill>
                  <a:schemeClr val="tx1"/>
                </a:solidFill>
              </a:rPr>
              <a:t>Fa’ che io veda la tua divinità per adorarla.</a:t>
            </a:r>
          </a:p>
          <a:p>
            <a:pPr algn="just"/>
            <a:r>
              <a:rPr lang="it-IT" sz="2400" dirty="0">
                <a:solidFill>
                  <a:schemeClr val="tx1"/>
                </a:solidFill>
              </a:rPr>
              <a:t>Fa’ che io veda il tuo amore, per imitarlo.</a:t>
            </a:r>
          </a:p>
          <a:p>
            <a:pPr marL="0" indent="0">
              <a:buFont typeface="Wingdings 3" charset="2"/>
              <a:buNone/>
            </a:pPr>
            <a:endParaRPr lang="it-IT" dirty="0"/>
          </a:p>
        </p:txBody>
      </p:sp>
      <p:sp>
        <p:nvSpPr>
          <p:cNvPr id="16" name="Rettangolo 15">
            <a:extLst>
              <a:ext uri="{FF2B5EF4-FFF2-40B4-BE49-F238E27FC236}">
                <a16:creationId xmlns:a16="http://schemas.microsoft.com/office/drawing/2014/main" id="{5242984F-29E7-4516-BE8F-B2CC31A82EFB}"/>
              </a:ext>
            </a:extLst>
          </p:cNvPr>
          <p:cNvSpPr/>
          <p:nvPr/>
        </p:nvSpPr>
        <p:spPr>
          <a:xfrm>
            <a:off x="611560" y="115810"/>
            <a:ext cx="4968552" cy="646331"/>
          </a:xfrm>
          <a:prstGeom prst="rect">
            <a:avLst/>
          </a:prstGeom>
          <a:noFill/>
        </p:spPr>
        <p:txBody>
          <a:bodyPr wrap="square" lIns="91440" tIns="45720" rIns="91440" bIns="45720">
            <a:spAutoFit/>
          </a:bodyPr>
          <a:lstStyle/>
          <a:p>
            <a:pPr algn="ctr"/>
            <a:r>
              <a:rPr lang="it-IT" sz="3600" b="1" i="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Preghiera</a:t>
            </a:r>
          </a:p>
        </p:txBody>
      </p:sp>
    </p:spTree>
    <p:extLst>
      <p:ext uri="{BB962C8B-B14F-4D97-AF65-F5344CB8AC3E}">
        <p14:creationId xmlns:p14="http://schemas.microsoft.com/office/powerpoint/2010/main" val="3108175881"/>
      </p:ext>
    </p:extLst>
  </p:cSld>
  <p:clrMapOvr>
    <a:masterClrMapping/>
  </p:clrMapOvr>
</p:sld>
</file>

<file path=ppt/theme/theme1.xml><?xml version="1.0" encoding="utf-8"?>
<a:theme xmlns:a="http://schemas.openxmlformats.org/drawingml/2006/main" name="Sfaccettatura">
  <a:themeElements>
    <a:clrScheme name="Sfaccettatur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Sfaccettatur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faccettatur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TM02900688[[fn=Sfaccettatura]]</Template>
  <TotalTime>1649</TotalTime>
  <Words>2029</Words>
  <Application>Microsoft Office PowerPoint</Application>
  <PresentationFormat>Presentazione su schermo (4:3)</PresentationFormat>
  <Paragraphs>134</Paragraphs>
  <Slides>44</Slides>
  <Notes>2</Notes>
  <HiddenSlides>0</HiddenSlides>
  <MMClips>0</MMClips>
  <ScaleCrop>false</ScaleCrop>
  <HeadingPairs>
    <vt:vector size="8" baseType="variant">
      <vt:variant>
        <vt:lpstr>Caratteri utilizzati</vt:lpstr>
      </vt:variant>
      <vt:variant>
        <vt:i4>6</vt:i4>
      </vt:variant>
      <vt:variant>
        <vt:lpstr>Tema</vt:lpstr>
      </vt:variant>
      <vt:variant>
        <vt:i4>1</vt:i4>
      </vt:variant>
      <vt:variant>
        <vt:lpstr>Server OLE incorporati</vt:lpstr>
      </vt:variant>
      <vt:variant>
        <vt:i4>1</vt:i4>
      </vt:variant>
      <vt:variant>
        <vt:lpstr>Titoli diapositive</vt:lpstr>
      </vt:variant>
      <vt:variant>
        <vt:i4>44</vt:i4>
      </vt:variant>
    </vt:vector>
  </HeadingPairs>
  <TitlesOfParts>
    <vt:vector size="52" baseType="lpstr">
      <vt:lpstr>Arial</vt:lpstr>
      <vt:lpstr>Arial Black</vt:lpstr>
      <vt:lpstr>Calibri</vt:lpstr>
      <vt:lpstr>Garamond</vt:lpstr>
      <vt:lpstr>Trebuchet MS</vt:lpstr>
      <vt:lpstr>Wingdings 3</vt:lpstr>
      <vt:lpstr>Sfaccettatura</vt:lpstr>
      <vt:lpstr>Acrobat Document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NATALE</dc:title>
  <dc:creator>Giovanni</dc:creator>
  <cp:lastModifiedBy>Utente</cp:lastModifiedBy>
  <cp:revision>168</cp:revision>
  <dcterms:created xsi:type="dcterms:W3CDTF">2018-11-14T10:07:43Z</dcterms:created>
  <dcterms:modified xsi:type="dcterms:W3CDTF">2020-05-07T13:55:43Z</dcterms:modified>
</cp:coreProperties>
</file>