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58" r:id="rId8"/>
    <p:sldId id="272" r:id="rId9"/>
    <p:sldId id="259" r:id="rId10"/>
    <p:sldId id="273" r:id="rId11"/>
    <p:sldId id="260" r:id="rId12"/>
    <p:sldId id="274" r:id="rId13"/>
    <p:sldId id="275" r:id="rId14"/>
    <p:sldId id="276" r:id="rId15"/>
    <p:sldId id="261" r:id="rId16"/>
    <p:sldId id="277" r:id="rId17"/>
    <p:sldId id="262" r:id="rId18"/>
    <p:sldId id="278" r:id="rId19"/>
    <p:sldId id="279" r:id="rId20"/>
    <p:sldId id="280" r:id="rId21"/>
    <p:sldId id="263" r:id="rId22"/>
    <p:sldId id="264" r:id="rId23"/>
    <p:sldId id="281" r:id="rId24"/>
    <p:sldId id="282" r:id="rId25"/>
    <p:sldId id="283" r:id="rId26"/>
    <p:sldId id="284" r:id="rId27"/>
    <p:sldId id="285" r:id="rId28"/>
    <p:sldId id="26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31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08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974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297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1019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022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306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68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0611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2512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19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2">
                <a:lumMod val="50000"/>
              </a:schemeClr>
            </a:gs>
            <a:gs pos="50000">
              <a:srgbClr val="FFFFFF"/>
            </a:gs>
            <a:gs pos="52000">
              <a:srgbClr val="E0A8A6"/>
            </a:gs>
            <a:gs pos="66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C133F-E6F9-414C-8F4A-729FE5890ACE}" type="datetimeFigureOut">
              <a:rPr lang="it-IT" smtClean="0"/>
              <a:pPr/>
              <a:t>20/08/2020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0DE3C-07DA-4AFA-A39B-3C2FE794DCF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06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67544" y="207125"/>
            <a:ext cx="8491428" cy="923330"/>
          </a:xfrm>
          <a:prstGeom prst="rect">
            <a:avLst/>
          </a:prstGeom>
          <a:solidFill>
            <a:schemeClr val="bg1">
              <a:alpha val="36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>
                <a:ln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lgerian" panose="04020705040A02060702" pitchFamily="82" charset="0"/>
              </a:rPr>
              <a:t>GIORNATA PENITENZIALE</a:t>
            </a:r>
          </a:p>
        </p:txBody>
      </p:sp>
      <p:pic>
        <p:nvPicPr>
          <p:cNvPr id="11266" name="Picture 2" descr="Risultato immagini per gesù nel deser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540383"/>
            <a:ext cx="6134026" cy="43867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Rettangolo 8"/>
          <p:cNvSpPr/>
          <p:nvPr/>
        </p:nvSpPr>
        <p:spPr>
          <a:xfrm>
            <a:off x="2213209" y="1099429"/>
            <a:ext cx="56151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 GESU’ NEL DESERTO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92953" y="5926976"/>
            <a:ext cx="79580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 VINCERE LE PROVE</a:t>
            </a:r>
          </a:p>
        </p:txBody>
      </p:sp>
    </p:spTree>
    <p:extLst>
      <p:ext uri="{BB962C8B-B14F-4D97-AF65-F5344CB8AC3E}">
        <p14:creationId xmlns:p14="http://schemas.microsoft.com/office/powerpoint/2010/main" val="4252375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4415339" y="676328"/>
            <a:ext cx="4573016" cy="6124754"/>
          </a:xfrm>
          <a:prstGeom prst="rect">
            <a:avLst/>
          </a:prstGeom>
          <a:solidFill>
            <a:schemeClr val="accent3">
              <a:lumMod val="75000"/>
              <a:alpha val="56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it-IT" sz="2800" i="1" dirty="0">
                <a:solidFill>
                  <a:schemeClr val="bg1"/>
                </a:solidFill>
              </a:rPr>
              <a:t>[1] Allora Gesù fu condotto dallo Spirito nel deserto per esser tentato dal diavolo. </a:t>
            </a:r>
          </a:p>
          <a:p>
            <a:r>
              <a:rPr lang="it-IT" sz="2800" i="1" dirty="0">
                <a:solidFill>
                  <a:schemeClr val="bg1"/>
                </a:solidFill>
              </a:rPr>
              <a:t>[2] E dopo aver digiunato quaranta giorni e quaranta notti, ebbe fame.</a:t>
            </a:r>
            <a:endParaRPr lang="it-IT" sz="2800" dirty="0">
              <a:solidFill>
                <a:schemeClr val="bg1"/>
              </a:solidFill>
            </a:endParaRPr>
          </a:p>
          <a:p>
            <a:r>
              <a:rPr lang="it-IT" sz="2800" i="1" dirty="0">
                <a:solidFill>
                  <a:schemeClr val="bg1"/>
                </a:solidFill>
              </a:rPr>
              <a:t>[3] Il tentatore allora gli si accostò e gli disse: "Se sei Figlio di Dio, dì che questi sassi diventino pane". [4] Ma egli rispose: "Sta scritto:  Non di solo pane vivrà l'uomo, ma di ogni parola che esce dalla bocca di Dio".</a:t>
            </a:r>
            <a:endParaRPr lang="it-IT" sz="2800" dirty="0">
              <a:solidFill>
                <a:schemeClr val="bg1"/>
              </a:solidFill>
            </a:endParaRPr>
          </a:p>
        </p:txBody>
      </p:sp>
      <p:pic>
        <p:nvPicPr>
          <p:cNvPr id="24578" name="Picture 2" descr="Risultato immagini per gesù nel deser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13099"/>
            <a:ext cx="4392488" cy="5211428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65B38C6-EE8F-42A4-AC94-A52CEB8260EF}"/>
              </a:ext>
            </a:extLst>
          </p:cNvPr>
          <p:cNvSpPr/>
          <p:nvPr/>
        </p:nvSpPr>
        <p:spPr>
          <a:xfrm>
            <a:off x="631205" y="48698"/>
            <a:ext cx="60560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 Vangelo di Matteo (4,1-11)</a:t>
            </a:r>
            <a:r>
              <a:rPr lang="it-IT" sz="32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it-IT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isultato immagini per gesù nel deser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923928" y="280080"/>
            <a:ext cx="5342413" cy="3491083"/>
          </a:xfrm>
          <a:prstGeom prst="ellipse">
            <a:avLst/>
          </a:prstGeom>
          <a:ln w="63500" cap="rnd">
            <a:solidFill>
              <a:schemeClr val="bg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isometricOffAxis2Lef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628" name="Picture 4" descr="Risultato immagini per gesù nel deser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38727"/>
            <a:ext cx="4720248" cy="602304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1504985-4152-4F02-BD55-3CD5D004F7FC}"/>
              </a:ext>
            </a:extLst>
          </p:cNvPr>
          <p:cNvSpPr txBox="1">
            <a:spLocks/>
          </p:cNvSpPr>
          <p:nvPr/>
        </p:nvSpPr>
        <p:spPr>
          <a:xfrm>
            <a:off x="332011" y="3985207"/>
            <a:ext cx="8517632" cy="2592288"/>
          </a:xfrm>
          <a:prstGeom prst="rect">
            <a:avLst/>
          </a:prstGeom>
          <a:solidFill>
            <a:schemeClr val="accent4">
              <a:lumMod val="75000"/>
              <a:alpha val="74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[5] Allora il diavolo lo condusse con sé nella città santa, lo depose sul pinnacolo del tempio [6] e gli disse: "Se sei Figlio di Dio, gettati giù, poiché sta scritto: Ai suoi angeli darà ordini a tuo riguardo, ed essi ti sorreggeranno con le loro mani, perché non abbia a urtare contro un sasso il tuo piede". [7] Gesù gli rispose: "Sta scritto anche: Non tentare il Signore Dio tuo". </a:t>
            </a:r>
            <a:endParaRPr kumimoji="0" lang="it-IT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Risultato immagini per gesù nel deser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8640"/>
            <a:ext cx="7624006" cy="573325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3AD75ECA-EB68-4E33-8CC9-2A3C1D52230B}"/>
              </a:ext>
            </a:extLst>
          </p:cNvPr>
          <p:cNvSpPr txBox="1">
            <a:spLocks/>
          </p:cNvSpPr>
          <p:nvPr/>
        </p:nvSpPr>
        <p:spPr>
          <a:xfrm>
            <a:off x="323528" y="4221088"/>
            <a:ext cx="8640960" cy="2448272"/>
          </a:xfrm>
          <a:prstGeom prst="rect">
            <a:avLst/>
          </a:prstGeom>
          <a:solidFill>
            <a:srgbClr val="002060">
              <a:alpha val="37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i="1">
                <a:solidFill>
                  <a:schemeClr val="bg1"/>
                </a:solidFill>
              </a:rPr>
              <a:t>[8] Di nuovo il diavolo lo condusse con sé sopra un monte altissimo e gli mostrò tutti i regni del mondo con la loro gloria e gli disse: [9] "Tutte queste cose io ti darò, se, prostrandoti, mi adorerai". [10] Ma Gesù gli rispose: "Vattene, satana! Sta scritto: Adora il Signore Dio tuo e a lui solo rendi culto". 11] Allora il diavolo lo lasciò ed ecco angeli gli si accostarono e lo servivano. </a:t>
            </a:r>
            <a:endParaRPr lang="it-IT" sz="240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87956AC-4B93-4EBD-A60A-2AF132772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116632"/>
            <a:ext cx="8856984" cy="700452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F0AC8654-E114-42DF-8E0F-D093A3DCE9D6}"/>
              </a:ext>
            </a:extLst>
          </p:cNvPr>
          <p:cNvSpPr/>
          <p:nvPr/>
        </p:nvSpPr>
        <p:spPr>
          <a:xfrm>
            <a:off x="1475656" y="4005064"/>
            <a:ext cx="7128792" cy="2246769"/>
          </a:xfrm>
          <a:prstGeom prst="rect">
            <a:avLst/>
          </a:prstGeom>
          <a:solidFill>
            <a:srgbClr val="FFC000">
              <a:alpha val="37000"/>
            </a:srgbClr>
          </a:solidFill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</a:rPr>
              <a:t>Nel deserto, il diavolo tenta Gesù ad andare fuori strada: non andare a Gerusalemme per portare a compimento il progetto salvifico di Dio a favore dell’umanità: la salvezza con la passione, morte e resurrezione del Figlio.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Risultato immagini per gesù nel deser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7545" y="17940"/>
            <a:ext cx="8058148" cy="5643308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E757669-830E-4670-BD40-47915973247A}"/>
              </a:ext>
            </a:extLst>
          </p:cNvPr>
          <p:cNvSpPr/>
          <p:nvPr/>
        </p:nvSpPr>
        <p:spPr>
          <a:xfrm>
            <a:off x="875655" y="5451083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Il maligno si propone come un essere seducente e </a:t>
            </a:r>
            <a:r>
              <a:rPr lang="it-IT" sz="2800" dirty="0" err="1"/>
              <a:t>saudente</a:t>
            </a:r>
            <a:r>
              <a:rPr lang="it-IT" sz="2800" dirty="0"/>
              <a:t>, nel senso che ti suggerisce quello che devi fare per avere successo.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806" y="1058975"/>
            <a:ext cx="5132848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/>
              <a:t>L'immagine del serpente</a:t>
            </a:r>
            <a:r>
              <a:rPr lang="it-IT" sz="2800" dirty="0"/>
              <a:t>:     simbolo della morte per il                                                                   suo veleno ma, nello stesso tempo nell’antichità, era                            simbolo della vita che non                                   finisce mai, perché in ogni stagione cambia la pelle e                               ciò era visto come un      ricominciare una nuova vita. Insomma come se il serpente si fosse impossessato della vita immortale. 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218" name="Picture 2" descr="Risultato immagini per gesù nel deser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16452" y="332656"/>
            <a:ext cx="4365128" cy="5820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630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Risultato immagini per gesù nel deser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2" y="1159696"/>
            <a:ext cx="9216562" cy="4710687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8" name="Rettangolo 7"/>
          <p:cNvSpPr/>
          <p:nvPr/>
        </p:nvSpPr>
        <p:spPr>
          <a:xfrm>
            <a:off x="5329521" y="1340768"/>
            <a:ext cx="3752597" cy="2535755"/>
          </a:xfrm>
          <a:prstGeom prst="rect">
            <a:avLst/>
          </a:prstGeom>
          <a:solidFill>
            <a:schemeClr val="accent2">
              <a:lumMod val="60000"/>
              <a:lumOff val="40000"/>
              <a:alpha val="24000"/>
            </a:schemeClr>
          </a:solidFill>
        </p:spPr>
        <p:txBody>
          <a:bodyPr wrap="square">
            <a:spAutoFit/>
          </a:bodyPr>
          <a:lstStyle/>
          <a:p>
            <a:r>
              <a:rPr lang="it-IT" sz="3200" dirty="0"/>
              <a:t>Il diavolo convince l’uomo a ritenersi un superuomo, un dio nella misura in cui domina il mondo.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3772C77-391C-4569-80B2-35936A481CB8}"/>
              </a:ext>
            </a:extLst>
          </p:cNvPr>
          <p:cNvSpPr/>
          <p:nvPr/>
        </p:nvSpPr>
        <p:spPr>
          <a:xfrm>
            <a:off x="449288" y="107859"/>
            <a:ext cx="67687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3200" b="1" cap="none" spc="0" dirty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Prima prova: Rapporto con le cose di questo mondo - PIACERE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CF729F-84F1-4089-85A5-315B9C63AC4E}"/>
              </a:ext>
            </a:extLst>
          </p:cNvPr>
          <p:cNvSpPr/>
          <p:nvPr/>
        </p:nvSpPr>
        <p:spPr>
          <a:xfrm>
            <a:off x="1043608" y="5517232"/>
            <a:ext cx="6593821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"Se sei Figlio di Dio, dì che questi sassi diventino pane"</a:t>
            </a:r>
            <a:endParaRPr lang="it-IT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b="1" dirty="0"/>
            </a:br>
            <a:endParaRPr lang="it-IT" sz="2700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8582" y="2445749"/>
            <a:ext cx="8229600" cy="2063371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dirty="0"/>
              <a:t>Sei un Dio se moltiplichi per te i beni di questo mondo. E l'ideologia di oggi, cioè quello di ripiegarsi sulle realtà materiali come la salute, i beni, la professione, assolutizzandoli. La tentazione consiste nel soddisfare il tuo piacere attraverso le cose.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8194" name="Picture 2" descr="Risultato immagini per salu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27583" y="458059"/>
            <a:ext cx="2939069" cy="16458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196" name="AutoShape 4" descr="Risultato immagini per salu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 descr="salute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4142" y="621794"/>
            <a:ext cx="4825355" cy="1309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198" name="Picture 6" descr="Risultato immagini per salu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81252" y="4551878"/>
            <a:ext cx="3215144" cy="199338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8200" name="Picture 8" descr="Risultato immagini per profession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65937" y="4756575"/>
            <a:ext cx="3215144" cy="1826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930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F64303D-2F5B-461A-87CD-D2F7E023A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24536" cy="701165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B8B0C66-6721-4BB1-860D-0D5D10D766FB}"/>
              </a:ext>
            </a:extLst>
          </p:cNvPr>
          <p:cNvSpPr/>
          <p:nvPr/>
        </p:nvSpPr>
        <p:spPr>
          <a:xfrm>
            <a:off x="4896268" y="201906"/>
            <a:ext cx="40324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 seconda prova: Riguarda il rapporto con Dio – GLORIA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2DF98CE-9140-4F23-806D-D2058BFE52B6}"/>
              </a:ext>
            </a:extLst>
          </p:cNvPr>
          <p:cNvSpPr/>
          <p:nvPr/>
        </p:nvSpPr>
        <p:spPr>
          <a:xfrm>
            <a:off x="4896267" y="4365104"/>
            <a:ext cx="403244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i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 sei Figlio di Dio, gettati giù…</a:t>
            </a:r>
            <a:endParaRPr lang="it-IT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697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dirty="0"/>
            </a:br>
            <a:endParaRPr lang="it-IT" sz="2700" dirty="0">
              <a:solidFill>
                <a:srgbClr val="0070C0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C60828-E870-4CB3-91A5-34F409690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544" y="393468"/>
            <a:ext cx="9083249" cy="605549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959C4DB2-F08A-4F06-B6F3-27C2818AF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349" y="267928"/>
            <a:ext cx="5169356" cy="3449103"/>
          </a:xfrm>
          <a:solidFill>
            <a:schemeClr val="accent3">
              <a:lumMod val="40000"/>
              <a:lumOff val="60000"/>
              <a:alpha val="59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/>
              <a:t>Qual è la prova? Porsi domande come queste: Chi è mio padre? Di chi sono figlio io? abbiamo solo un padre biologico? C'è qualcun altro che mi ama e vuole un incontro con me? Se ho un solo padre biologico mi ripiego sulle cose del mondo. Non sarà la vita biologica l'unica vita? </a:t>
            </a:r>
          </a:p>
          <a:p>
            <a:pPr marL="0" indent="0" algn="just">
              <a:buNone/>
            </a:pP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898EB36-FF33-482C-96CF-E58AE441E49E}"/>
              </a:ext>
            </a:extLst>
          </p:cNvPr>
          <p:cNvSpPr/>
          <p:nvPr/>
        </p:nvSpPr>
        <p:spPr>
          <a:xfrm>
            <a:off x="457200" y="5938272"/>
            <a:ext cx="832170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>
                <a:ln w="6600">
                  <a:solidFill>
                    <a:schemeClr val="accent2"/>
                  </a:solidFill>
                  <a:prstDash val="solid"/>
                </a:ln>
              </a:rPr>
              <a:t>Gesù ci insegna ad aver fiducia piena nel Padre. </a:t>
            </a:r>
          </a:p>
        </p:txBody>
      </p:sp>
    </p:spTree>
    <p:extLst>
      <p:ext uri="{BB962C8B-B14F-4D97-AF65-F5344CB8AC3E}">
        <p14:creationId xmlns:p14="http://schemas.microsoft.com/office/powerpoint/2010/main" val="352854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A3425A3-BFCD-40BE-9CC4-008E0B771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" y="980728"/>
            <a:ext cx="9144000" cy="535781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19095E96-E9C0-4BEC-AC30-EFBC6C4D6914}"/>
              </a:ext>
            </a:extLst>
          </p:cNvPr>
          <p:cNvSpPr/>
          <p:nvPr/>
        </p:nvSpPr>
        <p:spPr>
          <a:xfrm>
            <a:off x="971600" y="195898"/>
            <a:ext cx="7200800" cy="1569660"/>
          </a:xfrm>
          <a:prstGeom prst="rect">
            <a:avLst/>
          </a:prstGeom>
          <a:solidFill>
            <a:srgbClr val="00B050">
              <a:alpha val="3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La terza prova: </a:t>
            </a:r>
            <a:br>
              <a:rPr lang="it-IT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it-IT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Riguarda il rapporto con chi sta al nostro fianco – POTERE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4730387-B462-48CA-B4A7-F859FC515886}"/>
              </a:ext>
            </a:extLst>
          </p:cNvPr>
          <p:cNvSpPr/>
          <p:nvPr/>
        </p:nvSpPr>
        <p:spPr>
          <a:xfrm>
            <a:off x="233800" y="5461773"/>
            <a:ext cx="8716468" cy="1200329"/>
          </a:xfrm>
          <a:prstGeom prst="rect">
            <a:avLst/>
          </a:prstGeom>
          <a:solidFill>
            <a:srgbClr val="FFC000">
              <a:alpha val="39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i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Tutte queste cose io ti darò, se, prostrandoti, mi adorerai</a:t>
            </a:r>
            <a:endParaRPr lang="it-IT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313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350396C-CCC6-4821-8A78-4ADE91FF8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379" y="574809"/>
            <a:ext cx="7397461" cy="416107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C5571A49-890D-4DCD-887C-74EF1103F4CD}"/>
              </a:ext>
            </a:extLst>
          </p:cNvPr>
          <p:cNvSpPr/>
          <p:nvPr/>
        </p:nvSpPr>
        <p:spPr>
          <a:xfrm>
            <a:off x="335465" y="356672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Il demonio promette il dominio su tutto il mondo.  Il rapporto con gli altri può essere o per  servire o per asservire.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20A8077-10EF-40DC-9B97-012A8E0B9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31" y="1772816"/>
            <a:ext cx="4155741" cy="48891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3325D531-5280-48C8-A336-71F89B1D1A78}"/>
              </a:ext>
            </a:extLst>
          </p:cNvPr>
          <p:cNvSpPr/>
          <p:nvPr/>
        </p:nvSpPr>
        <p:spPr>
          <a:xfrm>
            <a:off x="4759051" y="4581128"/>
            <a:ext cx="42683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La proposta di Dio, nella persona del Figlio, è di farsi servo dell'altro</a:t>
            </a:r>
          </a:p>
        </p:txBody>
      </p:sp>
    </p:spTree>
    <p:extLst>
      <p:ext uri="{BB962C8B-B14F-4D97-AF65-F5344CB8AC3E}">
        <p14:creationId xmlns:p14="http://schemas.microsoft.com/office/powerpoint/2010/main" val="1883926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4888421-5936-4ADF-84BA-00810E412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20" y="-171400"/>
            <a:ext cx="5790476" cy="443809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CD929EDA-7E2E-46A0-9454-9553FDAEADEC}"/>
              </a:ext>
            </a:extLst>
          </p:cNvPr>
          <p:cNvSpPr/>
          <p:nvPr/>
        </p:nvSpPr>
        <p:spPr>
          <a:xfrm>
            <a:off x="4139952" y="476672"/>
            <a:ext cx="4248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Il maligno dice: tu devi stare in alto, mentre gli altri in basso.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5D9ECD8-9BA0-4B62-B6BF-FEF0CD50A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179" y="2519578"/>
            <a:ext cx="4419821" cy="294119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67D2ECC0-6272-4E30-ACB7-17F1B8B87AE9}"/>
              </a:ext>
            </a:extLst>
          </p:cNvPr>
          <p:cNvSpPr/>
          <p:nvPr/>
        </p:nvSpPr>
        <p:spPr>
          <a:xfrm>
            <a:off x="292863" y="4121940"/>
            <a:ext cx="82539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Come fare? Basta seguire                                                                      le indicazioni del diavolo, cioè non                                               bisogna guardare in faccia nessuno, non bisogna commuoversi per nessuno, anzi si deve calpestare l'altro. E nel mondo si realizza il proprio potere solo asservendo gli altri. </a:t>
            </a:r>
          </a:p>
        </p:txBody>
      </p:sp>
    </p:spTree>
    <p:extLst>
      <p:ext uri="{BB962C8B-B14F-4D97-AF65-F5344CB8AC3E}">
        <p14:creationId xmlns:p14="http://schemas.microsoft.com/office/powerpoint/2010/main" val="372599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br>
              <a:rPr lang="it-IT" sz="2400" b="1" dirty="0">
                <a:solidFill>
                  <a:srgbClr val="FF0000"/>
                </a:solidFill>
              </a:rPr>
            </a:br>
            <a:br>
              <a:rPr lang="it-IT" sz="2400" b="1" dirty="0">
                <a:solidFill>
                  <a:srgbClr val="FF0000"/>
                </a:solidFill>
              </a:rPr>
            </a:br>
            <a:br>
              <a:rPr lang="it-IT" sz="2400" dirty="0">
                <a:solidFill>
                  <a:srgbClr val="0070C0"/>
                </a:solidFill>
              </a:rPr>
            </a:br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617AD5C-E02E-4A8C-84B8-EE5A87E03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8680"/>
            <a:ext cx="8435279" cy="576063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3453DFFC-97CC-4CB2-9985-88FBC41A2BFF}"/>
              </a:ext>
            </a:extLst>
          </p:cNvPr>
          <p:cNvSpPr/>
          <p:nvPr/>
        </p:nvSpPr>
        <p:spPr>
          <a:xfrm>
            <a:off x="1043608" y="5157192"/>
            <a:ext cx="7488832" cy="1446550"/>
          </a:xfrm>
          <a:prstGeom prst="rect">
            <a:avLst/>
          </a:prstGeom>
          <a:solidFill>
            <a:schemeClr val="accent2">
              <a:lumMod val="20000"/>
              <a:lumOff val="80000"/>
              <a:alpha val="8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Gesù-Dio si propone come SERVO dell’uomo!</a:t>
            </a:r>
          </a:p>
        </p:txBody>
      </p:sp>
    </p:spTree>
    <p:extLst>
      <p:ext uri="{BB962C8B-B14F-4D97-AF65-F5344CB8AC3E}">
        <p14:creationId xmlns:p14="http://schemas.microsoft.com/office/powerpoint/2010/main" val="2347739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74EBCA48-11F8-450B-8D56-659B6030090E}"/>
              </a:ext>
            </a:extLst>
          </p:cNvPr>
          <p:cNvSpPr/>
          <p:nvPr/>
        </p:nvSpPr>
        <p:spPr>
          <a:xfrm>
            <a:off x="2267745" y="0"/>
            <a:ext cx="4580328" cy="9250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Il Papa ci dice…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1C6CFF4-7B6C-482D-BFA8-BA407BE0B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052736"/>
            <a:ext cx="6146770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8A8D576A-B5E0-484E-9EB5-DA027CE4FDDE}"/>
              </a:ext>
            </a:extLst>
          </p:cNvPr>
          <p:cNvSpPr/>
          <p:nvPr/>
        </p:nvSpPr>
        <p:spPr>
          <a:xfrm>
            <a:off x="1043608" y="5517232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dirty="0"/>
              <a:t>Quando siamo davanti al fratello che cade nel peccato, ricordiamoci che:</a:t>
            </a:r>
          </a:p>
        </p:txBody>
      </p:sp>
    </p:spTree>
    <p:extLst>
      <p:ext uri="{BB962C8B-B14F-4D97-AF65-F5344CB8AC3E}">
        <p14:creationId xmlns:p14="http://schemas.microsoft.com/office/powerpoint/2010/main" val="372085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363D6C7-D975-4762-9211-D6B5CDE6C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3"/>
            <a:ext cx="9133983" cy="699450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DC96E071-8732-45BE-B398-3B4EAD6C019D}"/>
              </a:ext>
            </a:extLst>
          </p:cNvPr>
          <p:cNvSpPr txBox="1">
            <a:spLocks/>
          </p:cNvSpPr>
          <p:nvPr/>
        </p:nvSpPr>
        <p:spPr>
          <a:xfrm>
            <a:off x="956602" y="492368"/>
            <a:ext cx="7863869" cy="2936631"/>
          </a:xfrm>
          <a:prstGeom prst="rect">
            <a:avLst/>
          </a:prstGeom>
          <a:solidFill>
            <a:schemeClr val="bg2">
              <a:alpha val="59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i="1" dirty="0"/>
              <a:t>- Dobbiamo vedere l’uomo prima del peccatore.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i="1" dirty="0"/>
              <a:t>- Gesù libera dal male, non dalla Legge.</a:t>
            </a:r>
          </a:p>
          <a:p>
            <a:pPr>
              <a:buFontTx/>
              <a:buChar char="-"/>
            </a:pPr>
            <a:r>
              <a:rPr lang="it-IT" i="1" dirty="0"/>
              <a:t>La Confessione è la scrittura di Dio sul cuore.</a:t>
            </a:r>
          </a:p>
          <a:p>
            <a:pPr>
              <a:buFontTx/>
              <a:buChar char="-"/>
            </a:pPr>
            <a:r>
              <a:rPr lang="it-IT" i="1" dirty="0"/>
              <a:t>Il perdono non è fotocopia, ma esperienza sempre nuova.</a:t>
            </a:r>
          </a:p>
          <a:p>
            <a:pPr>
              <a:buFontTx/>
              <a:buChar char="-"/>
            </a:pPr>
            <a:r>
              <a:rPr lang="it-IT" i="1" dirty="0"/>
              <a:t>Dobbiamo essere recidivi nel bene, nel chiedere la misericordia.</a:t>
            </a:r>
            <a:endParaRPr lang="it-IT" dirty="0"/>
          </a:p>
          <a:p>
            <a:pPr algn="just">
              <a:buFontTx/>
              <a:buChar char="-"/>
            </a:pPr>
            <a:endParaRPr lang="it-IT" b="1" dirty="0"/>
          </a:p>
          <a:p>
            <a:pPr algn="just">
              <a:buFontTx/>
              <a:buChar char="-"/>
            </a:pPr>
            <a:endParaRPr lang="it-IT" b="1" i="1" dirty="0"/>
          </a:p>
          <a:p>
            <a:pPr algn="just">
              <a:buFontTx/>
              <a:buChar char="-"/>
            </a:pPr>
            <a:endParaRPr lang="it-IT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it-IT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it-IT" b="1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558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o immagini per don orione">
            <a:extLst>
              <a:ext uri="{FF2B5EF4-FFF2-40B4-BE49-F238E27FC236}">
                <a16:creationId xmlns:a16="http://schemas.microsoft.com/office/drawing/2014/main" id="{CAAD2305-78C3-482F-B96A-2BF87AFE6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-243408"/>
            <a:ext cx="2729378" cy="36111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165E22B6-D299-41DC-8631-3B3349844ED7}"/>
              </a:ext>
            </a:extLst>
          </p:cNvPr>
          <p:cNvSpPr/>
          <p:nvPr/>
        </p:nvSpPr>
        <p:spPr>
          <a:xfrm>
            <a:off x="251520" y="332656"/>
            <a:ext cx="6735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it-IT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La Parola di don Orione</a:t>
            </a:r>
            <a:endParaRPr lang="it-IT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632EE35-A73F-4F3C-93BF-31EA0EF1A9C4}"/>
              </a:ext>
            </a:extLst>
          </p:cNvPr>
          <p:cNvSpPr/>
          <p:nvPr/>
        </p:nvSpPr>
        <p:spPr>
          <a:xfrm>
            <a:off x="251520" y="1016441"/>
            <a:ext cx="6735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/>
              <a:t>(Buenos Aires, il 4 agosto 1935.   Anniversario della elezione di Pio X  e della morte di Don Gaspare Goggi). 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247BA5B-D51F-4617-B954-12A8CD131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653" y="1637639"/>
            <a:ext cx="6830926" cy="438269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CEC8639B-3324-439C-A282-BC2D1E22EA41}"/>
              </a:ext>
            </a:extLst>
          </p:cNvPr>
          <p:cNvSpPr/>
          <p:nvPr/>
        </p:nvSpPr>
        <p:spPr>
          <a:xfrm>
            <a:off x="328261" y="3102098"/>
            <a:ext cx="88157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                                                                    Sia, dunque,     </a:t>
            </a:r>
          </a:p>
          <a:p>
            <a:r>
              <a:rPr lang="it-IT" sz="2800" dirty="0"/>
              <a:t>                                                                 impegno, specialmente       </a:t>
            </a:r>
          </a:p>
          <a:p>
            <a:r>
              <a:rPr lang="it-IT" sz="2800" dirty="0"/>
              <a:t>                                                                 dei superiori delle  </a:t>
            </a:r>
          </a:p>
          <a:p>
            <a:r>
              <a:rPr lang="it-IT" sz="2800" dirty="0"/>
              <a:t>                                                                   Case, che tutti i nostri  </a:t>
            </a:r>
          </a:p>
          <a:p>
            <a:r>
              <a:rPr lang="it-IT" sz="2800" dirty="0"/>
              <a:t>                                                                    religiosi, e anche il personale addetto agli Istituti della Divina Provvidenza, abbiano modo e comodità di confessarsi regolarmente una volta alla settimana</a:t>
            </a:r>
          </a:p>
        </p:txBody>
      </p:sp>
    </p:spTree>
    <p:extLst>
      <p:ext uri="{BB962C8B-B14F-4D97-AF65-F5344CB8AC3E}">
        <p14:creationId xmlns:p14="http://schemas.microsoft.com/office/powerpoint/2010/main" val="2767591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7C50CA9-FC7C-4008-BCBF-D63E4B6EE200}"/>
              </a:ext>
            </a:extLst>
          </p:cNvPr>
          <p:cNvSpPr/>
          <p:nvPr/>
        </p:nvSpPr>
        <p:spPr>
          <a:xfrm>
            <a:off x="5076056" y="303440"/>
            <a:ext cx="4067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dirty="0"/>
              <a:t>E i superiori siano essi i primi ad andarsi a confessare, dando così, anche in questo, buon esempio di edificazione come di osservanza. E farà del bene, se nelle Case si saprà da chi va il direttore a confessarsi e, più se lo si vedrà confessarsi con raccoglimento e divozione. Questo facevano Don Bosco, Don Rua e altri santi e veri servi di Dio.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3EED174-2677-45C1-BB68-F1E6F5EAC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66878"/>
            <a:ext cx="4536504" cy="5724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3238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7432CADE-9191-4C52-B04C-7D2F0A075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3933056"/>
            <a:ext cx="8229600" cy="266429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it-IT" dirty="0"/>
              <a:t>La confessione è sempre molto utile, anche se non abbiamo materia grave, che Dio non voglia. Don Bosco poi raccomandava che, prima, si recitasse un'Ave Maria, invocando l'aiuto materno di Maria Santissima, e per fare una buona confessione e per cavare molto frutto di vita spirituale dal Sacramento.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8580DE9-9440-4032-AA88-F1E36BDFC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-603448"/>
            <a:ext cx="6696744" cy="482165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84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B53407A-BFA8-4909-A8D3-1B1003B60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5" y="476672"/>
            <a:ext cx="7908938" cy="527262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A8DB992C-BAD4-448A-92DF-18505F519261}"/>
              </a:ext>
            </a:extLst>
          </p:cNvPr>
          <p:cNvSpPr/>
          <p:nvPr/>
        </p:nvSpPr>
        <p:spPr>
          <a:xfrm>
            <a:off x="395536" y="4149080"/>
            <a:ext cx="8325039" cy="2708920"/>
          </a:xfrm>
          <a:prstGeom prst="rect">
            <a:avLst/>
          </a:prstGeom>
          <a:solidFill>
            <a:srgbClr val="FFFFFF">
              <a:shade val="85000"/>
              <a:alpha val="67000"/>
            </a:srgbClr>
          </a:solidFill>
        </p:spPr>
        <p:txBody>
          <a:bodyPr wrap="square">
            <a:spAutoFit/>
          </a:bodyPr>
          <a:lstStyle/>
          <a:p>
            <a:r>
              <a:rPr lang="it-IT" sz="2800" dirty="0"/>
              <a:t>Confessiamo sinceramente e con profonda umiltà le nostre debolezze, e il Signore, che sa la nostra fragilità, avrà compassione di noi e la sua misericordia di Padre discenderà larga sopra di noi e sulle nostre fatiche. Egli ci ravviverà con la sua santa grazia e ci corroborerà della sua stessa divina fortezza.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18AF148-8526-435F-8088-CC8725A32A37}"/>
              </a:ext>
            </a:extLst>
          </p:cNvPr>
          <p:cNvSpPr/>
          <p:nvPr/>
        </p:nvSpPr>
        <p:spPr>
          <a:xfrm>
            <a:off x="551494" y="145663"/>
            <a:ext cx="7908938" cy="1384995"/>
          </a:xfrm>
          <a:prstGeom prst="rect">
            <a:avLst/>
          </a:prstGeom>
          <a:solidFill>
            <a:srgbClr val="FFFFFF">
              <a:shade val="85000"/>
              <a:alpha val="63000"/>
            </a:srgbClr>
          </a:solidFill>
        </p:spPr>
        <p:txBody>
          <a:bodyPr wrap="square">
            <a:spAutoFit/>
          </a:bodyPr>
          <a:lstStyle/>
          <a:p>
            <a:r>
              <a:rPr lang="it-IT" sz="2800" dirty="0"/>
              <a:t>Avanti di confessarci, non offendetevi, o cari miei figli e fratelli, se umilmente vi esorto ad eccitarvi al pentimento e alla fede viva nella potestà delle Chiavi. </a:t>
            </a:r>
          </a:p>
        </p:txBody>
      </p:sp>
    </p:spTree>
    <p:extLst>
      <p:ext uri="{BB962C8B-B14F-4D97-AF65-F5344CB8AC3E}">
        <p14:creationId xmlns:p14="http://schemas.microsoft.com/office/powerpoint/2010/main" val="50152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C53835A-A11B-485F-A7B9-4AF9F0D71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68" y="343869"/>
            <a:ext cx="8803828" cy="6170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449F1D2-8212-48CE-9A4E-54420B23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2048098"/>
            <a:ext cx="5419452" cy="276180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sz="3000" dirty="0"/>
              <a:t>Come si sta bene di spirito, dopo la confessione! Come ci sentiamo più animati a combattere, da buoni soldati di Cristo, contro le nostre passioni! Come si resta più desiderosi di avanzare nelle virtù e nell’osservanza della vita religiosa!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021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C5BAF0BF-B75E-4ED9-B551-6CD94AFF810E}"/>
              </a:ext>
            </a:extLst>
          </p:cNvPr>
          <p:cNvSpPr/>
          <p:nvPr/>
        </p:nvSpPr>
        <p:spPr>
          <a:xfrm>
            <a:off x="5672648" y="1210555"/>
            <a:ext cx="3291840" cy="175494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Esame di coscienza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4A506D2-62C6-4909-BD06-C799B2EB5FD5}"/>
              </a:ext>
            </a:extLst>
          </p:cNvPr>
          <p:cNvSpPr/>
          <p:nvPr/>
        </p:nvSpPr>
        <p:spPr>
          <a:xfrm>
            <a:off x="304670" y="3844498"/>
            <a:ext cx="85346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dirty="0"/>
              <a:t>«Gesù è la rivelazione definitiva, la presenza fatta persona dell'amore del Padre: le sue parole e le sue opere annunciano che il tempo è compiuto» Abbiamo dato spazio alla meditazione, alla contemplazione, all'ascolto, alla preghiera perché il nostro essere cristiani, laici </a:t>
            </a:r>
            <a:r>
              <a:rPr lang="it-IT" sz="2800" dirty="0" err="1"/>
              <a:t>orionini</a:t>
            </a:r>
            <a:r>
              <a:rPr lang="it-IT" sz="2800" dirty="0"/>
              <a:t>, sia generativo di grazia?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96155B4-A10D-4D9E-BB8F-6E97B1B64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3" y="188640"/>
            <a:ext cx="5256584" cy="3504389"/>
          </a:xfrm>
          <a:prstGeom prst="ellipse">
            <a:avLst/>
          </a:prstGeom>
          <a:ln w="190500" cap="rnd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08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27F6667-E45F-455C-8B7A-5F3B742A2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0648"/>
            <a:ext cx="5760640" cy="576064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A4E817BC-0084-4B73-9001-3EF8EEFFD758}"/>
              </a:ext>
            </a:extLst>
          </p:cNvPr>
          <p:cNvSpPr/>
          <p:nvPr/>
        </p:nvSpPr>
        <p:spPr>
          <a:xfrm>
            <a:off x="764958" y="5085184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dirty="0"/>
              <a:t>Di fronte alle loro necessità abbiamo aperto gli occhi per vedere, la testa per capire, il cuore per amare, le mani per soccorrere?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FB98528-C3B4-4808-A448-B22C28F7C2EC}"/>
              </a:ext>
            </a:extLst>
          </p:cNvPr>
          <p:cNvSpPr/>
          <p:nvPr/>
        </p:nvSpPr>
        <p:spPr>
          <a:xfrm>
            <a:off x="764958" y="213611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La carità, donata da Dio in Cristo e alimentata dalle sorgenti della vita cristiana, si fa attenzione ai fratelli e alle sorelle. </a:t>
            </a:r>
          </a:p>
        </p:txBody>
      </p:sp>
    </p:spTree>
    <p:extLst>
      <p:ext uri="{BB962C8B-B14F-4D97-AF65-F5344CB8AC3E}">
        <p14:creationId xmlns:p14="http://schemas.microsoft.com/office/powerpoint/2010/main" val="2940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4A7A49B-84AD-4042-A151-A122F162F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68689"/>
            <a:ext cx="5809986" cy="41206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BCCCDCAE-DC16-4A4F-B9A7-BB810CE2A6F8}"/>
              </a:ext>
            </a:extLst>
          </p:cNvPr>
          <p:cNvSpPr/>
          <p:nvPr/>
        </p:nvSpPr>
        <p:spPr>
          <a:xfrm>
            <a:off x="934884" y="5877272"/>
            <a:ext cx="7776864" cy="830997"/>
          </a:xfrm>
          <a:prstGeom prst="rect">
            <a:avLst/>
          </a:prstGeom>
          <a:solidFill>
            <a:srgbClr val="FFFFFF">
              <a:shade val="85000"/>
              <a:alpha val="64000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it-IT" sz="2400" dirty="0">
                <a:solidFill>
                  <a:srgbClr val="FF0000"/>
                </a:solidFill>
              </a:rPr>
              <a:t>Sono scuole di carità nella comprensione, nel perdono, nella reciproca accoglienza, nella correzione?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E420755-6789-4EAC-B685-8C5FF40A0C8C}"/>
              </a:ext>
            </a:extLst>
          </p:cNvPr>
          <p:cNvSpPr/>
          <p:nvPr/>
        </p:nvSpPr>
        <p:spPr>
          <a:xfrm>
            <a:off x="827584" y="314945"/>
            <a:ext cx="7991465" cy="830997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Particolare attenzione meritano i nostri </a:t>
            </a:r>
            <a:r>
              <a:rPr lang="it-IT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ambienti di vita</a:t>
            </a:r>
            <a:r>
              <a:rPr lang="it-IT" sz="2400" dirty="0">
                <a:solidFill>
                  <a:srgbClr val="FF0000"/>
                </a:solidFill>
              </a:rPr>
              <a:t>, luoghi nei quali quotidianamente si vive e ci si educa alla carità.</a:t>
            </a:r>
          </a:p>
        </p:txBody>
      </p:sp>
    </p:spTree>
    <p:extLst>
      <p:ext uri="{BB962C8B-B14F-4D97-AF65-F5344CB8AC3E}">
        <p14:creationId xmlns:p14="http://schemas.microsoft.com/office/powerpoint/2010/main" val="8481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4BB8FB8F-77F8-416C-9E69-9CAC2F7D2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59" y="188640"/>
            <a:ext cx="8517079" cy="619268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BBD1000-6346-4A4A-B10A-804A4B76A6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" y="4985311"/>
            <a:ext cx="1804518" cy="182256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035B00F6-A3E5-4C40-9278-3CC2C37FA398}"/>
              </a:ext>
            </a:extLst>
          </p:cNvPr>
          <p:cNvSpPr/>
          <p:nvPr/>
        </p:nvSpPr>
        <p:spPr>
          <a:xfrm>
            <a:off x="2771800" y="1798559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dirty="0"/>
              <a:t>Comunione significa e comporta attenzione all'altro, accoglienza, ascolto, servizio, perdono, solidarietà…Sono capace di vivere questi atteggiamenti?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6605F4E-77BA-4632-B79E-DF0DC9584E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791" y="5035437"/>
            <a:ext cx="1804518" cy="182256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555134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62E9E72-8B16-45E4-A47E-304B853AB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87" y="260648"/>
            <a:ext cx="8167343" cy="6039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D352C03-87F8-4AEA-9B73-F1722FE95FD5}"/>
              </a:ext>
            </a:extLst>
          </p:cNvPr>
          <p:cNvSpPr/>
          <p:nvPr/>
        </p:nvSpPr>
        <p:spPr>
          <a:xfrm>
            <a:off x="1061610" y="557899"/>
            <a:ext cx="70207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dirty="0"/>
              <a:t>Come vivo i rapporti con il prossimo?                                C'è forse qualche frattura o                                                           </a:t>
            </a:r>
          </a:p>
          <a:p>
            <a:pPr lvl="0"/>
            <a:r>
              <a:rPr lang="it-IT" sz="2800" dirty="0"/>
              <a:t>                            qualche tensione?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EAB0794-789F-49BD-A036-303E76A7339A}"/>
              </a:ext>
            </a:extLst>
          </p:cNvPr>
          <p:cNvSpPr/>
          <p:nvPr/>
        </p:nvSpPr>
        <p:spPr>
          <a:xfrm>
            <a:off x="4478974" y="5229200"/>
            <a:ext cx="4104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Mi pongo come strumento di comunione?</a:t>
            </a:r>
          </a:p>
        </p:txBody>
      </p:sp>
    </p:spTree>
    <p:extLst>
      <p:ext uri="{BB962C8B-B14F-4D97-AF65-F5344CB8AC3E}">
        <p14:creationId xmlns:p14="http://schemas.microsoft.com/office/powerpoint/2010/main" val="199275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40060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it-IT" b="1" dirty="0">
              <a:solidFill>
                <a:srgbClr val="FF0000"/>
              </a:solidFill>
            </a:endParaRPr>
          </a:p>
          <a:p>
            <a:pPr marL="0" lvl="0" indent="0" algn="just">
              <a:buNone/>
            </a:pPr>
            <a:endParaRPr lang="it-IT" dirty="0"/>
          </a:p>
          <a:p>
            <a:pPr lvl="0" algn="just"/>
            <a:endParaRPr lang="it-IT" dirty="0"/>
          </a:p>
          <a:p>
            <a:pPr lvl="0" algn="just"/>
            <a:endParaRPr lang="it-IT" dirty="0"/>
          </a:p>
          <a:p>
            <a:pPr marL="0" lvl="0" indent="0" algn="just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827DEF7-7717-458D-8A2C-6C46CCCC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32322" cy="6858000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0BFBBE41-9C95-47FD-BAB7-296BDC1ECA20}"/>
              </a:ext>
            </a:extLst>
          </p:cNvPr>
          <p:cNvSpPr/>
          <p:nvPr/>
        </p:nvSpPr>
        <p:spPr>
          <a:xfrm>
            <a:off x="323528" y="1938021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Dio onnipotente, spogliami di                                                                ogni pensiero di vanagloria,                                                                    di ogni desiderio di lode,                                                                         di ogni sentimento di                                                                       invidia, di avarizia, di                                                                                gola, di pigrizia.                                                                          Spogliami in ogni desiderio                                                                         o compiacimento di essere                                                                    lodata dagli altri o di ricevere i loro favori. 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A0C8228-417B-46D3-B267-B165991330DB}"/>
              </a:ext>
            </a:extLst>
          </p:cNvPr>
          <p:cNvSpPr/>
          <p:nvPr/>
        </p:nvSpPr>
        <p:spPr>
          <a:xfrm>
            <a:off x="4766161" y="273421"/>
            <a:ext cx="3286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Preghiamo</a:t>
            </a:r>
          </a:p>
        </p:txBody>
      </p:sp>
    </p:spTree>
    <p:extLst>
      <p:ext uri="{BB962C8B-B14F-4D97-AF65-F5344CB8AC3E}">
        <p14:creationId xmlns:p14="http://schemas.microsoft.com/office/powerpoint/2010/main" val="83224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0473FFA-3982-4DE0-9EAF-289CB843A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32322" cy="6858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88E1538-8E17-4CCC-A51F-E4393E195F03}"/>
              </a:ext>
            </a:extLst>
          </p:cNvPr>
          <p:cNvSpPr/>
          <p:nvPr/>
        </p:nvSpPr>
        <p:spPr>
          <a:xfrm>
            <a:off x="194160" y="116632"/>
            <a:ext cx="92023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 </a:t>
            </a:r>
            <a:r>
              <a:rPr lang="it-IT" sz="2800" dirty="0"/>
              <a:t>Spogliami di ogni volontà di provocare gli altri all'ira o alla collera, di ogni compiacimento a muovere ingiuria o rimprovero a chi è nella disgrazia o nell'afflizione.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40218B6-3B94-495F-8F3E-5F8BE0E66814}"/>
              </a:ext>
            </a:extLst>
          </p:cNvPr>
          <p:cNvSpPr/>
          <p:nvPr/>
        </p:nvSpPr>
        <p:spPr>
          <a:xfrm>
            <a:off x="223347" y="213285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dirty="0"/>
              <a:t>Dammi, o Signore, un animo umile, docile, mite, remissivo, paziente, caritatevole, indulgente, sollecito, comprensivo.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6EE1314-DCCF-40A2-B9E9-D704E667617C}"/>
              </a:ext>
            </a:extLst>
          </p:cNvPr>
          <p:cNvSpPr/>
          <p:nvPr/>
        </p:nvSpPr>
        <p:spPr>
          <a:xfrm>
            <a:off x="341698" y="5742454"/>
            <a:ext cx="89072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Fa' che tutte le mie opere, le mie parole e i miei pensieri, siano rivolti a percepire il tuo Santo Spirito. </a:t>
            </a:r>
          </a:p>
        </p:txBody>
      </p:sp>
    </p:spTree>
    <p:extLst>
      <p:ext uri="{BB962C8B-B14F-4D97-AF65-F5344CB8AC3E}">
        <p14:creationId xmlns:p14="http://schemas.microsoft.com/office/powerpoint/2010/main" val="12886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39250AB-CE05-4935-BDA4-CA7796B9E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32322" cy="6858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8389FD5-6C57-4829-8330-099368EF8CBA}"/>
              </a:ext>
            </a:extLst>
          </p:cNvPr>
          <p:cNvSpPr/>
          <p:nvPr/>
        </p:nvSpPr>
        <p:spPr>
          <a:xfrm>
            <a:off x="395536" y="260648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Dammi, o Signore, una fede piena, una speranza ferma, una fervida carità, un amore per te, o Signore, incomparabilmente più grande dell'amore per me stessa.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8E9BE18-2C1C-40F6-99FE-679F23B05F3F}"/>
              </a:ext>
            </a:extLst>
          </p:cNvPr>
          <p:cNvSpPr/>
          <p:nvPr/>
        </p:nvSpPr>
        <p:spPr>
          <a:xfrm>
            <a:off x="194161" y="2521059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dirty="0"/>
              <a:t>E che niente io ami che ti possa dispiacere, ma tutto quello che amo lo ami secondo la tua volontà.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CE1E16E-1EF9-4181-A348-EC71350DD8C0}"/>
              </a:ext>
            </a:extLst>
          </p:cNvPr>
          <p:cNvSpPr/>
          <p:nvPr/>
        </p:nvSpPr>
        <p:spPr>
          <a:xfrm>
            <a:off x="539552" y="5517232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Dammi, o Signore, un ardente desiderio di unirmi a te, ma per un autentico amore verso di te. </a:t>
            </a:r>
          </a:p>
        </p:txBody>
      </p:sp>
    </p:spTree>
    <p:extLst>
      <p:ext uri="{BB962C8B-B14F-4D97-AF65-F5344CB8AC3E}">
        <p14:creationId xmlns:p14="http://schemas.microsoft.com/office/powerpoint/2010/main" val="252324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8ABF8AA-B49B-4F0D-AEC1-B083AD554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61" y="0"/>
            <a:ext cx="9532322" cy="6858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7BDC767-5EE0-48B2-AB78-A8B0DEE47D6A}"/>
              </a:ext>
            </a:extLst>
          </p:cNvPr>
          <p:cNvSpPr/>
          <p:nvPr/>
        </p:nvSpPr>
        <p:spPr>
          <a:xfrm>
            <a:off x="395536" y="260648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Concedimi, o Signore, il tuo amore e la tua benevolenza.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6A9B8A8-5413-4858-A6FF-7FE321F2E298}"/>
              </a:ext>
            </a:extLst>
          </p:cNvPr>
          <p:cNvSpPr/>
          <p:nvPr/>
        </p:nvSpPr>
        <p:spPr>
          <a:xfrm>
            <a:off x="200381" y="1964180"/>
            <a:ext cx="87432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E perdonami, o Signore, se sono                                                                                       tanto ardita di chiederti                                                                 cose così grandi, io, vile,                                                                      misera peccatrice, così                                                              immeritevole anche                                                                              delle piccole.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B8D672-0020-42A7-B824-8957F86BA5C1}"/>
              </a:ext>
            </a:extLst>
          </p:cNvPr>
          <p:cNvSpPr/>
          <p:nvPr/>
        </p:nvSpPr>
        <p:spPr>
          <a:xfrm>
            <a:off x="2231232" y="5801552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Ma, o Signore, sono proprio queste le cose che tu vuoi che io desideri</a:t>
            </a:r>
          </a:p>
        </p:txBody>
      </p:sp>
    </p:spTree>
    <p:extLst>
      <p:ext uri="{BB962C8B-B14F-4D97-AF65-F5344CB8AC3E}">
        <p14:creationId xmlns:p14="http://schemas.microsoft.com/office/powerpoint/2010/main" val="417763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1604</Words>
  <Application>Microsoft Office PowerPoint</Application>
  <PresentationFormat>Presentazione su schermo (4:3)</PresentationFormat>
  <Paragraphs>78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6" baseType="lpstr">
      <vt:lpstr>Algerian</vt:lpstr>
      <vt:lpstr>Arial</vt:lpstr>
      <vt:lpstr>Arial Black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</vt:lpstr>
      <vt:lpstr>Presentazione standard di PowerPoint</vt:lpstr>
      <vt:lpstr> </vt:lpstr>
      <vt:lpstr>Presentazione standard di PowerPoint</vt:lpstr>
      <vt:lpstr>Presentazione standard di PowerPoint</vt:lpstr>
      <vt:lpstr>Presentazione standard di PowerPoint</vt:lpstr>
      <vt:lpstr>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GIORNATA PENITENZIALE  CON GESU’ NEL DESERTO PER VINCERE LE PROVE</dc:title>
  <dc:creator>Giovanni</dc:creator>
  <cp:lastModifiedBy>Utente</cp:lastModifiedBy>
  <cp:revision>68</cp:revision>
  <dcterms:created xsi:type="dcterms:W3CDTF">2020-03-19T16:38:15Z</dcterms:created>
  <dcterms:modified xsi:type="dcterms:W3CDTF">2020-08-20T08:31:55Z</dcterms:modified>
</cp:coreProperties>
</file>