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web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16.jpg" ContentType="image/png"/>
  <Override PartName="/ppt/media/image18.jpg" ContentType="image/png"/>
  <Override PartName="/ppt/media/image22.jpg" ContentType="image/png"/>
  <Override PartName="/ppt/media/image39.jpg" ContentType="image/png"/>
  <Override PartName="/ppt/media/image50.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3" r:id="rId2"/>
    <p:sldId id="278" r:id="rId3"/>
    <p:sldId id="279" r:id="rId4"/>
    <p:sldId id="280" r:id="rId5"/>
    <p:sldId id="258" r:id="rId6"/>
    <p:sldId id="282" r:id="rId7"/>
    <p:sldId id="283" r:id="rId8"/>
    <p:sldId id="259" r:id="rId9"/>
    <p:sldId id="284" r:id="rId10"/>
    <p:sldId id="260" r:id="rId11"/>
    <p:sldId id="285" r:id="rId12"/>
    <p:sldId id="286" r:id="rId13"/>
    <p:sldId id="287" r:id="rId14"/>
    <p:sldId id="288" r:id="rId15"/>
    <p:sldId id="289" r:id="rId16"/>
    <p:sldId id="290" r:id="rId17"/>
    <p:sldId id="262" r:id="rId18"/>
    <p:sldId id="291" r:id="rId19"/>
    <p:sldId id="292" r:id="rId20"/>
    <p:sldId id="263" r:id="rId21"/>
    <p:sldId id="293" r:id="rId22"/>
    <p:sldId id="294" r:id="rId23"/>
    <p:sldId id="295" r:id="rId24"/>
    <p:sldId id="296" r:id="rId25"/>
    <p:sldId id="297" r:id="rId26"/>
    <p:sldId id="265" r:id="rId27"/>
    <p:sldId id="298" r:id="rId28"/>
    <p:sldId id="266" r:id="rId29"/>
    <p:sldId id="272" r:id="rId30"/>
    <p:sldId id="271" r:id="rId31"/>
    <p:sldId id="267" r:id="rId32"/>
    <p:sldId id="299" r:id="rId33"/>
    <p:sldId id="268" r:id="rId34"/>
    <p:sldId id="277" r:id="rId35"/>
    <p:sldId id="270" r:id="rId36"/>
    <p:sldId id="300" r:id="rId37"/>
    <p:sldId id="301" r:id="rId38"/>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DF4BE147-0D7B-4C5C-ABE3-5D09AC1BF911}" type="datetimeFigureOut">
              <a:rPr lang="it-IT" smtClean="0"/>
              <a:pPr/>
              <a:t>07/05/2020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9DCC9EB-0DBE-4BFA-BB86-1C5A32EE71F3}" type="slidenum">
              <a:rPr lang="it-IT" smtClean="0"/>
              <a:pPr/>
              <a:t>‹N›</a:t>
            </a:fld>
            <a:endParaRPr lang="it-IT"/>
          </a:p>
        </p:txBody>
      </p:sp>
    </p:spTree>
    <p:extLst>
      <p:ext uri="{BB962C8B-B14F-4D97-AF65-F5344CB8AC3E}">
        <p14:creationId xmlns:p14="http://schemas.microsoft.com/office/powerpoint/2010/main" val="563767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DF4BE147-0D7B-4C5C-ABE3-5D09AC1BF911}" type="datetimeFigureOut">
              <a:rPr lang="it-IT" smtClean="0"/>
              <a:pPr/>
              <a:t>07/05/2020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9DCC9EB-0DBE-4BFA-BB86-1C5A32EE71F3}" type="slidenum">
              <a:rPr lang="it-IT" smtClean="0"/>
              <a:pPr/>
              <a:t>‹N›</a:t>
            </a:fld>
            <a:endParaRPr lang="it-IT"/>
          </a:p>
        </p:txBody>
      </p:sp>
    </p:spTree>
    <p:extLst>
      <p:ext uri="{BB962C8B-B14F-4D97-AF65-F5344CB8AC3E}">
        <p14:creationId xmlns:p14="http://schemas.microsoft.com/office/powerpoint/2010/main" val="2380267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DF4BE147-0D7B-4C5C-ABE3-5D09AC1BF911}" type="datetimeFigureOut">
              <a:rPr lang="it-IT" smtClean="0"/>
              <a:pPr/>
              <a:t>07/05/2020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9DCC9EB-0DBE-4BFA-BB86-1C5A32EE71F3}" type="slidenum">
              <a:rPr lang="it-IT" smtClean="0"/>
              <a:pPr/>
              <a:t>‹N›</a:t>
            </a:fld>
            <a:endParaRPr lang="it-IT"/>
          </a:p>
        </p:txBody>
      </p:sp>
    </p:spTree>
    <p:extLst>
      <p:ext uri="{BB962C8B-B14F-4D97-AF65-F5344CB8AC3E}">
        <p14:creationId xmlns:p14="http://schemas.microsoft.com/office/powerpoint/2010/main" val="16499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DF4BE147-0D7B-4C5C-ABE3-5D09AC1BF911}" type="datetimeFigureOut">
              <a:rPr lang="it-IT" smtClean="0"/>
              <a:pPr/>
              <a:t>07/05/2020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9DCC9EB-0DBE-4BFA-BB86-1C5A32EE71F3}" type="slidenum">
              <a:rPr lang="it-IT" smtClean="0"/>
              <a:pPr/>
              <a:t>‹N›</a:t>
            </a:fld>
            <a:endParaRPr lang="it-IT"/>
          </a:p>
        </p:txBody>
      </p:sp>
    </p:spTree>
    <p:extLst>
      <p:ext uri="{BB962C8B-B14F-4D97-AF65-F5344CB8AC3E}">
        <p14:creationId xmlns:p14="http://schemas.microsoft.com/office/powerpoint/2010/main" val="1472995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DF4BE147-0D7B-4C5C-ABE3-5D09AC1BF911}" type="datetimeFigureOut">
              <a:rPr lang="it-IT" smtClean="0"/>
              <a:pPr/>
              <a:t>07/05/2020</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79DCC9EB-0DBE-4BFA-BB86-1C5A32EE71F3}" type="slidenum">
              <a:rPr lang="it-IT" smtClean="0"/>
              <a:pPr/>
              <a:t>‹N›</a:t>
            </a:fld>
            <a:endParaRPr lang="it-IT"/>
          </a:p>
        </p:txBody>
      </p:sp>
    </p:spTree>
    <p:extLst>
      <p:ext uri="{BB962C8B-B14F-4D97-AF65-F5344CB8AC3E}">
        <p14:creationId xmlns:p14="http://schemas.microsoft.com/office/powerpoint/2010/main" val="1958256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DF4BE147-0D7B-4C5C-ABE3-5D09AC1BF911}" type="datetimeFigureOut">
              <a:rPr lang="it-IT" smtClean="0"/>
              <a:pPr/>
              <a:t>07/05/2020</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79DCC9EB-0DBE-4BFA-BB86-1C5A32EE71F3}" type="slidenum">
              <a:rPr lang="it-IT" smtClean="0"/>
              <a:pPr/>
              <a:t>‹N›</a:t>
            </a:fld>
            <a:endParaRPr lang="it-IT"/>
          </a:p>
        </p:txBody>
      </p:sp>
    </p:spTree>
    <p:extLst>
      <p:ext uri="{BB962C8B-B14F-4D97-AF65-F5344CB8AC3E}">
        <p14:creationId xmlns:p14="http://schemas.microsoft.com/office/powerpoint/2010/main" val="3996151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DF4BE147-0D7B-4C5C-ABE3-5D09AC1BF911}" type="datetimeFigureOut">
              <a:rPr lang="it-IT" smtClean="0"/>
              <a:pPr/>
              <a:t>07/05/2020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79DCC9EB-0DBE-4BFA-BB86-1C5A32EE71F3}" type="slidenum">
              <a:rPr lang="it-IT" smtClean="0"/>
              <a:pPr/>
              <a:t>‹N›</a:t>
            </a:fld>
            <a:endParaRPr lang="it-IT"/>
          </a:p>
        </p:txBody>
      </p:sp>
    </p:spTree>
    <p:extLst>
      <p:ext uri="{BB962C8B-B14F-4D97-AF65-F5344CB8AC3E}">
        <p14:creationId xmlns:p14="http://schemas.microsoft.com/office/powerpoint/2010/main" val="3490968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DF4BE147-0D7B-4C5C-ABE3-5D09AC1BF911}" type="datetimeFigureOut">
              <a:rPr lang="it-IT" smtClean="0"/>
              <a:pPr/>
              <a:t>07/05/2020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9DCC9EB-0DBE-4BFA-BB86-1C5A32EE71F3}" type="slidenum">
              <a:rPr lang="it-IT" smtClean="0"/>
              <a:pPr/>
              <a:t>‹N›</a:t>
            </a:fld>
            <a:endParaRPr lang="it-IT"/>
          </a:p>
        </p:txBody>
      </p:sp>
    </p:spTree>
    <p:extLst>
      <p:ext uri="{BB962C8B-B14F-4D97-AF65-F5344CB8AC3E}">
        <p14:creationId xmlns:p14="http://schemas.microsoft.com/office/powerpoint/2010/main" val="2104060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DF4BE147-0D7B-4C5C-ABE3-5D09AC1BF911}" type="datetimeFigureOut">
              <a:rPr lang="it-IT" smtClean="0"/>
              <a:pPr/>
              <a:t>07/05/2020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9DCC9EB-0DBE-4BFA-BB86-1C5A32EE71F3}" type="slidenum">
              <a:rPr lang="it-IT" smtClean="0"/>
              <a:pPr/>
              <a:t>‹N›</a:t>
            </a:fld>
            <a:endParaRPr lang="it-IT"/>
          </a:p>
        </p:txBody>
      </p:sp>
    </p:spTree>
    <p:extLst>
      <p:ext uri="{BB962C8B-B14F-4D97-AF65-F5344CB8AC3E}">
        <p14:creationId xmlns:p14="http://schemas.microsoft.com/office/powerpoint/2010/main" val="597042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DF4BE147-0D7B-4C5C-ABE3-5D09AC1BF911}" type="datetimeFigureOut">
              <a:rPr lang="it-IT" smtClean="0"/>
              <a:pPr/>
              <a:t>07/05/2020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9DCC9EB-0DBE-4BFA-BB86-1C5A32EE71F3}" type="slidenum">
              <a:rPr lang="it-IT" smtClean="0"/>
              <a:pPr/>
              <a:t>‹N›</a:t>
            </a:fld>
            <a:endParaRPr lang="it-IT"/>
          </a:p>
        </p:txBody>
      </p:sp>
    </p:spTree>
    <p:extLst>
      <p:ext uri="{BB962C8B-B14F-4D97-AF65-F5344CB8AC3E}">
        <p14:creationId xmlns:p14="http://schemas.microsoft.com/office/powerpoint/2010/main" val="1318665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DF4BE147-0D7B-4C5C-ABE3-5D09AC1BF911}" type="datetimeFigureOut">
              <a:rPr lang="it-IT" smtClean="0"/>
              <a:pPr/>
              <a:t>07/05/2020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9DCC9EB-0DBE-4BFA-BB86-1C5A32EE71F3}" type="slidenum">
              <a:rPr lang="it-IT" smtClean="0"/>
              <a:pPr/>
              <a:t>‹N›</a:t>
            </a:fld>
            <a:endParaRPr lang="it-IT"/>
          </a:p>
        </p:txBody>
      </p:sp>
    </p:spTree>
    <p:extLst>
      <p:ext uri="{BB962C8B-B14F-4D97-AF65-F5344CB8AC3E}">
        <p14:creationId xmlns:p14="http://schemas.microsoft.com/office/powerpoint/2010/main" val="2491683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4576">
              <a:srgbClr val="8AA550"/>
            </a:gs>
            <a:gs pos="6700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4BE147-0D7B-4C5C-ABE3-5D09AC1BF911}" type="datetimeFigureOut">
              <a:rPr lang="it-IT" smtClean="0"/>
              <a:pPr/>
              <a:t>07/05/2020</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DCC9EB-0DBE-4BFA-BB86-1C5A32EE71F3}" type="slidenum">
              <a:rPr lang="it-IT" smtClean="0"/>
              <a:pPr/>
              <a:t>‹N›</a:t>
            </a:fld>
            <a:endParaRPr lang="it-IT"/>
          </a:p>
        </p:txBody>
      </p:sp>
    </p:spTree>
    <p:extLst>
      <p:ext uri="{BB962C8B-B14F-4D97-AF65-F5344CB8AC3E}">
        <p14:creationId xmlns:p14="http://schemas.microsoft.com/office/powerpoint/2010/main" val="1390582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3.jpe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webp"/><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2.xml"/><Relationship Id="rId4" Type="http://schemas.openxmlformats.org/officeDocument/2006/relationships/image" Target="../media/image33.jpg"/></Relationships>
</file>

<file path=ppt/slides/_rels/slide2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2.xml"/><Relationship Id="rId4" Type="http://schemas.openxmlformats.org/officeDocument/2006/relationships/image" Target="../media/image39.jpg"/></Relationships>
</file>

<file path=ppt/slides/_rels/slide2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2.xml"/><Relationship Id="rId4" Type="http://schemas.openxmlformats.org/officeDocument/2006/relationships/image" Target="../media/image42.jpg"/></Relationships>
</file>

<file path=ppt/slides/_rels/slide2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evviva.jpg"/>
          <p:cNvPicPr>
            <a:picLocks noChangeAspect="1"/>
          </p:cNvPicPr>
          <p:nvPr/>
        </p:nvPicPr>
        <p:blipFill>
          <a:blip r:embed="rId2" cstate="print"/>
          <a:stretch>
            <a:fillRect/>
          </a:stretch>
        </p:blipFill>
        <p:spPr>
          <a:xfrm>
            <a:off x="4863841" y="2338302"/>
            <a:ext cx="4009918" cy="21813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9458" name="Picture 2" descr="Risultato immagini per papa"/>
          <p:cNvPicPr>
            <a:picLocks noChangeAspect="1" noChangeArrowheads="1"/>
          </p:cNvPicPr>
          <p:nvPr/>
        </p:nvPicPr>
        <p:blipFill>
          <a:blip r:embed="rId3" cstate="print">
            <a:extLst>
              <a:ext uri="{BEBA8EAE-BF5A-486C-A8C5-ECC9F3942E4B}">
                <a14:imgProps xmlns:a14="http://schemas.microsoft.com/office/drawing/2010/main">
                  <a14:imgLayer r:embed="rId4">
                    <a14:imgEffect>
                      <a14:artisticTexturizer/>
                    </a14:imgEffect>
                  </a14:imgLayer>
                </a14:imgProps>
              </a:ext>
            </a:extLst>
          </a:blip>
          <a:srcRect/>
          <a:stretch>
            <a:fillRect/>
          </a:stretch>
        </p:blipFill>
        <p:spPr bwMode="auto">
          <a:xfrm>
            <a:off x="202042" y="140439"/>
            <a:ext cx="4536503" cy="3024336"/>
          </a:xfrm>
          <a:prstGeom prst="ellipse">
            <a:avLst/>
          </a:prstGeom>
          <a:ln w="63500" cap="rnd">
            <a:solidFill>
              <a:schemeClr val="accent3">
                <a:lumMod val="5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Rettangolo 8"/>
          <p:cNvSpPr/>
          <p:nvPr/>
        </p:nvSpPr>
        <p:spPr>
          <a:xfrm>
            <a:off x="4738545" y="5172969"/>
            <a:ext cx="4032448" cy="1200329"/>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t-IT" sz="3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nelle indicazioni di Papa Francesco</a:t>
            </a:r>
          </a:p>
        </p:txBody>
      </p:sp>
      <p:sp>
        <p:nvSpPr>
          <p:cNvPr id="10" name="Rettangolo 9"/>
          <p:cNvSpPr/>
          <p:nvPr/>
        </p:nvSpPr>
        <p:spPr>
          <a:xfrm>
            <a:off x="4656907" y="310251"/>
            <a:ext cx="4394586" cy="156966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t-IT" sz="48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Il cammino di santità </a:t>
            </a:r>
          </a:p>
        </p:txBody>
      </p:sp>
      <p:pic>
        <p:nvPicPr>
          <p:cNvPr id="1026" name="Picture 2" descr="C:\Users\Lia\Desktop\ricominciare.jpg"/>
          <p:cNvPicPr>
            <a:picLocks noChangeAspect="1" noChangeArrowheads="1"/>
          </p:cNvPicPr>
          <p:nvPr/>
        </p:nvPicPr>
        <p:blipFill>
          <a:blip r:embed="rId5" cstate="print"/>
          <a:srcRect/>
          <a:stretch>
            <a:fillRect/>
          </a:stretch>
        </p:blipFill>
        <p:spPr bwMode="auto">
          <a:xfrm>
            <a:off x="485545" y="3518775"/>
            <a:ext cx="4349748" cy="285452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4086389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percorso.jpg"/>
          <p:cNvPicPr>
            <a:picLocks noChangeAspect="1"/>
          </p:cNvPicPr>
          <p:nvPr/>
        </p:nvPicPr>
        <p:blipFill>
          <a:blip r:embed="rId2" cstate="print"/>
          <a:stretch>
            <a:fillRect/>
          </a:stretch>
        </p:blipFill>
        <p:spPr>
          <a:xfrm>
            <a:off x="179512" y="1316868"/>
            <a:ext cx="5246136" cy="4224263"/>
          </a:xfrm>
          <a:prstGeom prst="rect">
            <a:avLst/>
          </a:prstGeom>
          <a:effectLst>
            <a:softEdge rad="317500"/>
          </a:effectLst>
        </p:spPr>
      </p:pic>
      <p:sp>
        <p:nvSpPr>
          <p:cNvPr id="6" name="Rettangolo 5">
            <a:extLst>
              <a:ext uri="{FF2B5EF4-FFF2-40B4-BE49-F238E27FC236}">
                <a16:creationId xmlns:a16="http://schemas.microsoft.com/office/drawing/2014/main" id="{B674F238-FC9B-4465-BC38-0679E5E45F3D}"/>
              </a:ext>
            </a:extLst>
          </p:cNvPr>
          <p:cNvSpPr/>
          <p:nvPr/>
        </p:nvSpPr>
        <p:spPr>
          <a:xfrm>
            <a:off x="410318" y="271091"/>
            <a:ext cx="8338145" cy="1384994"/>
          </a:xfrm>
          <a:prstGeom prst="rect">
            <a:avLst/>
          </a:prstGeom>
          <a:solidFill>
            <a:schemeClr val="bg1">
              <a:lumMod val="85000"/>
              <a:alpha val="13000"/>
            </a:schemeClr>
          </a:solidFill>
        </p:spPr>
        <p:txBody>
          <a:bodyPr wrap="square">
            <a:spAutoFit/>
          </a:bodyPr>
          <a:lstStyle/>
          <a:p>
            <a:r>
              <a:rPr lang="it-IT" sz="2800" b="1" i="1" dirty="0"/>
              <a:t> Il sottotitolo dell’Esortazione</a:t>
            </a:r>
            <a:r>
              <a:rPr lang="it-IT" sz="2800" dirty="0"/>
              <a:t>, “</a:t>
            </a:r>
            <a:r>
              <a:rPr lang="it-IT" sz="2800" b="1" dirty="0"/>
              <a:t>chiamata alla santità nel mondo contemporaneo</a:t>
            </a:r>
            <a:r>
              <a:rPr lang="it-IT" sz="2800" dirty="0"/>
              <a:t>”, ne riassume con tutta </a:t>
            </a:r>
          </a:p>
          <a:p>
            <a:r>
              <a:rPr lang="it-IT" sz="2800" dirty="0"/>
              <a:t>                                                evidenza il tema e la finalità</a:t>
            </a:r>
          </a:p>
        </p:txBody>
      </p:sp>
      <p:sp>
        <p:nvSpPr>
          <p:cNvPr id="9" name="Rettangolo 8">
            <a:extLst>
              <a:ext uri="{FF2B5EF4-FFF2-40B4-BE49-F238E27FC236}">
                <a16:creationId xmlns:a16="http://schemas.microsoft.com/office/drawing/2014/main" id="{64D146CC-6D12-40EF-89CD-FEC1C7AD5BB3}"/>
              </a:ext>
            </a:extLst>
          </p:cNvPr>
          <p:cNvSpPr/>
          <p:nvPr/>
        </p:nvSpPr>
        <p:spPr>
          <a:xfrm>
            <a:off x="179512" y="5589058"/>
            <a:ext cx="8712968" cy="954107"/>
          </a:xfrm>
          <a:prstGeom prst="rect">
            <a:avLst/>
          </a:prstGeom>
          <a:solidFill>
            <a:schemeClr val="bg2">
              <a:alpha val="38000"/>
            </a:schemeClr>
          </a:solidFill>
        </p:spPr>
        <p:txBody>
          <a:bodyPr wrap="square">
            <a:spAutoFit/>
          </a:bodyPr>
          <a:lstStyle/>
          <a:p>
            <a:r>
              <a:rPr lang="it-IT" sz="2800" b="1" i="1" u="sng" dirty="0">
                <a:solidFill>
                  <a:srgbClr val="0070C0"/>
                </a:solidFill>
              </a:rPr>
              <a:t>La santità è un percorso</a:t>
            </a:r>
            <a:r>
              <a:rPr lang="it-IT" sz="2800" u="sng" dirty="0">
                <a:solidFill>
                  <a:srgbClr val="0070C0"/>
                </a:solidFill>
              </a:rPr>
              <a:t> </a:t>
            </a:r>
            <a:r>
              <a:rPr lang="it-IT" sz="2800" dirty="0"/>
              <a:t>che coincide con la vita dell’uomo, nessuno escluso e senza alcun limite di tempo</a:t>
            </a:r>
          </a:p>
        </p:txBody>
      </p:sp>
      <p:pic>
        <p:nvPicPr>
          <p:cNvPr id="10" name="Immagine 9" descr="percorso2.jpg">
            <a:extLst>
              <a:ext uri="{FF2B5EF4-FFF2-40B4-BE49-F238E27FC236}">
                <a16:creationId xmlns:a16="http://schemas.microsoft.com/office/drawing/2014/main" id="{181FD0B6-A39C-4403-A738-6E05EEA1A65E}"/>
              </a:ext>
            </a:extLst>
          </p:cNvPr>
          <p:cNvPicPr>
            <a:picLocks noChangeAspect="1"/>
          </p:cNvPicPr>
          <p:nvPr/>
        </p:nvPicPr>
        <p:blipFill>
          <a:blip r:embed="rId3" cstate="print"/>
          <a:stretch>
            <a:fillRect/>
          </a:stretch>
        </p:blipFill>
        <p:spPr>
          <a:xfrm>
            <a:off x="5304264" y="1916832"/>
            <a:ext cx="3660224" cy="274516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B467D3D5-773F-471B-8613-6EDE8936DD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638" y="2264072"/>
            <a:ext cx="7560840" cy="3742992"/>
          </a:xfrm>
          <a:prstGeom prst="rect">
            <a:avLst/>
          </a:prstGeom>
          <a:effectLst>
            <a:softEdge rad="317500"/>
          </a:effectLst>
        </p:spPr>
      </p:pic>
      <p:pic>
        <p:nvPicPr>
          <p:cNvPr id="13" name="Immagine 12">
            <a:extLst>
              <a:ext uri="{FF2B5EF4-FFF2-40B4-BE49-F238E27FC236}">
                <a16:creationId xmlns:a16="http://schemas.microsoft.com/office/drawing/2014/main" id="{3FBAFE74-1B8B-415F-B999-9E73B576BE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337477"/>
            <a:ext cx="4248472" cy="2515634"/>
          </a:xfrm>
          <a:prstGeom prst="rect">
            <a:avLst/>
          </a:prstGeom>
          <a:effectLst>
            <a:softEdge rad="317500"/>
          </a:effectLst>
        </p:spPr>
      </p:pic>
      <p:sp>
        <p:nvSpPr>
          <p:cNvPr id="14" name="Rettangolo 13">
            <a:extLst>
              <a:ext uri="{FF2B5EF4-FFF2-40B4-BE49-F238E27FC236}">
                <a16:creationId xmlns:a16="http://schemas.microsoft.com/office/drawing/2014/main" id="{A26ED465-582C-4CFB-9D40-738D56A2F431}"/>
              </a:ext>
            </a:extLst>
          </p:cNvPr>
          <p:cNvSpPr/>
          <p:nvPr/>
        </p:nvSpPr>
        <p:spPr>
          <a:xfrm>
            <a:off x="179512" y="273447"/>
            <a:ext cx="5483982" cy="1569660"/>
          </a:xfrm>
          <a:prstGeom prst="rect">
            <a:avLst/>
          </a:prstGeom>
          <a:solidFill>
            <a:schemeClr val="bg2">
              <a:alpha val="54000"/>
            </a:schemeClr>
          </a:solidFill>
        </p:spPr>
        <p:txBody>
          <a:bodyPr wrap="square">
            <a:spAutoFit/>
          </a:bodyPr>
          <a:lstStyle/>
          <a:p>
            <a:r>
              <a:rPr lang="it-IT" sz="2400" dirty="0"/>
              <a:t>La santità non è riservata a coloro che hanno la possibilità di mantenere le distanze dalle occupazioni ordinarie per dedicare molto spazio alla preghiera</a:t>
            </a:r>
          </a:p>
        </p:txBody>
      </p:sp>
      <p:sp>
        <p:nvSpPr>
          <p:cNvPr id="15" name="Rettangolo 14">
            <a:extLst>
              <a:ext uri="{FF2B5EF4-FFF2-40B4-BE49-F238E27FC236}">
                <a16:creationId xmlns:a16="http://schemas.microsoft.com/office/drawing/2014/main" id="{34BFBF94-0645-4E87-89F3-85F22359758F}"/>
              </a:ext>
            </a:extLst>
          </p:cNvPr>
          <p:cNvSpPr/>
          <p:nvPr/>
        </p:nvSpPr>
        <p:spPr>
          <a:xfrm>
            <a:off x="540695" y="5348811"/>
            <a:ext cx="8528390" cy="1381259"/>
          </a:xfrm>
          <a:prstGeom prst="rect">
            <a:avLst/>
          </a:prstGeom>
          <a:solidFill>
            <a:schemeClr val="bg1">
              <a:lumMod val="85000"/>
              <a:alpha val="37000"/>
            </a:schemeClr>
          </a:solidFill>
        </p:spPr>
        <p:txBody>
          <a:bodyPr wrap="square">
            <a:spAutoFit/>
          </a:bodyPr>
          <a:lstStyle/>
          <a:p>
            <a:r>
              <a:rPr lang="it-IT" sz="2800" b="1" i="1" dirty="0"/>
              <a:t>La risposta alla chiamata alla santità è di «vivere con amore offrendo a ciascuno la propria testimonianza nelle occupazioni di ogni giorno</a:t>
            </a:r>
            <a:r>
              <a:rPr lang="it-IT" sz="2800" dirty="0"/>
              <a:t>» (GE 14).</a:t>
            </a:r>
          </a:p>
        </p:txBody>
      </p:sp>
    </p:spTree>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a:extLst>
              <a:ext uri="{FF2B5EF4-FFF2-40B4-BE49-F238E27FC236}">
                <a16:creationId xmlns:a16="http://schemas.microsoft.com/office/drawing/2014/main" id="{4D81EF55-2660-491D-B13C-D54FE0678AC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9686" y="-531440"/>
            <a:ext cx="7416824" cy="7006910"/>
          </a:xfrm>
          <a:prstGeom prst="rect">
            <a:avLst/>
          </a:prstGeom>
          <a:effectLst>
            <a:softEdge rad="635000"/>
          </a:effectLst>
        </p:spPr>
      </p:pic>
      <p:sp>
        <p:nvSpPr>
          <p:cNvPr id="5" name="Rettangolo 4">
            <a:extLst>
              <a:ext uri="{FF2B5EF4-FFF2-40B4-BE49-F238E27FC236}">
                <a16:creationId xmlns:a16="http://schemas.microsoft.com/office/drawing/2014/main" id="{99DCFD20-313A-4E94-9DC6-68336F65F14A}"/>
              </a:ext>
            </a:extLst>
          </p:cNvPr>
          <p:cNvSpPr/>
          <p:nvPr/>
        </p:nvSpPr>
        <p:spPr>
          <a:xfrm>
            <a:off x="179512" y="836712"/>
            <a:ext cx="2880320" cy="1815882"/>
          </a:xfrm>
          <a:prstGeom prst="rect">
            <a:avLst/>
          </a:prstGeom>
          <a:solidFill>
            <a:schemeClr val="accent3">
              <a:lumMod val="75000"/>
            </a:schemeClr>
          </a:solidFill>
        </p:spPr>
        <p:txBody>
          <a:bodyPr wrap="square">
            <a:spAutoFit/>
          </a:bodyPr>
          <a:lstStyle/>
          <a:p>
            <a:r>
              <a:rPr lang="it-IT" sz="2800" b="1" i="1" dirty="0">
                <a:solidFill>
                  <a:schemeClr val="bg1"/>
                </a:solidFill>
              </a:rPr>
              <a:t>Ogni momento è propizio per fare attento l’orecchio alla chiamata</a:t>
            </a:r>
            <a:r>
              <a:rPr lang="it-IT" sz="2800" dirty="0">
                <a:solidFill>
                  <a:schemeClr val="bg1"/>
                </a:solidFill>
              </a:rPr>
              <a:t>.</a:t>
            </a:r>
          </a:p>
        </p:txBody>
      </p:sp>
      <p:sp>
        <p:nvSpPr>
          <p:cNvPr id="6" name="Rettangolo 5">
            <a:extLst>
              <a:ext uri="{FF2B5EF4-FFF2-40B4-BE49-F238E27FC236}">
                <a16:creationId xmlns:a16="http://schemas.microsoft.com/office/drawing/2014/main" id="{E8586B13-1822-4982-A52E-E82502948DF2}"/>
              </a:ext>
            </a:extLst>
          </p:cNvPr>
          <p:cNvSpPr/>
          <p:nvPr/>
        </p:nvSpPr>
        <p:spPr>
          <a:xfrm>
            <a:off x="427490" y="4683225"/>
            <a:ext cx="8259245" cy="1938992"/>
          </a:xfrm>
          <a:prstGeom prst="rect">
            <a:avLst/>
          </a:prstGeom>
          <a:solidFill>
            <a:schemeClr val="accent6">
              <a:lumMod val="50000"/>
              <a:alpha val="48000"/>
            </a:schemeClr>
          </a:solidFill>
        </p:spPr>
        <p:txBody>
          <a:bodyPr wrap="square">
            <a:spAutoFit/>
          </a:bodyPr>
          <a:lstStyle/>
          <a:p>
            <a:r>
              <a:rPr lang="it-IT" sz="2400" dirty="0">
                <a:solidFill>
                  <a:schemeClr val="bg1"/>
                </a:solidFill>
              </a:rPr>
              <a:t>Per questo la Lettera non si presenta come una esposizione dottrinale sulla santità, ma ha per scopo di «</a:t>
            </a:r>
            <a:r>
              <a:rPr lang="it-IT" sz="2400" b="1" dirty="0">
                <a:solidFill>
                  <a:schemeClr val="bg1"/>
                </a:solidFill>
              </a:rPr>
              <a:t>far risuonare ancora una volta la chiamata alla santità, cercando di incarnarla nel contesto attuale, con i suoi rischi, le sue sfide e le sue opportunità</a:t>
            </a:r>
            <a:r>
              <a:rPr lang="it-IT" sz="2400" dirty="0">
                <a:solidFill>
                  <a:schemeClr val="bg1"/>
                </a:solidFill>
              </a:rPr>
              <a:t>» (GE 2). </a:t>
            </a:r>
          </a:p>
        </p:txBody>
      </p:sp>
    </p:spTree>
    <p:extLst>
      <p:ext uri="{BB962C8B-B14F-4D97-AF65-F5344CB8AC3E}">
        <p14:creationId xmlns:p14="http://schemas.microsoft.com/office/powerpoint/2010/main" val="356243017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45F2064D-487A-402F-BD10-4616B7C76A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787" y="2172494"/>
            <a:ext cx="8086646" cy="4512637"/>
          </a:xfrm>
          <a:prstGeom prst="rect">
            <a:avLst/>
          </a:prstGeom>
        </p:spPr>
      </p:pic>
      <p:pic>
        <p:nvPicPr>
          <p:cNvPr id="9" name="Immagine 8">
            <a:extLst>
              <a:ext uri="{FF2B5EF4-FFF2-40B4-BE49-F238E27FC236}">
                <a16:creationId xmlns:a16="http://schemas.microsoft.com/office/drawing/2014/main" id="{C500004B-DE3B-46B8-A245-58D786F668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9675" y="264046"/>
            <a:ext cx="7934325" cy="2228850"/>
          </a:xfrm>
          <a:prstGeom prst="rect">
            <a:avLst/>
          </a:prstGeom>
          <a:effectLst>
            <a:softEdge rad="635000"/>
          </a:effectLst>
        </p:spPr>
      </p:pic>
      <p:sp>
        <p:nvSpPr>
          <p:cNvPr id="12" name="Segnaposto contenuto 2">
            <a:extLst>
              <a:ext uri="{FF2B5EF4-FFF2-40B4-BE49-F238E27FC236}">
                <a16:creationId xmlns:a16="http://schemas.microsoft.com/office/drawing/2014/main" id="{76503306-0A09-44A5-A4F2-FCAEC6EC0C57}"/>
              </a:ext>
            </a:extLst>
          </p:cNvPr>
          <p:cNvSpPr txBox="1">
            <a:spLocks/>
          </p:cNvSpPr>
          <p:nvPr/>
        </p:nvSpPr>
        <p:spPr>
          <a:xfrm>
            <a:off x="251520" y="290552"/>
            <a:ext cx="6341876" cy="222885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fontAlgn="base">
              <a:buFont typeface="Arial" panose="020B0604020202020204" pitchFamily="34" charset="0"/>
              <a:buNone/>
            </a:pPr>
            <a:r>
              <a:rPr lang="it-IT" dirty="0"/>
              <a:t>E in questo senso il Papa spera che le sue «pagine siano utili perché tutta la Chiesa si dedichi a promuovere il desiderio della santità» </a:t>
            </a:r>
            <a:r>
              <a:rPr lang="it-IT" sz="2400" dirty="0"/>
              <a:t>(GE 177).</a:t>
            </a:r>
          </a:p>
          <a:p>
            <a:pPr marL="0" indent="0" algn="just">
              <a:buFont typeface="Arial" panose="020B0604020202020204" pitchFamily="34" charset="0"/>
              <a:buNone/>
            </a:pPr>
            <a:endParaRPr lang="it-IT" dirty="0"/>
          </a:p>
        </p:txBody>
      </p:sp>
    </p:spTree>
    <p:extLst>
      <p:ext uri="{BB962C8B-B14F-4D97-AF65-F5344CB8AC3E}">
        <p14:creationId xmlns:p14="http://schemas.microsoft.com/office/powerpoint/2010/main" val="25544789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65DAF1A5-4F6E-4506-B1F1-EF7287CFF4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5849" y="417947"/>
            <a:ext cx="7566532" cy="6022106"/>
          </a:xfrm>
          <a:prstGeom prst="rect">
            <a:avLst/>
          </a:prstGeom>
          <a:effectLst>
            <a:softEdge rad="635000"/>
          </a:effectLst>
        </p:spPr>
      </p:pic>
      <p:sp>
        <p:nvSpPr>
          <p:cNvPr id="12" name="Rettangolo 11">
            <a:extLst>
              <a:ext uri="{FF2B5EF4-FFF2-40B4-BE49-F238E27FC236}">
                <a16:creationId xmlns:a16="http://schemas.microsoft.com/office/drawing/2014/main" id="{5C36093C-3E0A-4A17-B79B-95AF39D813AB}"/>
              </a:ext>
            </a:extLst>
          </p:cNvPr>
          <p:cNvSpPr/>
          <p:nvPr/>
        </p:nvSpPr>
        <p:spPr>
          <a:xfrm>
            <a:off x="413538" y="5099791"/>
            <a:ext cx="8316924" cy="1569660"/>
          </a:xfrm>
          <a:prstGeom prst="rect">
            <a:avLst/>
          </a:prstGeom>
          <a:solidFill>
            <a:schemeClr val="accent3">
              <a:lumMod val="75000"/>
              <a:alpha val="90000"/>
            </a:schemeClr>
          </a:solidFill>
        </p:spPr>
        <p:txBody>
          <a:bodyPr wrap="square">
            <a:spAutoFit/>
          </a:bodyPr>
          <a:lstStyle/>
          <a:p>
            <a:pPr lvl="0" fontAlgn="base"/>
            <a:r>
              <a:rPr lang="it-IT" sz="2400" dirty="0">
                <a:solidFill>
                  <a:schemeClr val="bg1"/>
                </a:solidFill>
              </a:rPr>
              <a:t>… per affermare che </a:t>
            </a:r>
            <a:r>
              <a:rPr lang="it-IT" sz="2400" b="1" i="1" dirty="0">
                <a:solidFill>
                  <a:schemeClr val="bg1"/>
                </a:solidFill>
              </a:rPr>
              <a:t>la santità è nel popolo di Dio paziente, che lui definisce “la classe media della santità”</a:t>
            </a:r>
            <a:r>
              <a:rPr lang="it-IT" sz="2400" dirty="0">
                <a:solidFill>
                  <a:schemeClr val="bg1"/>
                </a:solidFill>
              </a:rPr>
              <a:t> (GE 7) come i genitori, i lavoratori che sostengono le loro famiglie, i malati, le religiose anziane che continuano a sorridere.</a:t>
            </a:r>
          </a:p>
        </p:txBody>
      </p:sp>
      <p:sp>
        <p:nvSpPr>
          <p:cNvPr id="15" name="Rettangolo 14">
            <a:extLst>
              <a:ext uri="{FF2B5EF4-FFF2-40B4-BE49-F238E27FC236}">
                <a16:creationId xmlns:a16="http://schemas.microsoft.com/office/drawing/2014/main" id="{B05E5EE2-2D38-4D96-84DA-A802D1FA7E19}"/>
              </a:ext>
            </a:extLst>
          </p:cNvPr>
          <p:cNvSpPr/>
          <p:nvPr/>
        </p:nvSpPr>
        <p:spPr>
          <a:xfrm>
            <a:off x="640062" y="209364"/>
            <a:ext cx="7863876" cy="1200329"/>
          </a:xfrm>
          <a:prstGeom prst="rect">
            <a:avLst/>
          </a:prstGeom>
          <a:solidFill>
            <a:schemeClr val="accent3">
              <a:lumMod val="50000"/>
              <a:alpha val="43000"/>
            </a:schemeClr>
          </a:solidFill>
        </p:spPr>
        <p:txBody>
          <a:bodyPr wrap="square">
            <a:spAutoFit/>
          </a:bodyPr>
          <a:lstStyle/>
          <a:p>
            <a:r>
              <a:rPr lang="it-IT" sz="2400" dirty="0">
                <a:solidFill>
                  <a:schemeClr val="bg1"/>
                </a:solidFill>
              </a:rPr>
              <a:t>Il Papa volge uno sguardo molto allargato sul panorama della santità andando con il pensiero al di là di coloro che già sono stati beatificati o canonizzati …</a:t>
            </a:r>
          </a:p>
        </p:txBody>
      </p:sp>
    </p:spTree>
    <p:extLst>
      <p:ext uri="{BB962C8B-B14F-4D97-AF65-F5344CB8AC3E}">
        <p14:creationId xmlns:p14="http://schemas.microsoft.com/office/powerpoint/2010/main" val="6122537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inVertical)">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E42E0A48-A06E-4547-8828-574FCE6654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285" y="-103295"/>
            <a:ext cx="8894026" cy="7064589"/>
          </a:xfrm>
          <a:prstGeom prst="rect">
            <a:avLst/>
          </a:prstGeom>
          <a:effectLst>
            <a:softEdge rad="635000"/>
          </a:effectLst>
        </p:spPr>
      </p:pic>
      <p:sp>
        <p:nvSpPr>
          <p:cNvPr id="8" name="Rettangolo 7">
            <a:extLst>
              <a:ext uri="{FF2B5EF4-FFF2-40B4-BE49-F238E27FC236}">
                <a16:creationId xmlns:a16="http://schemas.microsoft.com/office/drawing/2014/main" id="{9E28EEC0-CB6C-486A-890F-F9110F2A3A01}"/>
              </a:ext>
            </a:extLst>
          </p:cNvPr>
          <p:cNvSpPr/>
          <p:nvPr/>
        </p:nvSpPr>
        <p:spPr>
          <a:xfrm>
            <a:off x="755576" y="980728"/>
            <a:ext cx="3060340" cy="3539430"/>
          </a:xfrm>
          <a:prstGeom prst="rect">
            <a:avLst/>
          </a:prstGeom>
        </p:spPr>
        <p:txBody>
          <a:bodyPr wrap="square">
            <a:spAutoFit/>
          </a:bodyPr>
          <a:lstStyle/>
          <a:p>
            <a:r>
              <a:rPr lang="it-IT" sz="2800" b="1" i="1" dirty="0">
                <a:solidFill>
                  <a:schemeClr val="bg1"/>
                </a:solidFill>
              </a:rPr>
              <a:t>Il punto centrale dell’Esortazione è la sottolineatura che la santità viene da Dio ed è un dono della grazia, non il risultato del proprio sforzo</a:t>
            </a:r>
            <a:r>
              <a:rPr lang="it-IT" dirty="0">
                <a:solidFill>
                  <a:schemeClr val="bg1"/>
                </a:solidFill>
              </a:rPr>
              <a:t>. </a:t>
            </a:r>
          </a:p>
        </p:txBody>
      </p:sp>
      <p:sp>
        <p:nvSpPr>
          <p:cNvPr id="9" name="Rettangolo 8">
            <a:extLst>
              <a:ext uri="{FF2B5EF4-FFF2-40B4-BE49-F238E27FC236}">
                <a16:creationId xmlns:a16="http://schemas.microsoft.com/office/drawing/2014/main" id="{FA64D506-16FB-456B-B8A4-0D51BEB9DDC8}"/>
              </a:ext>
            </a:extLst>
          </p:cNvPr>
          <p:cNvSpPr/>
          <p:nvPr/>
        </p:nvSpPr>
        <p:spPr>
          <a:xfrm>
            <a:off x="254383" y="5028117"/>
            <a:ext cx="8774956" cy="1569660"/>
          </a:xfrm>
          <a:prstGeom prst="rect">
            <a:avLst/>
          </a:prstGeom>
          <a:solidFill>
            <a:schemeClr val="tx2">
              <a:lumMod val="75000"/>
              <a:alpha val="33000"/>
            </a:schemeClr>
          </a:solidFill>
        </p:spPr>
        <p:txBody>
          <a:bodyPr wrap="square">
            <a:spAutoFit/>
          </a:bodyPr>
          <a:lstStyle/>
          <a:p>
            <a:pPr lvl="0" fontAlgn="base"/>
            <a:r>
              <a:rPr lang="it-IT" sz="2400" dirty="0">
                <a:solidFill>
                  <a:schemeClr val="bg1"/>
                </a:solidFill>
              </a:rPr>
              <a:t>Per questo, in stretta continuità con la recente lettera “</a:t>
            </a:r>
            <a:r>
              <a:rPr lang="it-IT" sz="2400" dirty="0" err="1">
                <a:solidFill>
                  <a:schemeClr val="bg1"/>
                </a:solidFill>
              </a:rPr>
              <a:t>Placuit</a:t>
            </a:r>
            <a:r>
              <a:rPr lang="it-IT" sz="2400" dirty="0">
                <a:solidFill>
                  <a:schemeClr val="bg1"/>
                </a:solidFill>
              </a:rPr>
              <a:t> Deo” vengono indicati i “due sottili nemici della santità […] due falsificazioni della santità che potrebbero farci sbagliare strada: lo gnosticismo e il pelagianesimo” (GE 35).</a:t>
            </a:r>
          </a:p>
        </p:txBody>
      </p:sp>
    </p:spTree>
    <p:extLst>
      <p:ext uri="{BB962C8B-B14F-4D97-AF65-F5344CB8AC3E}">
        <p14:creationId xmlns:p14="http://schemas.microsoft.com/office/powerpoint/2010/main" val="16575361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magine 12">
            <a:extLst>
              <a:ext uri="{FF2B5EF4-FFF2-40B4-BE49-F238E27FC236}">
                <a16:creationId xmlns:a16="http://schemas.microsoft.com/office/drawing/2014/main" id="{122C1F03-8DAE-4C83-A189-8FD75D518FD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9624" y="3677051"/>
            <a:ext cx="7202843" cy="265367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4" name="Immagine 13">
            <a:extLst>
              <a:ext uri="{FF2B5EF4-FFF2-40B4-BE49-F238E27FC236}">
                <a16:creationId xmlns:a16="http://schemas.microsoft.com/office/drawing/2014/main" id="{E7B2B9D5-AB00-41EA-8B09-8BA8AFE008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4208" y="130139"/>
            <a:ext cx="3384376" cy="6467213"/>
          </a:xfrm>
          <a:prstGeom prst="rect">
            <a:avLst/>
          </a:prstGeom>
          <a:effectLst>
            <a:softEdge rad="635000"/>
          </a:effectLst>
        </p:spPr>
      </p:pic>
      <p:sp>
        <p:nvSpPr>
          <p:cNvPr id="15" name="Rettangolo 14">
            <a:extLst>
              <a:ext uri="{FF2B5EF4-FFF2-40B4-BE49-F238E27FC236}">
                <a16:creationId xmlns:a16="http://schemas.microsoft.com/office/drawing/2014/main" id="{4AD9B8ED-09AB-4D7A-8198-D8B59CEA7FE8}"/>
              </a:ext>
            </a:extLst>
          </p:cNvPr>
          <p:cNvSpPr/>
          <p:nvPr/>
        </p:nvSpPr>
        <p:spPr>
          <a:xfrm>
            <a:off x="461804" y="260648"/>
            <a:ext cx="7350556" cy="3108543"/>
          </a:xfrm>
          <a:prstGeom prst="rect">
            <a:avLst/>
          </a:prstGeom>
        </p:spPr>
        <p:txBody>
          <a:bodyPr wrap="square">
            <a:spAutoFit/>
          </a:bodyPr>
          <a:lstStyle/>
          <a:p>
            <a:r>
              <a:rPr lang="it-IT" sz="2800" dirty="0"/>
              <a:t>Anche </a:t>
            </a:r>
            <a:r>
              <a:rPr lang="it-IT" sz="2800" b="1" i="1" dirty="0"/>
              <a:t>all’interno della Chiesa è possibile che si insinuino “forme di sicurezza dottrinale o disciplinare</a:t>
            </a:r>
            <a:r>
              <a:rPr lang="it-IT" sz="2800" dirty="0"/>
              <a:t> che danno luogo a un elitarismo narcisista e autoritario </a:t>
            </a:r>
            <a:r>
              <a:rPr lang="it-IT" sz="2800" u="sng" dirty="0"/>
              <a:t>dove, invece di evangelizzare, si analizzano e si classificano gli altri,</a:t>
            </a:r>
            <a:r>
              <a:rPr lang="it-IT" sz="2800" dirty="0"/>
              <a:t> e invece di facilitare l’accesso alla grazia si consumano le energie nel controllare” (GE 35). </a:t>
            </a:r>
          </a:p>
        </p:txBody>
      </p:sp>
    </p:spTree>
    <p:extLst>
      <p:ext uri="{BB962C8B-B14F-4D97-AF65-F5344CB8AC3E}">
        <p14:creationId xmlns:p14="http://schemas.microsoft.com/office/powerpoint/2010/main" val="34731647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6D421D28-7509-4EDB-9558-D48BC58850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999" y="884155"/>
            <a:ext cx="7908002" cy="5409073"/>
          </a:xfrm>
          <a:prstGeom prst="rect">
            <a:avLst/>
          </a:prstGeom>
          <a:effectLst>
            <a:softEdge rad="635000"/>
          </a:effectLst>
        </p:spPr>
      </p:pic>
      <p:sp>
        <p:nvSpPr>
          <p:cNvPr id="9" name="Rettangolo 8">
            <a:extLst>
              <a:ext uri="{FF2B5EF4-FFF2-40B4-BE49-F238E27FC236}">
                <a16:creationId xmlns:a16="http://schemas.microsoft.com/office/drawing/2014/main" id="{08B2972B-D909-43DD-A56D-F4793A34EEB8}"/>
              </a:ext>
            </a:extLst>
          </p:cNvPr>
          <p:cNvSpPr/>
          <p:nvPr/>
        </p:nvSpPr>
        <p:spPr>
          <a:xfrm>
            <a:off x="359532" y="5457571"/>
            <a:ext cx="8424936" cy="1200329"/>
          </a:xfrm>
          <a:prstGeom prst="rect">
            <a:avLst/>
          </a:prstGeom>
          <a:solidFill>
            <a:schemeClr val="accent3">
              <a:lumMod val="60000"/>
              <a:lumOff val="40000"/>
            </a:schemeClr>
          </a:solidFill>
        </p:spPr>
        <p:txBody>
          <a:bodyPr wrap="square">
            <a:spAutoFit/>
          </a:bodyPr>
          <a:lstStyle/>
          <a:p>
            <a:r>
              <a:rPr lang="it-IT" sz="2400" b="1" dirty="0"/>
              <a:t>E con maggior difficoltà riusciamo a esprimerla. Perciò non possiamo pretendere che il nostro modo di intenderla ci autorizzi a esercitare un controllo stretto sulla vita degli altri”</a:t>
            </a:r>
            <a:r>
              <a:rPr lang="it-IT" sz="2400" dirty="0"/>
              <a:t> </a:t>
            </a:r>
            <a:r>
              <a:rPr lang="it-IT" sz="1600" dirty="0"/>
              <a:t>(GE 43).</a:t>
            </a:r>
          </a:p>
        </p:txBody>
      </p:sp>
      <p:sp>
        <p:nvSpPr>
          <p:cNvPr id="12" name="Rettangolo 11">
            <a:extLst>
              <a:ext uri="{FF2B5EF4-FFF2-40B4-BE49-F238E27FC236}">
                <a16:creationId xmlns:a16="http://schemas.microsoft.com/office/drawing/2014/main" id="{26492A01-F951-445B-AB90-A611098DAB7F}"/>
              </a:ext>
            </a:extLst>
          </p:cNvPr>
          <p:cNvSpPr/>
          <p:nvPr/>
        </p:nvSpPr>
        <p:spPr>
          <a:xfrm>
            <a:off x="359532" y="200100"/>
            <a:ext cx="8424936" cy="1569660"/>
          </a:xfrm>
          <a:prstGeom prst="rect">
            <a:avLst/>
          </a:prstGeom>
          <a:noFill/>
        </p:spPr>
        <p:txBody>
          <a:bodyPr wrap="square">
            <a:spAutoFit/>
          </a:bodyPr>
          <a:lstStyle/>
          <a:p>
            <a:pPr lvl="0" fontAlgn="base"/>
            <a:r>
              <a:rPr lang="it-IT" sz="2400" b="1" dirty="0"/>
              <a:t>Vi sono infatti coloro che pretendono di dominare la trascendenza di Dio come chi vuole che tutto sia chiaro e sicuro, mentre “noi arriviamo a comprendere in maniera molto povera la verità che riceviamo dal Signore. </a:t>
            </a:r>
          </a:p>
        </p:txBody>
      </p:sp>
    </p:spTree>
    <p:extLst>
      <p:ext uri="{BB962C8B-B14F-4D97-AF65-F5344CB8AC3E}">
        <p14:creationId xmlns:p14="http://schemas.microsoft.com/office/powerpoint/2010/main" val="2202579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Vertical)">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2FA49AF9-17F3-40B4-BEEC-34B1DF879A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074" y="1988840"/>
            <a:ext cx="8523824" cy="4718545"/>
          </a:xfrm>
          <a:prstGeom prst="rect">
            <a:avLst/>
          </a:prstGeom>
          <a:effectLst>
            <a:softEdge rad="635000"/>
          </a:effectLst>
        </p:spPr>
      </p:pic>
      <p:sp>
        <p:nvSpPr>
          <p:cNvPr id="9" name="Segnaposto contenuto 2">
            <a:extLst>
              <a:ext uri="{FF2B5EF4-FFF2-40B4-BE49-F238E27FC236}">
                <a16:creationId xmlns:a16="http://schemas.microsoft.com/office/drawing/2014/main" id="{E871DAF5-BA1E-4C4F-91C7-18DCFE621EE4}"/>
              </a:ext>
            </a:extLst>
          </p:cNvPr>
          <p:cNvSpPr txBox="1">
            <a:spLocks/>
          </p:cNvSpPr>
          <p:nvPr/>
        </p:nvSpPr>
        <p:spPr>
          <a:xfrm>
            <a:off x="994646" y="332656"/>
            <a:ext cx="8026280" cy="24122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base">
              <a:buFont typeface="Arial" panose="020B0604020202020204" pitchFamily="34" charset="0"/>
              <a:buNone/>
            </a:pPr>
            <a:r>
              <a:rPr lang="it-IT" sz="2400" b="1" i="1" dirty="0"/>
              <a:t>Nel cammino di santità la grazia raggiunge gli uomini sorprendendoli nelle loro condizioni reali,</a:t>
            </a:r>
            <a:r>
              <a:rPr lang="it-IT" sz="2400" dirty="0"/>
              <a:t> “Dio ci supera infinitamente, è sempre una sorpresa e non siamo noi a determinare in quale circostanza storica incontrarlo dal momento che non dipendono da noi il tempo, il luogo e            le modalità dell’incontro” (GE 41).</a:t>
            </a:r>
          </a:p>
          <a:p>
            <a:pPr marL="0" indent="0">
              <a:buFont typeface="Arial" panose="020B0604020202020204" pitchFamily="34" charset="0"/>
              <a:buNone/>
            </a:pPr>
            <a:endParaRPr lang="it-IT" dirty="0"/>
          </a:p>
        </p:txBody>
      </p:sp>
    </p:spTree>
    <p:extLst>
      <p:ext uri="{BB962C8B-B14F-4D97-AF65-F5344CB8AC3E}">
        <p14:creationId xmlns:p14="http://schemas.microsoft.com/office/powerpoint/2010/main" val="541944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6C006D71-0750-4F33-BA9C-D3E334C7CC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5776" y="582067"/>
            <a:ext cx="7270542" cy="6133967"/>
          </a:xfrm>
          <a:prstGeom prst="rect">
            <a:avLst/>
          </a:prstGeom>
          <a:effectLst>
            <a:softEdge rad="635000"/>
          </a:effectLst>
        </p:spPr>
      </p:pic>
      <p:sp>
        <p:nvSpPr>
          <p:cNvPr id="7" name="Rettangolo 6">
            <a:extLst>
              <a:ext uri="{FF2B5EF4-FFF2-40B4-BE49-F238E27FC236}">
                <a16:creationId xmlns:a16="http://schemas.microsoft.com/office/drawing/2014/main" id="{CF2904DA-DD20-47FC-B86B-F5761988B791}"/>
              </a:ext>
            </a:extLst>
          </p:cNvPr>
          <p:cNvSpPr/>
          <p:nvPr/>
        </p:nvSpPr>
        <p:spPr>
          <a:xfrm>
            <a:off x="251520" y="582067"/>
            <a:ext cx="3312368" cy="5693866"/>
          </a:xfrm>
          <a:prstGeom prst="rect">
            <a:avLst/>
          </a:prstGeom>
        </p:spPr>
        <p:txBody>
          <a:bodyPr wrap="square">
            <a:spAutoFit/>
          </a:bodyPr>
          <a:lstStyle/>
          <a:p>
            <a:r>
              <a:rPr lang="it-IT" sz="2800" b="1" i="1" dirty="0"/>
              <a:t>La tentazione che ancora oggi molti hanno di affidarsi alle proprie forze, per i pelagiani corrisponde alla convinzione che tutto si può fare con la volontà umana</a:t>
            </a:r>
            <a:r>
              <a:rPr lang="it-IT" sz="2800" dirty="0"/>
              <a:t> come se essa fosse qualcosa di puro, perfetto, a cui si aggiunge la grazia. </a:t>
            </a:r>
          </a:p>
        </p:txBody>
      </p:sp>
    </p:spTree>
    <p:extLst>
      <p:ext uri="{BB962C8B-B14F-4D97-AF65-F5344CB8AC3E}">
        <p14:creationId xmlns:p14="http://schemas.microsoft.com/office/powerpoint/2010/main" val="1715324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CA7556DE-4F0D-4BE4-B2F9-C79D2EEF3B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7975" y="70813"/>
            <a:ext cx="3275807" cy="2330970"/>
          </a:xfrm>
          <a:prstGeom prst="rect">
            <a:avLst/>
          </a:prstGeom>
          <a:effectLst>
            <a:softEdge rad="317500"/>
          </a:effectLst>
        </p:spPr>
      </p:pic>
      <p:sp>
        <p:nvSpPr>
          <p:cNvPr id="12" name="Rettangolo 11">
            <a:extLst>
              <a:ext uri="{FF2B5EF4-FFF2-40B4-BE49-F238E27FC236}">
                <a16:creationId xmlns:a16="http://schemas.microsoft.com/office/drawing/2014/main" id="{A093C0D8-1310-4606-96A3-2B5D54288562}"/>
              </a:ext>
            </a:extLst>
          </p:cNvPr>
          <p:cNvSpPr/>
          <p:nvPr/>
        </p:nvSpPr>
        <p:spPr>
          <a:xfrm>
            <a:off x="395536" y="218588"/>
            <a:ext cx="5184576" cy="1569660"/>
          </a:xfrm>
          <a:prstGeom prst="rect">
            <a:avLst/>
          </a:prstGeom>
        </p:spPr>
        <p:txBody>
          <a:bodyPr wrap="square">
            <a:spAutoFit/>
          </a:bodyPr>
          <a:lstStyle/>
          <a:p>
            <a:r>
              <a:rPr lang="it-IT" sz="2400" b="1" dirty="0"/>
              <a:t>Per il Papa le fragilità umane non sono guarite completamente dalla grazia.  </a:t>
            </a:r>
          </a:p>
          <a:p>
            <a:r>
              <a:rPr lang="it-IT" sz="2400" b="1" dirty="0"/>
              <a:t>La grazia suppone la natura e la sana in modo progressivo </a:t>
            </a:r>
            <a:r>
              <a:rPr lang="it-IT" sz="2000" b="1" dirty="0"/>
              <a:t>(GE 50)</a:t>
            </a:r>
          </a:p>
        </p:txBody>
      </p:sp>
      <p:pic>
        <p:nvPicPr>
          <p:cNvPr id="13" name="Immagine 12">
            <a:extLst>
              <a:ext uri="{FF2B5EF4-FFF2-40B4-BE49-F238E27FC236}">
                <a16:creationId xmlns:a16="http://schemas.microsoft.com/office/drawing/2014/main" id="{331BE73E-8B89-4D7E-8F48-2117075121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00" y="1857249"/>
            <a:ext cx="6721635" cy="4782163"/>
          </a:xfrm>
          <a:prstGeom prst="rect">
            <a:avLst/>
          </a:prstGeom>
          <a:effectLst>
            <a:softEdge rad="635000"/>
          </a:effectLst>
        </p:spPr>
      </p:pic>
      <p:sp>
        <p:nvSpPr>
          <p:cNvPr id="14" name="Rettangolo 13">
            <a:extLst>
              <a:ext uri="{FF2B5EF4-FFF2-40B4-BE49-F238E27FC236}">
                <a16:creationId xmlns:a16="http://schemas.microsoft.com/office/drawing/2014/main" id="{AEA24D3D-9C4D-401E-AFC8-EBD9B5B01DC8}"/>
              </a:ext>
            </a:extLst>
          </p:cNvPr>
          <p:cNvSpPr/>
          <p:nvPr/>
        </p:nvSpPr>
        <p:spPr>
          <a:xfrm>
            <a:off x="1691680" y="5201118"/>
            <a:ext cx="6984776" cy="1569660"/>
          </a:xfrm>
          <a:prstGeom prst="rect">
            <a:avLst/>
          </a:prstGeom>
          <a:solidFill>
            <a:schemeClr val="accent3">
              <a:lumMod val="75000"/>
              <a:alpha val="86000"/>
            </a:schemeClr>
          </a:solidFill>
        </p:spPr>
        <p:txBody>
          <a:bodyPr wrap="square">
            <a:spAutoFit/>
          </a:bodyPr>
          <a:lstStyle/>
          <a:p>
            <a:pPr lvl="0" fontAlgn="base"/>
            <a:r>
              <a:rPr lang="it-IT" sz="2400" b="1" dirty="0"/>
              <a:t>L’impronta pelagiana è presente anche in coloro che si sentono attaccati a “un certo stile cattolico” </a:t>
            </a:r>
            <a:r>
              <a:rPr lang="it-IT" sz="2000" b="1" dirty="0"/>
              <a:t>(GE 46)</a:t>
            </a:r>
            <a:r>
              <a:rPr lang="it-IT" sz="2400" b="1" dirty="0"/>
              <a:t>, confidano nello sforzo umano magari “incanalato attraverso norme e strutture ecclesiali” </a:t>
            </a:r>
            <a:r>
              <a:rPr lang="it-IT" sz="2000" b="1" dirty="0"/>
              <a:t>(GE 58).</a:t>
            </a:r>
          </a:p>
        </p:txBody>
      </p:sp>
    </p:spTree>
    <p:extLst>
      <p:ext uri="{BB962C8B-B14F-4D97-AF65-F5344CB8AC3E}">
        <p14:creationId xmlns:p14="http://schemas.microsoft.com/office/powerpoint/2010/main" val="1100364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randombar(horizontal)">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D33F97D6-1C67-4338-9DE2-23758F06FC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5248" y="1368149"/>
            <a:ext cx="6768752" cy="4007101"/>
          </a:xfrm>
          <a:prstGeom prst="rect">
            <a:avLst/>
          </a:prstGeom>
          <a:effectLst>
            <a:softEdge rad="635000"/>
          </a:effectLst>
        </p:spPr>
      </p:pic>
      <p:sp>
        <p:nvSpPr>
          <p:cNvPr id="9" name="Rettangolo 8">
            <a:extLst>
              <a:ext uri="{FF2B5EF4-FFF2-40B4-BE49-F238E27FC236}">
                <a16:creationId xmlns:a16="http://schemas.microsoft.com/office/drawing/2014/main" id="{2F05689D-3EE9-4C2B-ACBA-B8ACDAF5FFD2}"/>
              </a:ext>
            </a:extLst>
          </p:cNvPr>
          <p:cNvSpPr/>
          <p:nvPr/>
        </p:nvSpPr>
        <p:spPr>
          <a:xfrm>
            <a:off x="431540" y="4404806"/>
            <a:ext cx="8280920" cy="2308324"/>
          </a:xfrm>
          <a:prstGeom prst="rect">
            <a:avLst/>
          </a:prstGeom>
          <a:solidFill>
            <a:schemeClr val="accent1">
              <a:lumMod val="60000"/>
              <a:lumOff val="40000"/>
              <a:alpha val="50000"/>
            </a:schemeClr>
          </a:solidFill>
        </p:spPr>
        <p:txBody>
          <a:bodyPr wrap="square">
            <a:spAutoFit/>
          </a:bodyPr>
          <a:lstStyle/>
          <a:p>
            <a:r>
              <a:rPr lang="it-IT" sz="2400" b="1" i="1" dirty="0"/>
              <a:t>Non si può vivere una vita cristiana senza la grazia di Cristo che non può essere assorbita o sostituita dal perfezionismo con cui si dedicano alle pratiche e agli impegni ecclesiali come “l’ossessione per la legge,</a:t>
            </a:r>
            <a:r>
              <a:rPr lang="it-IT" sz="2400" dirty="0"/>
              <a:t> </a:t>
            </a:r>
            <a:r>
              <a:rPr lang="it-IT" sz="2400" b="1" i="1" dirty="0"/>
              <a:t>il fascino di esibire conquiste sociali e politiche, l’ostentazione nella cura della liturgia, della dottrina e del prestigio della Chiesa</a:t>
            </a:r>
            <a:r>
              <a:rPr lang="it-IT" sz="2400" dirty="0"/>
              <a:t>” </a:t>
            </a:r>
            <a:r>
              <a:rPr lang="it-IT" sz="2000" dirty="0"/>
              <a:t>(GE 57).</a:t>
            </a:r>
          </a:p>
        </p:txBody>
      </p:sp>
      <p:pic>
        <p:nvPicPr>
          <p:cNvPr id="10" name="Immagine 9">
            <a:extLst>
              <a:ext uri="{FF2B5EF4-FFF2-40B4-BE49-F238E27FC236}">
                <a16:creationId xmlns:a16="http://schemas.microsoft.com/office/drawing/2014/main" id="{9C7B8F5E-70AE-4BAE-BA9B-103355813019}"/>
              </a:ext>
            </a:extLst>
          </p:cNvPr>
          <p:cNvPicPr>
            <a:picLocks noChangeAspect="1"/>
          </p:cNvPicPr>
          <p:nvPr/>
        </p:nvPicPr>
        <p:blipFill>
          <a:blip r:embed="rId3">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68146" y="62524"/>
            <a:ext cx="5521746" cy="3105982"/>
          </a:xfrm>
          <a:prstGeom prst="rect">
            <a:avLst/>
          </a:prstGeom>
          <a:effectLst>
            <a:softEdge rad="635000"/>
          </a:effectLst>
        </p:spPr>
      </p:pic>
    </p:spTree>
    <p:extLst>
      <p:ext uri="{BB962C8B-B14F-4D97-AF65-F5344CB8AC3E}">
        <p14:creationId xmlns:p14="http://schemas.microsoft.com/office/powerpoint/2010/main" val="3927771363"/>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0E6D43E9-A187-4DD3-AB38-2F63A78BCA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452" y="1100937"/>
            <a:ext cx="8516020" cy="5616624"/>
          </a:xfrm>
          <a:prstGeom prst="rect">
            <a:avLst/>
          </a:prstGeom>
          <a:effectLst>
            <a:softEdge rad="127000"/>
          </a:effectLst>
        </p:spPr>
      </p:pic>
      <p:sp>
        <p:nvSpPr>
          <p:cNvPr id="9" name="Rettangolo 8">
            <a:extLst>
              <a:ext uri="{FF2B5EF4-FFF2-40B4-BE49-F238E27FC236}">
                <a16:creationId xmlns:a16="http://schemas.microsoft.com/office/drawing/2014/main" id="{99F75B34-B14C-45BA-81CB-57A62508FE5F}"/>
              </a:ext>
            </a:extLst>
          </p:cNvPr>
          <p:cNvSpPr/>
          <p:nvPr/>
        </p:nvSpPr>
        <p:spPr>
          <a:xfrm>
            <a:off x="323528" y="260648"/>
            <a:ext cx="8496944" cy="1938992"/>
          </a:xfrm>
          <a:prstGeom prst="rect">
            <a:avLst/>
          </a:prstGeom>
          <a:solidFill>
            <a:srgbClr val="002060">
              <a:alpha val="45000"/>
            </a:srgbClr>
          </a:solidFill>
        </p:spPr>
        <p:txBody>
          <a:bodyPr wrap="square">
            <a:spAutoFit/>
          </a:bodyPr>
          <a:lstStyle/>
          <a:p>
            <a:r>
              <a:rPr lang="it-IT" sz="2400" dirty="0">
                <a:solidFill>
                  <a:schemeClr val="bg1"/>
                </a:solidFill>
              </a:rPr>
              <a:t>Questi atteggiamenti </a:t>
            </a:r>
            <a:r>
              <a:rPr lang="it-IT" sz="2400" b="1" u="sng" dirty="0">
                <a:solidFill>
                  <a:schemeClr val="bg1"/>
                </a:solidFill>
              </a:rPr>
              <a:t>segnano la distanza dal dono della grazia </a:t>
            </a:r>
            <a:r>
              <a:rPr lang="it-IT" sz="2400" dirty="0">
                <a:solidFill>
                  <a:schemeClr val="bg1"/>
                </a:solidFill>
              </a:rPr>
              <a:t>e manifestano quanto l’atteggiamento pelagiano sia una falsificazione del messaggio evangelico e si pone alla ricerca dell’affermazione di se stesso e del proprio gruppo dando eccessiva importanza all’osservanza di determinate norme proprie. </a:t>
            </a:r>
          </a:p>
        </p:txBody>
      </p:sp>
      <p:sp>
        <p:nvSpPr>
          <p:cNvPr id="10" name="Rettangolo 9">
            <a:extLst>
              <a:ext uri="{FF2B5EF4-FFF2-40B4-BE49-F238E27FC236}">
                <a16:creationId xmlns:a16="http://schemas.microsoft.com/office/drawing/2014/main" id="{D42C92C4-B068-4DBA-AC7F-A01D35F24EDE}"/>
              </a:ext>
            </a:extLst>
          </p:cNvPr>
          <p:cNvSpPr/>
          <p:nvPr/>
        </p:nvSpPr>
        <p:spPr>
          <a:xfrm>
            <a:off x="512785" y="5301208"/>
            <a:ext cx="8118430" cy="1200329"/>
          </a:xfrm>
          <a:prstGeom prst="rect">
            <a:avLst/>
          </a:prstGeom>
        </p:spPr>
        <p:txBody>
          <a:bodyPr wrap="square">
            <a:spAutoFit/>
          </a:bodyPr>
          <a:lstStyle/>
          <a:p>
            <a:r>
              <a:rPr lang="it-IT" sz="2400" b="1" i="1" dirty="0">
                <a:solidFill>
                  <a:schemeClr val="bg1"/>
                </a:solidFill>
              </a:rPr>
              <a:t>Questo riguarda “gruppi, movimenti e comunità che tante volte iniziano con un’intensa vita nello Spirito, ma poi finiscono fossilizzati o corrotti</a:t>
            </a:r>
            <a:r>
              <a:rPr lang="it-IT" sz="2400" dirty="0">
                <a:solidFill>
                  <a:schemeClr val="bg1"/>
                </a:solidFill>
              </a:rPr>
              <a:t>” (GE 58).</a:t>
            </a:r>
          </a:p>
        </p:txBody>
      </p:sp>
    </p:spTree>
    <p:extLst>
      <p:ext uri="{BB962C8B-B14F-4D97-AF65-F5344CB8AC3E}">
        <p14:creationId xmlns:p14="http://schemas.microsoft.com/office/powerpoint/2010/main" val="1807665553"/>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46FE8F4A-E61B-4A4C-BE94-4DE14C5A6D46}"/>
              </a:ext>
            </a:extLst>
          </p:cNvPr>
          <p:cNvSpPr/>
          <p:nvPr/>
        </p:nvSpPr>
        <p:spPr>
          <a:xfrm>
            <a:off x="431540" y="188640"/>
            <a:ext cx="8316924" cy="2308324"/>
          </a:xfrm>
          <a:prstGeom prst="rect">
            <a:avLst/>
          </a:prstGeom>
        </p:spPr>
        <p:txBody>
          <a:bodyPr wrap="square">
            <a:spAutoFit/>
          </a:bodyPr>
          <a:lstStyle/>
          <a:p>
            <a:r>
              <a:rPr lang="it-IT" sz="2400" dirty="0"/>
              <a:t>Nel mettere in guardia dalle proposte ingannevoli e fuorvianti, il Papa esorta a </a:t>
            </a:r>
            <a:r>
              <a:rPr lang="it-IT" sz="2400" b="1" i="1" dirty="0"/>
              <a:t>non lasciarci scoraggiare per le difficoltà che segnano il percorso della chiamata universale alla santità</a:t>
            </a:r>
            <a:r>
              <a:rPr lang="it-IT" sz="2400" dirty="0"/>
              <a:t>, soprattutto se sostenuti dalle opere di misericordia e di carità che restano il miglior baluardo di fronte alle nuove forme di gnosticismo e pelagianesimo</a:t>
            </a:r>
          </a:p>
        </p:txBody>
      </p:sp>
      <p:pic>
        <p:nvPicPr>
          <p:cNvPr id="6" name="Immagine 5">
            <a:extLst>
              <a:ext uri="{FF2B5EF4-FFF2-40B4-BE49-F238E27FC236}">
                <a16:creationId xmlns:a16="http://schemas.microsoft.com/office/drawing/2014/main" id="{FE652F8D-5031-4BB1-B300-5DFFC2222F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042" y="1937440"/>
            <a:ext cx="8075336" cy="470360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9374997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07B93622-B1D8-41A2-B1A5-2926EEA54D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406" y="188640"/>
            <a:ext cx="6096566" cy="6096566"/>
          </a:xfrm>
          <a:prstGeom prst="rect">
            <a:avLst/>
          </a:prstGeom>
          <a:effectLst>
            <a:softEdge rad="635000"/>
          </a:effectLst>
        </p:spPr>
      </p:pic>
      <p:sp>
        <p:nvSpPr>
          <p:cNvPr id="7" name="Rettangolo 6">
            <a:extLst>
              <a:ext uri="{FF2B5EF4-FFF2-40B4-BE49-F238E27FC236}">
                <a16:creationId xmlns:a16="http://schemas.microsoft.com/office/drawing/2014/main" id="{C12E862E-00C3-4E44-BD48-96E1BDA57AF3}"/>
              </a:ext>
            </a:extLst>
          </p:cNvPr>
          <p:cNvSpPr/>
          <p:nvPr/>
        </p:nvSpPr>
        <p:spPr>
          <a:xfrm>
            <a:off x="971600" y="4841149"/>
            <a:ext cx="7560840" cy="1815882"/>
          </a:xfrm>
          <a:prstGeom prst="rect">
            <a:avLst/>
          </a:prstGeom>
        </p:spPr>
        <p:txBody>
          <a:bodyPr wrap="square">
            <a:spAutoFit/>
          </a:bodyPr>
          <a:lstStyle/>
          <a:p>
            <a:pPr lvl="0" fontAlgn="base"/>
            <a:r>
              <a:rPr lang="it-IT" sz="2800" b="1" i="1" dirty="0">
                <a:solidFill>
                  <a:srgbClr val="FF0000"/>
                </a:solidFill>
              </a:rPr>
              <a:t>Al centro della gerarchia delle virtù vi è la carità</a:t>
            </a:r>
            <a:r>
              <a:rPr lang="it-IT" sz="2800" b="1" dirty="0">
                <a:solidFill>
                  <a:srgbClr val="FF0000"/>
                </a:solidFill>
              </a:rPr>
              <a:t> </a:t>
            </a:r>
            <a:r>
              <a:rPr lang="it-IT" sz="2800" dirty="0"/>
              <a:t>(GE 58) che, in quanto virtù teologale, non si esercita con lo sforzo della volontà personale, ma per effetto della grazia che attira e muove (GE 60).</a:t>
            </a:r>
          </a:p>
        </p:txBody>
      </p:sp>
    </p:spTree>
    <p:extLst>
      <p:ext uri="{BB962C8B-B14F-4D97-AF65-F5344CB8AC3E}">
        <p14:creationId xmlns:p14="http://schemas.microsoft.com/office/powerpoint/2010/main" val="33869271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38573878-3FB1-4C69-ADB6-ACC8FF67A7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750" y="2564904"/>
            <a:ext cx="8572500" cy="4819650"/>
          </a:xfrm>
          <a:prstGeom prst="rect">
            <a:avLst/>
          </a:prstGeom>
          <a:effectLst>
            <a:softEdge rad="635000"/>
          </a:effectLst>
        </p:spPr>
      </p:pic>
      <p:sp>
        <p:nvSpPr>
          <p:cNvPr id="7" name="Segnaposto contenuto 2">
            <a:extLst>
              <a:ext uri="{FF2B5EF4-FFF2-40B4-BE49-F238E27FC236}">
                <a16:creationId xmlns:a16="http://schemas.microsoft.com/office/drawing/2014/main" id="{767A45EF-948A-4550-A83B-6F5577991207}"/>
              </a:ext>
            </a:extLst>
          </p:cNvPr>
          <p:cNvSpPr txBox="1">
            <a:spLocks/>
          </p:cNvSpPr>
          <p:nvPr/>
        </p:nvSpPr>
        <p:spPr>
          <a:xfrm>
            <a:off x="285750" y="229530"/>
            <a:ext cx="8572500" cy="280831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base">
              <a:buFont typeface="Arial" panose="020B0604020202020204" pitchFamily="34" charset="0"/>
              <a:buNone/>
            </a:pPr>
            <a:r>
              <a:rPr lang="it-IT" sz="2800" dirty="0"/>
              <a:t>Nel presentare </a:t>
            </a:r>
            <a:r>
              <a:rPr lang="it-IT" sz="2800" b="1" i="1" dirty="0"/>
              <a:t>le beatitudini come la “carta d’identità del cristiano</a:t>
            </a:r>
            <a:r>
              <a:rPr lang="it-IT" sz="2800" dirty="0"/>
              <a:t>” il Papa ricorda che “la parola </a:t>
            </a:r>
            <a:r>
              <a:rPr lang="it-IT" sz="2800" i="1" dirty="0"/>
              <a:t>felice</a:t>
            </a:r>
            <a:r>
              <a:rPr lang="it-IT" sz="2800" dirty="0"/>
              <a:t> o </a:t>
            </a:r>
            <a:r>
              <a:rPr lang="it-IT" sz="2800" i="1" dirty="0"/>
              <a:t>beato</a:t>
            </a:r>
            <a:r>
              <a:rPr lang="it-IT" sz="2800" dirty="0"/>
              <a:t> diventa sinonimo di </a:t>
            </a:r>
            <a:r>
              <a:rPr lang="it-IT" sz="2800" i="1" dirty="0"/>
              <a:t>santo</a:t>
            </a:r>
            <a:r>
              <a:rPr lang="it-IT" sz="2800" dirty="0"/>
              <a:t>, perché esprime che la persona fedele a Dio e che vive la sua Parola raggiunge nel dono di sé la vera beatitudine” </a:t>
            </a:r>
            <a:r>
              <a:rPr lang="it-IT" sz="2000" dirty="0"/>
              <a:t>(GE 64).</a:t>
            </a:r>
          </a:p>
          <a:p>
            <a:pPr marL="0" indent="0" fontAlgn="base">
              <a:buFont typeface="Arial" panose="020B0604020202020204" pitchFamily="34" charset="0"/>
              <a:buNone/>
            </a:pPr>
            <a:endParaRPr lang="it-IT" dirty="0"/>
          </a:p>
        </p:txBody>
      </p:sp>
    </p:spTree>
    <p:extLst>
      <p:ext uri="{BB962C8B-B14F-4D97-AF65-F5344CB8AC3E}">
        <p14:creationId xmlns:p14="http://schemas.microsoft.com/office/powerpoint/2010/main" val="28478082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9E34EB80-5343-4ACE-A1DE-E9D8877C6DE1}"/>
              </a:ext>
            </a:extLst>
          </p:cNvPr>
          <p:cNvSpPr/>
          <p:nvPr/>
        </p:nvSpPr>
        <p:spPr>
          <a:xfrm>
            <a:off x="323528" y="260648"/>
            <a:ext cx="8280920" cy="2246769"/>
          </a:xfrm>
          <a:prstGeom prst="rect">
            <a:avLst/>
          </a:prstGeom>
        </p:spPr>
        <p:txBody>
          <a:bodyPr wrap="square">
            <a:spAutoFit/>
          </a:bodyPr>
          <a:lstStyle/>
          <a:p>
            <a:r>
              <a:rPr lang="it-IT" sz="2800" b="1" i="1" dirty="0"/>
              <a:t>Il Papa mette in guardia anche da certe convinzioni distorte di chi crede che con il culto e la preghiera o osservando alcune norme etiche da gloria a Dio</a:t>
            </a:r>
            <a:r>
              <a:rPr lang="it-IT" sz="2800" dirty="0"/>
              <a:t>. Invece, “</a:t>
            </a:r>
            <a:r>
              <a:rPr lang="it-IT" sz="2800" u="sng" dirty="0"/>
              <a:t>il criterio per valutare la nostra vita è anzitutto ciò che abbiamo fatto agli alt</a:t>
            </a:r>
            <a:r>
              <a:rPr lang="it-IT" sz="2800" dirty="0"/>
              <a:t>ri” </a:t>
            </a:r>
            <a:r>
              <a:rPr lang="it-IT" sz="2000" dirty="0"/>
              <a:t>(GE 104).</a:t>
            </a:r>
          </a:p>
        </p:txBody>
      </p:sp>
      <p:pic>
        <p:nvPicPr>
          <p:cNvPr id="6" name="Immagine 5">
            <a:extLst>
              <a:ext uri="{FF2B5EF4-FFF2-40B4-BE49-F238E27FC236}">
                <a16:creationId xmlns:a16="http://schemas.microsoft.com/office/drawing/2014/main" id="{ADE8B610-B710-42DB-9920-8459FEA548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0" y="2216729"/>
            <a:ext cx="9145480" cy="4641271"/>
          </a:xfrm>
          <a:prstGeom prst="rect">
            <a:avLst/>
          </a:prstGeom>
          <a:effectLst>
            <a:softEdge rad="635000"/>
          </a:effectLst>
        </p:spPr>
      </p:pic>
    </p:spTree>
    <p:extLst>
      <p:ext uri="{BB962C8B-B14F-4D97-AF65-F5344CB8AC3E}">
        <p14:creationId xmlns:p14="http://schemas.microsoft.com/office/powerpoint/2010/main" val="2060794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isultato immagini per discernimento">
            <a:extLst>
              <a:ext uri="{FF2B5EF4-FFF2-40B4-BE49-F238E27FC236}">
                <a16:creationId xmlns:a16="http://schemas.microsoft.com/office/drawing/2014/main" id="{96AC7700-2B31-4122-85BB-B20DB199C2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881" y="1412776"/>
            <a:ext cx="8944237" cy="5284747"/>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6" name="Rettangolo 5">
            <a:extLst>
              <a:ext uri="{FF2B5EF4-FFF2-40B4-BE49-F238E27FC236}">
                <a16:creationId xmlns:a16="http://schemas.microsoft.com/office/drawing/2014/main" id="{D3402062-ADCD-4556-ABEF-FEB448B5332A}"/>
              </a:ext>
            </a:extLst>
          </p:cNvPr>
          <p:cNvSpPr/>
          <p:nvPr/>
        </p:nvSpPr>
        <p:spPr>
          <a:xfrm>
            <a:off x="575556" y="332656"/>
            <a:ext cx="7992888" cy="1815882"/>
          </a:xfrm>
          <a:prstGeom prst="rect">
            <a:avLst/>
          </a:prstGeom>
        </p:spPr>
        <p:txBody>
          <a:bodyPr wrap="square">
            <a:spAutoFit/>
          </a:bodyPr>
          <a:lstStyle/>
          <a:p>
            <a:r>
              <a:rPr lang="it-IT" sz="2800" b="1" i="1" dirty="0"/>
              <a:t>Il discernimento è l’unico modo e anche un dono che dobbiamo chiedere per sapere “se una cosa viene dallo Spirito Santo o dallo spirito del mondo o dallo spirito del diavolo</a:t>
            </a:r>
            <a:r>
              <a:rPr lang="it-IT" sz="2800" dirty="0"/>
              <a:t>” </a:t>
            </a:r>
            <a:r>
              <a:rPr lang="it-IT" sz="2000" dirty="0"/>
              <a:t>(GE 166). </a:t>
            </a:r>
          </a:p>
        </p:txBody>
      </p:sp>
    </p:spTree>
    <p:extLst>
      <p:ext uri="{BB962C8B-B14F-4D97-AF65-F5344CB8AC3E}">
        <p14:creationId xmlns:p14="http://schemas.microsoft.com/office/powerpoint/2010/main" val="132559896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64576">
              <a:srgbClr val="8AA550"/>
            </a:gs>
            <a:gs pos="67000">
              <a:schemeClr val="accent3">
                <a:lumMod val="40000"/>
                <a:lumOff val="60000"/>
              </a:schemeClr>
            </a:gs>
            <a:gs pos="48000">
              <a:schemeClr val="accent3">
                <a:lumMod val="95000"/>
                <a:lumOff val="5000"/>
              </a:schemeClr>
            </a:gs>
            <a:gs pos="100000">
              <a:schemeClr val="accent3">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pic>
        <p:nvPicPr>
          <p:cNvPr id="4" name="Segnaposto contenuto 3" descr="C:\Users\Enzo\Desktop\PPT Lia\Immagini ppt Lia\24.jpg">
            <a:extLst>
              <a:ext uri="{FF2B5EF4-FFF2-40B4-BE49-F238E27FC236}">
                <a16:creationId xmlns:a16="http://schemas.microsoft.com/office/drawing/2014/main" id="{1E03735D-06AA-44DD-80A2-BB7294232041}"/>
              </a:ext>
            </a:extLst>
          </p:cNvPr>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91680" y="1876298"/>
            <a:ext cx="7364520" cy="4988202"/>
          </a:xfrm>
          <a:prstGeom prst="rect">
            <a:avLst/>
          </a:prstGeom>
          <a:noFill/>
          <a:ln>
            <a:noFill/>
          </a:ln>
          <a:effectLst>
            <a:softEdge rad="635000"/>
          </a:effectLst>
        </p:spPr>
      </p:pic>
      <p:sp>
        <p:nvSpPr>
          <p:cNvPr id="5" name="Segnaposto contenuto 2">
            <a:extLst>
              <a:ext uri="{FF2B5EF4-FFF2-40B4-BE49-F238E27FC236}">
                <a16:creationId xmlns:a16="http://schemas.microsoft.com/office/drawing/2014/main" id="{FFFE4797-C9B3-4530-924F-06DA63F3C4CA}"/>
              </a:ext>
            </a:extLst>
          </p:cNvPr>
          <p:cNvSpPr txBox="1">
            <a:spLocks/>
          </p:cNvSpPr>
          <p:nvPr/>
        </p:nvSpPr>
        <p:spPr>
          <a:xfrm>
            <a:off x="390364" y="260648"/>
            <a:ext cx="8502116" cy="2520280"/>
          </a:xfrm>
          <a:prstGeom prst="rect">
            <a:avLst/>
          </a:prstGeom>
          <a:solidFill>
            <a:schemeClr val="bg2">
              <a:alpha val="22000"/>
            </a:schemeClr>
          </a:solidFill>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base">
              <a:buFont typeface="Arial" panose="020B0604020202020204" pitchFamily="34" charset="0"/>
              <a:buNone/>
            </a:pPr>
            <a:r>
              <a:rPr lang="it-IT" sz="2400" u="sng" dirty="0"/>
              <a:t>Il discernimento</a:t>
            </a:r>
            <a:r>
              <a:rPr lang="it-IT" sz="2400" dirty="0"/>
              <a:t>, anche nelle piccole cose, ci permette di sottrarci dalle tendenze del momento, è “</a:t>
            </a:r>
            <a:r>
              <a:rPr lang="it-IT" sz="2400" u="sng" dirty="0"/>
              <a:t>uno strumento di lotta per meglio servire il Signore”, </a:t>
            </a:r>
            <a:r>
              <a:rPr lang="it-IT" sz="2400" dirty="0"/>
              <a:t>per essere capaci di riconoscere i tempi di Dio e la sua grazia. Il Papa incoraggia a </a:t>
            </a:r>
            <a:r>
              <a:rPr lang="it-IT" sz="2400" b="1" i="1" dirty="0"/>
              <a:t>fare ogni giorno un sincero esame di coscienza</a:t>
            </a:r>
            <a:r>
              <a:rPr lang="it-IT" sz="2400" dirty="0"/>
              <a:t> per entrare in dialogo con il Signore che ci ama (GE 169).</a:t>
            </a:r>
          </a:p>
          <a:p>
            <a:pPr marL="0" indent="0">
              <a:buFont typeface="Arial" panose="020B0604020202020204" pitchFamily="34" charset="0"/>
              <a:buNone/>
            </a:pPr>
            <a:endParaRPr lang="it-IT" dirty="0"/>
          </a:p>
        </p:txBody>
      </p:sp>
    </p:spTree>
    <p:extLst>
      <p:ext uri="{BB962C8B-B14F-4D97-AF65-F5344CB8AC3E}">
        <p14:creationId xmlns:p14="http://schemas.microsoft.com/office/powerpoint/2010/main" val="21995380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1D142D34-DAE3-4135-A3A5-67F607DA1C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150" y="345824"/>
            <a:ext cx="6728199" cy="6728199"/>
          </a:xfrm>
          <a:prstGeom prst="rect">
            <a:avLst/>
          </a:prstGeom>
          <a:effectLst>
            <a:softEdge rad="635000"/>
          </a:effectLst>
        </p:spPr>
      </p:pic>
      <p:sp>
        <p:nvSpPr>
          <p:cNvPr id="8" name="Rettangolo 7">
            <a:extLst>
              <a:ext uri="{FF2B5EF4-FFF2-40B4-BE49-F238E27FC236}">
                <a16:creationId xmlns:a16="http://schemas.microsoft.com/office/drawing/2014/main" id="{E424DA75-2C3F-43BC-B7C0-CD8D22685A51}"/>
              </a:ext>
            </a:extLst>
          </p:cNvPr>
          <p:cNvSpPr/>
          <p:nvPr/>
        </p:nvSpPr>
        <p:spPr>
          <a:xfrm>
            <a:off x="206906" y="188640"/>
            <a:ext cx="8840289" cy="2308324"/>
          </a:xfrm>
          <a:prstGeom prst="rect">
            <a:avLst/>
          </a:prstGeom>
          <a:solidFill>
            <a:srgbClr val="00B050">
              <a:alpha val="42000"/>
            </a:srgbClr>
          </a:solidFill>
        </p:spPr>
        <p:txBody>
          <a:bodyPr wrap="square">
            <a:spAutoFit/>
          </a:bodyPr>
          <a:lstStyle/>
          <a:p>
            <a:r>
              <a:rPr lang="it-IT" sz="2400" b="1" i="1" dirty="0">
                <a:solidFill>
                  <a:schemeClr val="bg1"/>
                </a:solidFill>
              </a:rPr>
              <a:t>Occorre</a:t>
            </a:r>
            <a:r>
              <a:rPr lang="it-IT" sz="2400" i="1" dirty="0">
                <a:solidFill>
                  <a:schemeClr val="bg1"/>
                </a:solidFill>
              </a:rPr>
              <a:t> </a:t>
            </a:r>
            <a:r>
              <a:rPr lang="it-IT" sz="2400" b="1" i="1" u="sng" dirty="0">
                <a:solidFill>
                  <a:schemeClr val="bg1"/>
                </a:solidFill>
              </a:rPr>
              <a:t>promuovere l’attitudine all’ascolto</a:t>
            </a:r>
            <a:r>
              <a:rPr lang="it-IT" sz="2400" dirty="0">
                <a:solidFill>
                  <a:schemeClr val="bg1"/>
                </a:solidFill>
              </a:rPr>
              <a:t>, </a:t>
            </a:r>
            <a:r>
              <a:rPr lang="it-IT" sz="2400" b="1" dirty="0">
                <a:solidFill>
                  <a:schemeClr val="bg1"/>
                </a:solidFill>
              </a:rPr>
              <a:t>afferma il Papa, per avere la libertà di rinunciare al proprio punto di vista parziale, alle proprie abitudini e ai propri schemi, con un atteggiamento di obbedienza al Vangelo e al Magistero “cercando di trovare nel tesoro della Chiesa ciò che può essere più fecondo per l’oggi della salvezza </a:t>
            </a:r>
          </a:p>
        </p:txBody>
      </p:sp>
      <p:sp>
        <p:nvSpPr>
          <p:cNvPr id="9" name="Rettangolo 8">
            <a:extLst>
              <a:ext uri="{FF2B5EF4-FFF2-40B4-BE49-F238E27FC236}">
                <a16:creationId xmlns:a16="http://schemas.microsoft.com/office/drawing/2014/main" id="{354F7C2D-E423-457D-8F0C-4C71774E2C31}"/>
              </a:ext>
            </a:extLst>
          </p:cNvPr>
          <p:cNvSpPr/>
          <p:nvPr/>
        </p:nvSpPr>
        <p:spPr>
          <a:xfrm>
            <a:off x="486590" y="5727904"/>
            <a:ext cx="8280920" cy="1107996"/>
          </a:xfrm>
          <a:prstGeom prst="rect">
            <a:avLst/>
          </a:prstGeom>
          <a:solidFill>
            <a:schemeClr val="accent3">
              <a:lumMod val="75000"/>
            </a:schemeClr>
          </a:solidFill>
        </p:spPr>
        <p:txBody>
          <a:bodyPr wrap="square">
            <a:spAutoFit/>
          </a:bodyPr>
          <a:lstStyle/>
          <a:p>
            <a:r>
              <a:rPr lang="it-IT" sz="2400" b="1" dirty="0">
                <a:solidFill>
                  <a:schemeClr val="bg1"/>
                </a:solidFill>
              </a:rPr>
              <a:t>Le medesime soluzioni non sono valide per tutte le circostanze e quello che era utile in un contesto può non esserlo in un altro</a:t>
            </a:r>
            <a:r>
              <a:rPr lang="it-IT" b="1" dirty="0">
                <a:solidFill>
                  <a:schemeClr val="bg1"/>
                </a:solidFill>
              </a:rPr>
              <a:t>” (GE 173).</a:t>
            </a:r>
          </a:p>
        </p:txBody>
      </p:sp>
    </p:spTree>
    <p:extLst>
      <p:ext uri="{BB962C8B-B14F-4D97-AF65-F5344CB8AC3E}">
        <p14:creationId xmlns:p14="http://schemas.microsoft.com/office/powerpoint/2010/main" val="27917653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isultato immagini per speranza">
            <a:extLst>
              <a:ext uri="{FF2B5EF4-FFF2-40B4-BE49-F238E27FC236}">
                <a16:creationId xmlns:a16="http://schemas.microsoft.com/office/drawing/2014/main" id="{228CD2D9-2D32-4955-9058-7E8FB9907F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352426"/>
            <a:ext cx="8273403" cy="5505574"/>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8" name="Segnaposto contenuto 2">
            <a:extLst>
              <a:ext uri="{FF2B5EF4-FFF2-40B4-BE49-F238E27FC236}">
                <a16:creationId xmlns:a16="http://schemas.microsoft.com/office/drawing/2014/main" id="{8BBD7637-72B9-4C2A-AA4E-99785FABB21A}"/>
              </a:ext>
            </a:extLst>
          </p:cNvPr>
          <p:cNvSpPr txBox="1">
            <a:spLocks/>
          </p:cNvSpPr>
          <p:nvPr/>
        </p:nvSpPr>
        <p:spPr>
          <a:xfrm>
            <a:off x="479101" y="404664"/>
            <a:ext cx="8229600" cy="223224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fontAlgn="base">
              <a:buFont typeface="Arial" panose="020B0604020202020204" pitchFamily="34" charset="0"/>
              <a:buNone/>
            </a:pPr>
            <a:r>
              <a:rPr lang="it-IT" sz="2400" dirty="0"/>
              <a:t>La speranza del Papa è che l’Esortazione “</a:t>
            </a:r>
            <a:r>
              <a:rPr lang="it-IT" sz="2400" dirty="0" err="1"/>
              <a:t>Gaudete</a:t>
            </a:r>
            <a:r>
              <a:rPr lang="it-IT" sz="2400" dirty="0"/>
              <a:t> et </a:t>
            </a:r>
            <a:r>
              <a:rPr lang="it-IT" sz="2400" dirty="0" err="1"/>
              <a:t>exsultate</a:t>
            </a:r>
            <a:r>
              <a:rPr lang="it-IT" sz="2400" dirty="0"/>
              <a:t>” possa essere utile a tutta la Chiesa nel </a:t>
            </a:r>
            <a:r>
              <a:rPr lang="it-IT" sz="2400" b="1" i="1" dirty="0">
                <a:solidFill>
                  <a:srgbClr val="0070C0"/>
                </a:solidFill>
              </a:rPr>
              <a:t>promuovere il desiderio di santità </a:t>
            </a:r>
            <a:r>
              <a:rPr lang="it-IT" sz="2400" b="1" i="1" dirty="0"/>
              <a:t>chiedendo allo Spirito Santo di infonderlo in ciascuno di noi: “così condivideremo una felicità che il mondo non ci potrà togliere</a:t>
            </a:r>
            <a:r>
              <a:rPr lang="it-IT" sz="2400" dirty="0"/>
              <a:t>” </a:t>
            </a:r>
            <a:r>
              <a:rPr lang="it-IT" sz="2200" dirty="0"/>
              <a:t>(GE 177).</a:t>
            </a:r>
            <a:endParaRPr lang="it-IT" dirty="0"/>
          </a:p>
          <a:p>
            <a:pPr marL="0" indent="0">
              <a:buFont typeface="Arial" panose="020B0604020202020204" pitchFamily="34" charset="0"/>
              <a:buNone/>
            </a:pPr>
            <a:endParaRPr lang="it-IT" dirty="0"/>
          </a:p>
        </p:txBody>
      </p:sp>
    </p:spTree>
    <p:extLst>
      <p:ext uri="{BB962C8B-B14F-4D97-AF65-F5344CB8AC3E}">
        <p14:creationId xmlns:p14="http://schemas.microsoft.com/office/powerpoint/2010/main" val="37722724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magine 11">
            <a:extLst>
              <a:ext uri="{FF2B5EF4-FFF2-40B4-BE49-F238E27FC236}">
                <a16:creationId xmlns:a16="http://schemas.microsoft.com/office/drawing/2014/main" id="{A1C4DC80-96C2-4248-99E9-671D38E6BA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570" y="0"/>
            <a:ext cx="4736905" cy="6858000"/>
          </a:xfrm>
          <a:prstGeom prst="rect">
            <a:avLst/>
          </a:prstGeom>
          <a:effectLst>
            <a:softEdge rad="317500"/>
          </a:effectLst>
        </p:spPr>
      </p:pic>
      <p:pic>
        <p:nvPicPr>
          <p:cNvPr id="18" name="Immagine 17">
            <a:extLst>
              <a:ext uri="{FF2B5EF4-FFF2-40B4-BE49-F238E27FC236}">
                <a16:creationId xmlns:a16="http://schemas.microsoft.com/office/drawing/2014/main" id="{CDE91312-C074-4CD1-8165-861F106F9E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4402671"/>
            <a:ext cx="1899816" cy="2467085"/>
          </a:xfrm>
          <a:prstGeom prst="rect">
            <a:avLst/>
          </a:prstGeom>
          <a:effectLst>
            <a:softEdge rad="127000"/>
          </a:effectLst>
        </p:spPr>
      </p:pic>
      <p:pic>
        <p:nvPicPr>
          <p:cNvPr id="3" name="Immagine 2">
            <a:extLst>
              <a:ext uri="{FF2B5EF4-FFF2-40B4-BE49-F238E27FC236}">
                <a16:creationId xmlns:a16="http://schemas.microsoft.com/office/drawing/2014/main" id="{4A8437B2-A437-4C4B-A59A-078ED53866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20132" y="-146927"/>
            <a:ext cx="6128153" cy="3349224"/>
          </a:xfrm>
          <a:prstGeom prst="rect">
            <a:avLst/>
          </a:prstGeom>
          <a:effectLst>
            <a:softEdge rad="635000"/>
          </a:effectLst>
        </p:spPr>
      </p:pic>
      <p:sp>
        <p:nvSpPr>
          <p:cNvPr id="10" name="Rettangolo 9">
            <a:extLst>
              <a:ext uri="{FF2B5EF4-FFF2-40B4-BE49-F238E27FC236}">
                <a16:creationId xmlns:a16="http://schemas.microsoft.com/office/drawing/2014/main" id="{929DE90F-280B-41E7-BABC-1B4E2F41CE64}"/>
              </a:ext>
            </a:extLst>
          </p:cNvPr>
          <p:cNvSpPr/>
          <p:nvPr/>
        </p:nvSpPr>
        <p:spPr>
          <a:xfrm>
            <a:off x="3203848" y="205808"/>
            <a:ext cx="6128153" cy="954107"/>
          </a:xfrm>
          <a:prstGeom prst="rect">
            <a:avLst/>
          </a:prstGeom>
          <a:noFill/>
        </p:spPr>
        <p:txBody>
          <a:bodyPr wrap="square" lIns="91440" tIns="45720" rIns="91440" bIns="45720">
            <a:spAutoFit/>
          </a:bodyPr>
          <a:lstStyle/>
          <a:p>
            <a:pPr algn="ctr"/>
            <a:r>
              <a:rPr lang="it-IT" sz="2800" b="1" cap="none" spc="0" dirty="0">
                <a:ln w="6600">
                  <a:solidFill>
                    <a:schemeClr val="accent2"/>
                  </a:solidFill>
                  <a:prstDash val="solid"/>
                </a:ln>
                <a:solidFill>
                  <a:srgbClr val="FFFFFF"/>
                </a:solidFill>
                <a:effectLst>
                  <a:outerShdw dist="38100" dir="2700000" algn="tl" rotWithShape="0">
                    <a:schemeClr val="accent2"/>
                  </a:outerShdw>
                </a:effectLst>
              </a:rPr>
              <a:t>E’ LA BELLEZZA CHE SALVERA’ IL MONDO</a:t>
            </a:r>
          </a:p>
        </p:txBody>
      </p:sp>
      <p:sp>
        <p:nvSpPr>
          <p:cNvPr id="11" name="Rettangolo 10">
            <a:extLst>
              <a:ext uri="{FF2B5EF4-FFF2-40B4-BE49-F238E27FC236}">
                <a16:creationId xmlns:a16="http://schemas.microsoft.com/office/drawing/2014/main" id="{62CF2F42-9507-4D08-B68D-2A92EFCC82D7}"/>
              </a:ext>
            </a:extLst>
          </p:cNvPr>
          <p:cNvSpPr/>
          <p:nvPr/>
        </p:nvSpPr>
        <p:spPr>
          <a:xfrm>
            <a:off x="2603474" y="1085550"/>
            <a:ext cx="2856185" cy="830997"/>
          </a:xfrm>
          <a:prstGeom prst="rect">
            <a:avLst/>
          </a:prstGeom>
          <a:solidFill>
            <a:schemeClr val="accent1">
              <a:alpha val="54000"/>
            </a:schemeClr>
          </a:solid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it-IT" sz="2400" b="1" cap="none" spc="0" dirty="0">
                <a:ln/>
                <a:solidFill>
                  <a:srgbClr val="FF0000"/>
                </a:solidFill>
                <a:effectLst/>
              </a:rPr>
              <a:t>SOLO LA CARITA’ SALVERA’ IL MONDO</a:t>
            </a:r>
          </a:p>
        </p:txBody>
      </p:sp>
      <p:sp>
        <p:nvSpPr>
          <p:cNvPr id="17" name="Rettangolo 16">
            <a:extLst>
              <a:ext uri="{FF2B5EF4-FFF2-40B4-BE49-F238E27FC236}">
                <a16:creationId xmlns:a16="http://schemas.microsoft.com/office/drawing/2014/main" id="{6DBA8A14-1BAA-4C68-9265-50E68423F0FC}"/>
              </a:ext>
            </a:extLst>
          </p:cNvPr>
          <p:cNvSpPr/>
          <p:nvPr/>
        </p:nvSpPr>
        <p:spPr>
          <a:xfrm>
            <a:off x="4503818" y="2721925"/>
            <a:ext cx="4640182" cy="1569660"/>
          </a:xfrm>
          <a:prstGeom prst="rect">
            <a:avLst/>
          </a:prstGeom>
        </p:spPr>
        <p:txBody>
          <a:bodyPr wrap="square">
            <a:spAutoFit/>
          </a:bodyPr>
          <a:lstStyle/>
          <a:p>
            <a:r>
              <a:rPr lang="it-IT" sz="2400" dirty="0"/>
              <a:t>«</a:t>
            </a:r>
            <a:r>
              <a:rPr lang="it-IT" sz="2400" b="1" dirty="0"/>
              <a:t>Noi siamo molto consumatori di sacro, ma poco protagonisti di santità</a:t>
            </a:r>
            <a:r>
              <a:rPr lang="it-IT" sz="2400" dirty="0"/>
              <a:t>. </a:t>
            </a:r>
            <a:r>
              <a:rPr lang="it-IT" sz="2400" b="1" dirty="0"/>
              <a:t>La santità la possono raggiungere anche i laici!</a:t>
            </a:r>
            <a:r>
              <a:rPr lang="it-IT" sz="2400" dirty="0"/>
              <a:t> </a:t>
            </a:r>
          </a:p>
        </p:txBody>
      </p:sp>
      <p:sp>
        <p:nvSpPr>
          <p:cNvPr id="19" name="Rettangolo 18">
            <a:extLst>
              <a:ext uri="{FF2B5EF4-FFF2-40B4-BE49-F238E27FC236}">
                <a16:creationId xmlns:a16="http://schemas.microsoft.com/office/drawing/2014/main" id="{5C10BE84-F21C-4F99-AA95-AF303A17287A}"/>
              </a:ext>
            </a:extLst>
          </p:cNvPr>
          <p:cNvSpPr/>
          <p:nvPr/>
        </p:nvSpPr>
        <p:spPr>
          <a:xfrm>
            <a:off x="4930019" y="4482051"/>
            <a:ext cx="3999436" cy="2308324"/>
          </a:xfrm>
          <a:prstGeom prst="rect">
            <a:avLst/>
          </a:prstGeom>
        </p:spPr>
        <p:txBody>
          <a:bodyPr wrap="square">
            <a:spAutoFit/>
          </a:bodyPr>
          <a:lstStyle/>
          <a:p>
            <a:r>
              <a:rPr lang="it-IT" sz="2400" dirty="0"/>
              <a:t>Per questo vi dico Gesù Cristo vi dia tanta forza di vivere per scoprire la santità delle cose, la santità del mare, la bellezza della natura, la bellezza della terra</a:t>
            </a:r>
          </a:p>
        </p:txBody>
      </p:sp>
    </p:spTree>
    <p:extLst>
      <p:ext uri="{BB962C8B-B14F-4D97-AF65-F5344CB8AC3E}">
        <p14:creationId xmlns:p14="http://schemas.microsoft.com/office/powerpoint/2010/main" val="3913870888"/>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6E057CA0-17E5-4E03-9D94-D36887CC53A3}"/>
              </a:ext>
            </a:extLst>
          </p:cNvPr>
          <p:cNvSpPr/>
          <p:nvPr/>
        </p:nvSpPr>
        <p:spPr>
          <a:xfrm>
            <a:off x="1323100" y="4841271"/>
            <a:ext cx="6899987" cy="1569660"/>
          </a:xfrm>
          <a:prstGeom prst="rect">
            <a:avLst/>
          </a:prstGeom>
          <a:ln w="57150">
            <a:noFill/>
          </a:ln>
        </p:spPr>
        <p:txBody>
          <a:bodyPr wrap="square">
            <a:spAutoFit/>
          </a:bodyPr>
          <a:lstStyle/>
          <a:p>
            <a:r>
              <a:rPr lang="it-IT" sz="3200" dirty="0"/>
              <a:t>Coltivate la bellezza del vostro volto, la bellezza del vostro sguardo, la bellezza del vostro sorriso. </a:t>
            </a:r>
          </a:p>
        </p:txBody>
      </p:sp>
      <p:pic>
        <p:nvPicPr>
          <p:cNvPr id="6" name="Immagine 5">
            <a:extLst>
              <a:ext uri="{FF2B5EF4-FFF2-40B4-BE49-F238E27FC236}">
                <a16:creationId xmlns:a16="http://schemas.microsoft.com/office/drawing/2014/main" id="{5FAC5A87-4A87-430F-A4C9-A1552595EA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620688"/>
            <a:ext cx="7353300" cy="3609975"/>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5558539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isultato immagini per uomo felice">
            <a:extLst>
              <a:ext uri="{FF2B5EF4-FFF2-40B4-BE49-F238E27FC236}">
                <a16:creationId xmlns:a16="http://schemas.microsoft.com/office/drawing/2014/main" id="{A915285F-6240-415F-A834-BBC68301F8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520" y="1052736"/>
            <a:ext cx="8227996" cy="6165304"/>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4" name="Rettangolo 3">
            <a:extLst>
              <a:ext uri="{FF2B5EF4-FFF2-40B4-BE49-F238E27FC236}">
                <a16:creationId xmlns:a16="http://schemas.microsoft.com/office/drawing/2014/main" id="{C5293B00-9B0C-48E9-9007-4238646F0770}"/>
              </a:ext>
            </a:extLst>
          </p:cNvPr>
          <p:cNvSpPr/>
          <p:nvPr/>
        </p:nvSpPr>
        <p:spPr>
          <a:xfrm>
            <a:off x="458002" y="218348"/>
            <a:ext cx="8227995" cy="2062103"/>
          </a:xfrm>
          <a:prstGeom prst="rect">
            <a:avLst/>
          </a:prstGeom>
          <a:solidFill>
            <a:schemeClr val="bg1">
              <a:lumMod val="95000"/>
              <a:alpha val="20000"/>
            </a:schemeClr>
          </a:solidFill>
        </p:spPr>
        <p:txBody>
          <a:bodyPr wrap="square">
            <a:spAutoFit/>
          </a:bodyPr>
          <a:lstStyle/>
          <a:p>
            <a:r>
              <a:rPr lang="it-IT" sz="3200" dirty="0"/>
              <a:t>Le gioie genuinamente umane, che fanno battere il cuore dell’uomo non sono snobbate da Dio […] né hanno poco da spartire con la gioia pasquale del Regno </a:t>
            </a:r>
          </a:p>
        </p:txBody>
      </p:sp>
      <p:pic>
        <p:nvPicPr>
          <p:cNvPr id="5" name="Immagine 4">
            <a:extLst>
              <a:ext uri="{FF2B5EF4-FFF2-40B4-BE49-F238E27FC236}">
                <a16:creationId xmlns:a16="http://schemas.microsoft.com/office/drawing/2014/main" id="{88A8060F-4668-42F2-90F8-4CD96220E9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5856" y="2712524"/>
            <a:ext cx="6004524" cy="4003016"/>
          </a:xfrm>
          <a:prstGeom prst="rect">
            <a:avLst/>
          </a:prstGeom>
          <a:effectLst>
            <a:softEdge rad="635000"/>
          </a:effectLst>
        </p:spPr>
      </p:pic>
    </p:spTree>
    <p:extLst>
      <p:ext uri="{BB962C8B-B14F-4D97-AF65-F5344CB8AC3E}">
        <p14:creationId xmlns:p14="http://schemas.microsoft.com/office/powerpoint/2010/main" val="2161379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538043B9-7769-4B9F-BAA2-1C6D537475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958" y="-323528"/>
            <a:ext cx="6875826" cy="6858000"/>
          </a:xfrm>
          <a:prstGeom prst="rect">
            <a:avLst/>
          </a:prstGeom>
          <a:effectLst>
            <a:softEdge rad="635000"/>
          </a:effectLst>
        </p:spPr>
      </p:pic>
      <p:pic>
        <p:nvPicPr>
          <p:cNvPr id="11" name="Immagine 10">
            <a:extLst>
              <a:ext uri="{FF2B5EF4-FFF2-40B4-BE49-F238E27FC236}">
                <a16:creationId xmlns:a16="http://schemas.microsoft.com/office/drawing/2014/main" id="{729EE7EC-4D96-4F24-BEAA-7C53BE7557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5087" y="-171400"/>
            <a:ext cx="5138250" cy="3853687"/>
          </a:xfrm>
          <a:prstGeom prst="rect">
            <a:avLst/>
          </a:prstGeom>
          <a:effectLst>
            <a:softEdge rad="635000"/>
          </a:effectLst>
        </p:spPr>
      </p:pic>
      <p:pic>
        <p:nvPicPr>
          <p:cNvPr id="14" name="Immagine 13">
            <a:extLst>
              <a:ext uri="{FF2B5EF4-FFF2-40B4-BE49-F238E27FC236}">
                <a16:creationId xmlns:a16="http://schemas.microsoft.com/office/drawing/2014/main" id="{592FE754-94B7-4DB7-8F0F-7187AC6D37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1169" y="2616591"/>
            <a:ext cx="7156396" cy="4754593"/>
          </a:xfrm>
          <a:prstGeom prst="rect">
            <a:avLst/>
          </a:prstGeom>
          <a:effectLst>
            <a:softEdge rad="635000"/>
          </a:effectLst>
        </p:spPr>
      </p:pic>
      <p:sp>
        <p:nvSpPr>
          <p:cNvPr id="15" name="Segnaposto contenuto 2">
            <a:extLst>
              <a:ext uri="{FF2B5EF4-FFF2-40B4-BE49-F238E27FC236}">
                <a16:creationId xmlns:a16="http://schemas.microsoft.com/office/drawing/2014/main" id="{99CAC93A-38F7-440F-BD90-216C67DAEA1E}"/>
              </a:ext>
            </a:extLst>
          </p:cNvPr>
          <p:cNvSpPr txBox="1">
            <a:spLocks/>
          </p:cNvSpPr>
          <p:nvPr/>
        </p:nvSpPr>
        <p:spPr>
          <a:xfrm>
            <a:off x="323528" y="513184"/>
            <a:ext cx="4896544" cy="5184576"/>
          </a:xfrm>
          <a:prstGeom prst="rect">
            <a:avLst/>
          </a:prstGeom>
          <a:solidFill>
            <a:schemeClr val="tx2">
              <a:alpha val="38000"/>
            </a:schemeClr>
          </a:solidFill>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it-IT" dirty="0">
                <a:solidFill>
                  <a:schemeClr val="bg1"/>
                </a:solidFill>
              </a:rPr>
              <a:t>E’ contigua col brivido dell’eternità che proveremo in cielo l’estasi che ti coglie davanti alle montagne innevate, alle trasparenze di un lago, alle spume del mare, al mistero delle foreste, ai colori dei prati, ai turgori del grano, ai profumi dei fiori, alle luci del firmamento, ai silenzi notturni, all’incanto dei meriggi…</a:t>
            </a:r>
          </a:p>
        </p:txBody>
      </p:sp>
    </p:spTree>
    <p:extLst>
      <p:ext uri="{BB962C8B-B14F-4D97-AF65-F5344CB8AC3E}">
        <p14:creationId xmlns:p14="http://schemas.microsoft.com/office/powerpoint/2010/main" val="11022863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C283B51A-B6B0-4C0B-9735-BEF7E2133C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70" y="2818429"/>
            <a:ext cx="3456384" cy="2840863"/>
          </a:xfrm>
          <a:prstGeom prst="rect">
            <a:avLst/>
          </a:prstGeom>
          <a:effectLst>
            <a:softEdge rad="317500"/>
          </a:effectLst>
        </p:spPr>
      </p:pic>
      <p:pic>
        <p:nvPicPr>
          <p:cNvPr id="8" name="Immagine 7">
            <a:extLst>
              <a:ext uri="{FF2B5EF4-FFF2-40B4-BE49-F238E27FC236}">
                <a16:creationId xmlns:a16="http://schemas.microsoft.com/office/drawing/2014/main" id="{1177EB1B-0B65-4895-90BC-994AED88E6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3537" y="136227"/>
            <a:ext cx="4066906" cy="2319173"/>
          </a:xfrm>
          <a:prstGeom prst="rect">
            <a:avLst/>
          </a:prstGeom>
          <a:effectLst>
            <a:softEdge rad="317500"/>
          </a:effectLst>
        </p:spPr>
      </p:pic>
      <p:pic>
        <p:nvPicPr>
          <p:cNvPr id="10" name="Immagine 9">
            <a:extLst>
              <a:ext uri="{FF2B5EF4-FFF2-40B4-BE49-F238E27FC236}">
                <a16:creationId xmlns:a16="http://schemas.microsoft.com/office/drawing/2014/main" id="{CBE3E36A-EA89-44F6-AB22-2D92CBAF98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05084" y="3175973"/>
            <a:ext cx="4752528" cy="3548754"/>
          </a:xfrm>
          <a:prstGeom prst="rect">
            <a:avLst/>
          </a:prstGeom>
          <a:effectLst>
            <a:softEdge rad="635000"/>
          </a:effectLst>
        </p:spPr>
      </p:pic>
      <p:sp>
        <p:nvSpPr>
          <p:cNvPr id="11" name="Rettangolo 10">
            <a:extLst>
              <a:ext uri="{FF2B5EF4-FFF2-40B4-BE49-F238E27FC236}">
                <a16:creationId xmlns:a16="http://schemas.microsoft.com/office/drawing/2014/main" id="{4DF47A21-3AD0-4929-BD0B-9F38A3EDC1D9}"/>
              </a:ext>
            </a:extLst>
          </p:cNvPr>
          <p:cNvSpPr/>
          <p:nvPr/>
        </p:nvSpPr>
        <p:spPr>
          <a:xfrm>
            <a:off x="359532" y="598832"/>
            <a:ext cx="8424936" cy="6124754"/>
          </a:xfrm>
          <a:prstGeom prst="rect">
            <a:avLst/>
          </a:prstGeom>
        </p:spPr>
        <p:txBody>
          <a:bodyPr wrap="square">
            <a:spAutoFit/>
          </a:bodyPr>
          <a:lstStyle/>
          <a:p>
            <a:r>
              <a:rPr lang="it-IT" sz="2800" dirty="0"/>
              <a:t>E’ parente stretta con le sovrumane                                                                       gioie dello spirito, l’umanissima gioia                                                                  che ti rapisce di fronte al sorriso di                                                          un bambino, al lampeggiamento </a:t>
            </a:r>
          </a:p>
          <a:p>
            <a:r>
              <a:rPr lang="it-IT" sz="2800" dirty="0"/>
              <a:t>degli occhi di una donna, agli stupori di un’anima pulita,                 </a:t>
            </a:r>
          </a:p>
          <a:p>
            <a:r>
              <a:rPr lang="it-IT" sz="2800" dirty="0"/>
              <a:t>                      alla letizia di un  abbraccio sincero, al                 </a:t>
            </a:r>
          </a:p>
          <a:p>
            <a:r>
              <a:rPr lang="it-IT" sz="2800" dirty="0"/>
              <a:t>                        piacere di un applauso meritato, alla </a:t>
            </a:r>
          </a:p>
          <a:p>
            <a:endParaRPr lang="it-IT" sz="2800" dirty="0"/>
          </a:p>
          <a:p>
            <a:endParaRPr lang="it-IT" sz="2800" dirty="0"/>
          </a:p>
          <a:p>
            <a:endParaRPr lang="it-IT" sz="2800" dirty="0"/>
          </a:p>
          <a:p>
            <a:endParaRPr lang="it-IT" sz="2800" dirty="0"/>
          </a:p>
          <a:p>
            <a:r>
              <a:rPr lang="it-IT" sz="2800" dirty="0"/>
              <a:t>fragilità tenerissima di                                                                            cui si riveste la bellezza,                                                                             al sì che finalmente ti dice la persona dei tuoi sogni.»</a:t>
            </a:r>
          </a:p>
        </p:txBody>
      </p:sp>
    </p:spTree>
    <p:extLst>
      <p:ext uri="{BB962C8B-B14F-4D97-AF65-F5344CB8AC3E}">
        <p14:creationId xmlns:p14="http://schemas.microsoft.com/office/powerpoint/2010/main" val="42518027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4A13FEA6-ED59-43AB-8187-8C7382179F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13434"/>
            <a:ext cx="6667500" cy="4400550"/>
          </a:xfrm>
          <a:prstGeom prst="rect">
            <a:avLst/>
          </a:prstGeom>
        </p:spPr>
      </p:pic>
      <p:pic>
        <p:nvPicPr>
          <p:cNvPr id="8" name="Immagine 7">
            <a:extLst>
              <a:ext uri="{FF2B5EF4-FFF2-40B4-BE49-F238E27FC236}">
                <a16:creationId xmlns:a16="http://schemas.microsoft.com/office/drawing/2014/main" id="{1AAC76BD-84A4-4651-AFD7-2D97695697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80578"/>
            <a:ext cx="4896543" cy="6858000"/>
          </a:xfrm>
          <a:prstGeom prst="rect">
            <a:avLst/>
          </a:prstGeom>
          <a:effectLst>
            <a:softEdge rad="635000"/>
          </a:effectLst>
        </p:spPr>
      </p:pic>
      <p:sp>
        <p:nvSpPr>
          <p:cNvPr id="11" name="Segnaposto contenuto 2">
            <a:extLst>
              <a:ext uri="{FF2B5EF4-FFF2-40B4-BE49-F238E27FC236}">
                <a16:creationId xmlns:a16="http://schemas.microsoft.com/office/drawing/2014/main" id="{E4D31A2D-A589-4474-86B5-C80F71D56153}"/>
              </a:ext>
            </a:extLst>
          </p:cNvPr>
          <p:cNvSpPr txBox="1">
            <a:spLocks/>
          </p:cNvSpPr>
          <p:nvPr/>
        </p:nvSpPr>
        <p:spPr>
          <a:xfrm>
            <a:off x="107504" y="404664"/>
            <a:ext cx="5760640" cy="2808312"/>
          </a:xfrm>
          <a:prstGeom prst="rect">
            <a:avLst/>
          </a:prstGeom>
          <a:solidFill>
            <a:schemeClr val="tx2">
              <a:lumMod val="75000"/>
              <a:alpha val="43000"/>
            </a:schemeClr>
          </a:solidFill>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it-IT" sz="2800" dirty="0"/>
              <a:t>«</a:t>
            </a:r>
            <a:r>
              <a:rPr lang="it-IT" sz="2800" b="1" dirty="0"/>
              <a:t>Siate soprattutto uomini. / Fino in fondo. / Anzi, fino in cima. / Perché essere uomini fino in cima / Significa essere santi. Non fermatevi, perciò, a mezza costa: / la santità non sopporta misure discrete</a:t>
            </a:r>
            <a:r>
              <a:rPr lang="it-IT" sz="2800" dirty="0"/>
              <a:t>»               </a:t>
            </a:r>
          </a:p>
          <a:p>
            <a:pPr marL="0" indent="0">
              <a:buFont typeface="Arial" panose="020B0604020202020204" pitchFamily="34" charset="0"/>
              <a:buNone/>
            </a:pPr>
            <a:r>
              <a:rPr lang="it-IT" sz="2800" dirty="0"/>
              <a:t>                                         </a:t>
            </a:r>
            <a:r>
              <a:rPr lang="it-IT" sz="2000" dirty="0"/>
              <a:t>Vostro + don Tonino Bello</a:t>
            </a:r>
          </a:p>
          <a:p>
            <a:pPr marL="0" indent="0">
              <a:buFont typeface="Arial" panose="020B0604020202020204" pitchFamily="34" charset="0"/>
              <a:buNone/>
            </a:pPr>
            <a:endParaRPr lang="it-IT" dirty="0"/>
          </a:p>
        </p:txBody>
      </p:sp>
    </p:spTree>
    <p:extLst>
      <p:ext uri="{BB962C8B-B14F-4D97-AF65-F5344CB8AC3E}">
        <p14:creationId xmlns:p14="http://schemas.microsoft.com/office/powerpoint/2010/main" val="32110234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52581"/>
          </a:xfrm>
        </p:spPr>
        <p:txBody>
          <a:bodyPr>
            <a:normAutofit fontScale="90000"/>
          </a:bodyPr>
          <a:lstStyle/>
          <a:p>
            <a:br>
              <a:rPr lang="it-IT" b="1" dirty="0">
                <a:solidFill>
                  <a:srgbClr val="0070C0"/>
                </a:solidFill>
              </a:rPr>
            </a:br>
            <a:endParaRPr lang="it-IT" b="1" dirty="0">
              <a:solidFill>
                <a:srgbClr val="0070C0"/>
              </a:solidFill>
            </a:endParaRPr>
          </a:p>
        </p:txBody>
      </p:sp>
      <p:sp>
        <p:nvSpPr>
          <p:cNvPr id="3" name="Segnaposto contenuto 2"/>
          <p:cNvSpPr>
            <a:spLocks noGrp="1"/>
          </p:cNvSpPr>
          <p:nvPr>
            <p:ph idx="1"/>
          </p:nvPr>
        </p:nvSpPr>
        <p:spPr/>
        <p:txBody>
          <a:bodyPr/>
          <a:lstStyle/>
          <a:p>
            <a:endParaRPr lang="it-IT"/>
          </a:p>
        </p:txBody>
      </p:sp>
      <p:pic>
        <p:nvPicPr>
          <p:cNvPr id="4098" name="Picture 2" descr="C:\Users\Giovanni\Desktop\download (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3147" y="1230849"/>
            <a:ext cx="8139858" cy="503531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4" name="Rettangolo 3">
            <a:extLst>
              <a:ext uri="{FF2B5EF4-FFF2-40B4-BE49-F238E27FC236}">
                <a16:creationId xmlns:a16="http://schemas.microsoft.com/office/drawing/2014/main" id="{26F532E5-959A-479C-B8B2-64D52D018736}"/>
              </a:ext>
            </a:extLst>
          </p:cNvPr>
          <p:cNvSpPr/>
          <p:nvPr/>
        </p:nvSpPr>
        <p:spPr>
          <a:xfrm>
            <a:off x="1620839" y="71008"/>
            <a:ext cx="5902321" cy="923330"/>
          </a:xfrm>
          <a:prstGeom prst="rect">
            <a:avLst/>
          </a:prstGeom>
          <a:noFill/>
        </p:spPr>
        <p:txBody>
          <a:bodyPr wrap="none" lIns="91440" tIns="45720" rIns="91440" bIns="45720">
            <a:spAutoFit/>
          </a:bodyPr>
          <a:lstStyle/>
          <a:p>
            <a:pPr algn="ctr"/>
            <a:r>
              <a:rPr lang="it-IT" sz="5400" b="1" cap="none" spc="0" dirty="0">
                <a:ln w="6600">
                  <a:solidFill>
                    <a:schemeClr val="accent2"/>
                  </a:solidFill>
                  <a:prstDash val="solid"/>
                </a:ln>
                <a:solidFill>
                  <a:srgbClr val="FFFFFF"/>
                </a:solidFill>
                <a:effectLst>
                  <a:outerShdw dist="38100" dir="2700000" algn="tl" rotWithShape="0">
                    <a:schemeClr val="accent2"/>
                  </a:outerShdw>
                </a:effectLst>
              </a:rPr>
              <a:t>Un santo di famiglia</a:t>
            </a:r>
          </a:p>
        </p:txBody>
      </p:sp>
      <p:sp>
        <p:nvSpPr>
          <p:cNvPr id="6" name="Rettangolo 5">
            <a:extLst>
              <a:ext uri="{FF2B5EF4-FFF2-40B4-BE49-F238E27FC236}">
                <a16:creationId xmlns:a16="http://schemas.microsoft.com/office/drawing/2014/main" id="{8AC5924B-16C1-4C53-BB87-EAFD426266A6}"/>
              </a:ext>
            </a:extLst>
          </p:cNvPr>
          <p:cNvSpPr/>
          <p:nvPr/>
        </p:nvSpPr>
        <p:spPr>
          <a:xfrm>
            <a:off x="1642678" y="4951170"/>
            <a:ext cx="6310831" cy="923330"/>
          </a:xfrm>
          <a:prstGeom prst="rect">
            <a:avLst/>
          </a:prstGeom>
          <a:noFill/>
        </p:spPr>
        <p:txBody>
          <a:bodyPr wrap="none" lIns="91440" tIns="45720" rIns="91440" bIns="45720">
            <a:spAutoFit/>
          </a:bodyPr>
          <a:lstStyle/>
          <a:p>
            <a:pPr algn="ctr"/>
            <a:r>
              <a:rPr lang="it-IT" sz="5400" b="1" cap="none" spc="0" dirty="0">
                <a:ln w="6600">
                  <a:solidFill>
                    <a:schemeClr val="accent2"/>
                  </a:solidFill>
                  <a:prstDash val="solid"/>
                </a:ln>
                <a:solidFill>
                  <a:srgbClr val="FFFFFF"/>
                </a:solidFill>
                <a:effectLst>
                  <a:outerShdw dist="38100" dir="2700000" algn="tl" rotWithShape="0">
                    <a:schemeClr val="accent2"/>
                  </a:outerShdw>
                </a:effectLst>
              </a:rPr>
              <a:t>Don GASPARE GOGGI</a:t>
            </a:r>
          </a:p>
        </p:txBody>
      </p:sp>
    </p:spTree>
    <p:extLst>
      <p:ext uri="{BB962C8B-B14F-4D97-AF65-F5344CB8AC3E}">
        <p14:creationId xmlns:p14="http://schemas.microsoft.com/office/powerpoint/2010/main" val="11680434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5000"/>
            <a:lum/>
          </a:blip>
          <a:srcRect/>
          <a:tile tx="-6350" ty="0" sx="100000" sy="100000" flip="xy" algn="tl"/>
        </a:blipFill>
        <a:effectLst/>
      </p:bgPr>
    </p:bg>
    <p:spTree>
      <p:nvGrpSpPr>
        <p:cNvPr id="1" name=""/>
        <p:cNvGrpSpPr/>
        <p:nvPr/>
      </p:nvGrpSpPr>
      <p:grpSpPr>
        <a:xfrm>
          <a:off x="0" y="0"/>
          <a:ext cx="0" cy="0"/>
          <a:chOff x="0" y="0"/>
          <a:chExt cx="0" cy="0"/>
        </a:xfrm>
      </p:grpSpPr>
      <p:sp>
        <p:nvSpPr>
          <p:cNvPr id="3" name="Segnaposto contenuto 2"/>
          <p:cNvSpPr>
            <a:spLocks noGrp="1"/>
          </p:cNvSpPr>
          <p:nvPr>
            <p:ph idx="1"/>
          </p:nvPr>
        </p:nvSpPr>
        <p:spPr>
          <a:xfrm>
            <a:off x="431540" y="1484784"/>
            <a:ext cx="8280920" cy="5184576"/>
          </a:xfrm>
          <a:solidFill>
            <a:srgbClr val="FFC000"/>
          </a:solidFill>
        </p:spPr>
        <p:txBody>
          <a:bodyPr>
            <a:normAutofit fontScale="92500"/>
          </a:bodyPr>
          <a:lstStyle/>
          <a:p>
            <a:pPr marL="0" indent="0">
              <a:buNone/>
            </a:pPr>
            <a:r>
              <a:rPr lang="it-IT" b="1" dirty="0"/>
              <a:t>Signore Gesù, che ci hai dato in Don Gaspare Goggi</a:t>
            </a:r>
            <a:br>
              <a:rPr lang="it-IT" b="1" dirty="0"/>
            </a:br>
            <a:r>
              <a:rPr lang="it-IT" b="1" dirty="0"/>
              <a:t>un mirabile esempio di fiducia incrollabile  nella tua Provvidenza, di generoso attaccamento al Papa e a Don Orione e di eroico olocausto sull’altare della sofferenza per amor tuo, donaci di imitare,</a:t>
            </a:r>
            <a:br>
              <a:rPr lang="it-IT" b="1" dirty="0"/>
            </a:br>
            <a:r>
              <a:rPr lang="it-IT" b="1" dirty="0"/>
              <a:t>specie nei momenti di prova e di sconforto,</a:t>
            </a:r>
            <a:br>
              <a:rPr lang="it-IT" b="1" dirty="0"/>
            </a:br>
            <a:r>
              <a:rPr lang="it-IT" b="1" dirty="0"/>
              <a:t>il tuo fedelissimo servo. Degnati di glorificarlo anche in terra concedendoci per sua intercessione</a:t>
            </a:r>
            <a:br>
              <a:rPr lang="it-IT" b="1" dirty="0"/>
            </a:br>
            <a:r>
              <a:rPr lang="it-IT" b="1" dirty="0"/>
              <a:t>la grazia che ti domandiamo.</a:t>
            </a:r>
            <a:r>
              <a:rPr lang="it-IT" b="1" i="1" dirty="0"/>
              <a:t> (Si dica quale)</a:t>
            </a:r>
            <a:br>
              <a:rPr lang="it-IT" b="1" dirty="0"/>
            </a:br>
            <a:r>
              <a:rPr lang="it-IT" b="1" dirty="0"/>
              <a:t>Gloria al Padre, al Figlio e allo Spirito Santo.</a:t>
            </a:r>
          </a:p>
        </p:txBody>
      </p:sp>
      <p:sp>
        <p:nvSpPr>
          <p:cNvPr id="4" name="Rettangolo 3">
            <a:extLst>
              <a:ext uri="{FF2B5EF4-FFF2-40B4-BE49-F238E27FC236}">
                <a16:creationId xmlns:a16="http://schemas.microsoft.com/office/drawing/2014/main" id="{3D680CA7-4FC7-48E3-8EA8-699C5317E63C}"/>
              </a:ext>
            </a:extLst>
          </p:cNvPr>
          <p:cNvSpPr/>
          <p:nvPr/>
        </p:nvSpPr>
        <p:spPr>
          <a:xfrm>
            <a:off x="11904" y="332656"/>
            <a:ext cx="5064151" cy="923330"/>
          </a:xfrm>
          <a:prstGeom prst="rect">
            <a:avLst/>
          </a:prstGeom>
          <a:noFill/>
        </p:spPr>
        <p:txBody>
          <a:bodyPr wrap="square" lIns="91440" tIns="45720" rIns="91440" bIns="45720">
            <a:spAutoFit/>
          </a:bodyPr>
          <a:lstStyle/>
          <a:p>
            <a:pPr algn="ctr"/>
            <a:r>
              <a:rPr lang="it-IT" sz="5400" b="1" cap="none" spc="0" dirty="0">
                <a:ln w="22225">
                  <a:solidFill>
                    <a:schemeClr val="accent2"/>
                  </a:solidFill>
                  <a:prstDash val="solid"/>
                </a:ln>
                <a:solidFill>
                  <a:srgbClr val="FFC000"/>
                </a:solidFill>
                <a:effectLst/>
              </a:rPr>
              <a:t>Preghiera</a:t>
            </a:r>
          </a:p>
        </p:txBody>
      </p:sp>
      <p:pic>
        <p:nvPicPr>
          <p:cNvPr id="2050" name="Picture 2" descr="Risultato immagini per gaspare goggi">
            <a:extLst>
              <a:ext uri="{FF2B5EF4-FFF2-40B4-BE49-F238E27FC236}">
                <a16:creationId xmlns:a16="http://schemas.microsoft.com/office/drawing/2014/main" id="{7C3149A9-0F72-43E7-B871-6E6630615D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0"/>
            <a:ext cx="2619375" cy="1743075"/>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0491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1DA6D8C4-1918-4A34-8493-5A8B463443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977" y="240998"/>
            <a:ext cx="8978046" cy="6376004"/>
          </a:xfrm>
          <a:prstGeom prst="rect">
            <a:avLst/>
          </a:prstGeom>
          <a:effectLst>
            <a:softEdge rad="317500"/>
          </a:effectLst>
        </p:spPr>
      </p:pic>
      <p:sp>
        <p:nvSpPr>
          <p:cNvPr id="9" name="Rettangolo 8">
            <a:extLst>
              <a:ext uri="{FF2B5EF4-FFF2-40B4-BE49-F238E27FC236}">
                <a16:creationId xmlns:a16="http://schemas.microsoft.com/office/drawing/2014/main" id="{606E18A3-E544-4B17-BF0B-96CBEAC8B5D9}"/>
              </a:ext>
            </a:extLst>
          </p:cNvPr>
          <p:cNvSpPr/>
          <p:nvPr/>
        </p:nvSpPr>
        <p:spPr>
          <a:xfrm>
            <a:off x="683568" y="5103674"/>
            <a:ext cx="8164736" cy="1754326"/>
          </a:xfrm>
          <a:prstGeom prst="rect">
            <a:avLst/>
          </a:prstGeom>
          <a:noFill/>
        </p:spPr>
        <p:txBody>
          <a:bodyPr wrap="none" lIns="91440" tIns="45720" rIns="91440" bIns="45720">
            <a:spAutoFit/>
          </a:bodyPr>
          <a:lstStyle/>
          <a:p>
            <a:pPr algn="ctr"/>
            <a:r>
              <a:rPr lang="it-IT" sz="5400" b="1" cap="none" spc="0" dirty="0">
                <a:ln w="6600">
                  <a:solidFill>
                    <a:schemeClr val="accent2"/>
                  </a:solidFill>
                  <a:prstDash val="solid"/>
                </a:ln>
                <a:effectLst>
                  <a:outerShdw dist="38100" dir="2700000" algn="tl" rotWithShape="0">
                    <a:schemeClr val="accent2"/>
                  </a:outerShdw>
                </a:effectLst>
              </a:rPr>
              <a:t>I.N.R.I.</a:t>
            </a:r>
            <a:br>
              <a:rPr lang="it-IT" sz="5400" b="1" cap="none" spc="0" dirty="0">
                <a:ln w="6600">
                  <a:solidFill>
                    <a:schemeClr val="accent2"/>
                  </a:solidFill>
                  <a:prstDash val="solid"/>
                </a:ln>
                <a:effectLst>
                  <a:outerShdw dist="38100" dir="2700000" algn="tl" rotWithShape="0">
                    <a:schemeClr val="accent2"/>
                  </a:outerShdw>
                </a:effectLst>
              </a:rPr>
            </a:br>
            <a:r>
              <a:rPr lang="it-IT" sz="5400" b="1" cap="none" spc="0" dirty="0">
                <a:ln w="6600">
                  <a:solidFill>
                    <a:schemeClr val="accent2"/>
                  </a:solidFill>
                  <a:prstDash val="solid"/>
                </a:ln>
                <a:effectLst>
                  <a:outerShdw dist="38100" dir="2700000" algn="tl" rotWithShape="0">
                    <a:schemeClr val="accent2"/>
                  </a:outerShdw>
                </a:effectLst>
              </a:rPr>
              <a:t>IO NON RITORNO INDIETRO</a:t>
            </a:r>
          </a:p>
        </p:txBody>
      </p:sp>
    </p:spTree>
    <p:extLst>
      <p:ext uri="{BB962C8B-B14F-4D97-AF65-F5344CB8AC3E}">
        <p14:creationId xmlns:p14="http://schemas.microsoft.com/office/powerpoint/2010/main" val="8072361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magine 9">
            <a:extLst>
              <a:ext uri="{FF2B5EF4-FFF2-40B4-BE49-F238E27FC236}">
                <a16:creationId xmlns:a16="http://schemas.microsoft.com/office/drawing/2014/main" id="{053501D7-B115-40C8-84A9-DDB41B1602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20" y="0"/>
            <a:ext cx="9252521" cy="6858000"/>
          </a:xfrm>
          <a:prstGeom prst="rect">
            <a:avLst/>
          </a:prstGeom>
        </p:spPr>
      </p:pic>
      <p:sp>
        <p:nvSpPr>
          <p:cNvPr id="11" name="Rettangolo 10">
            <a:extLst>
              <a:ext uri="{FF2B5EF4-FFF2-40B4-BE49-F238E27FC236}">
                <a16:creationId xmlns:a16="http://schemas.microsoft.com/office/drawing/2014/main" id="{1CB1EC34-3573-4443-BB1A-B53D6DE1E3DA}"/>
              </a:ext>
            </a:extLst>
          </p:cNvPr>
          <p:cNvSpPr/>
          <p:nvPr/>
        </p:nvSpPr>
        <p:spPr>
          <a:xfrm>
            <a:off x="361898" y="209896"/>
            <a:ext cx="7436014" cy="1446550"/>
          </a:xfrm>
          <a:prstGeom prst="rect">
            <a:avLst/>
          </a:prstGeom>
          <a:noFill/>
        </p:spPr>
        <p:txBody>
          <a:bodyPr wrap="square" lIns="91440" tIns="45720" rIns="91440" bIns="45720">
            <a:spAutoFit/>
          </a:bodyPr>
          <a:lstStyle/>
          <a:p>
            <a:pPr algn="ctr"/>
            <a:r>
              <a:rPr lang="it-IT" sz="4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INNO CRISTOLOGICO  </a:t>
            </a:r>
          </a:p>
          <a:p>
            <a:pPr algn="ctr"/>
            <a:r>
              <a:rPr lang="it-IT" sz="4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EFESINI 1,3-10</a:t>
            </a:r>
          </a:p>
        </p:txBody>
      </p:sp>
      <p:sp>
        <p:nvSpPr>
          <p:cNvPr id="12" name="Rettangolo 11">
            <a:extLst>
              <a:ext uri="{FF2B5EF4-FFF2-40B4-BE49-F238E27FC236}">
                <a16:creationId xmlns:a16="http://schemas.microsoft.com/office/drawing/2014/main" id="{6D349316-A077-4AA8-881D-671E82125E8D}"/>
              </a:ext>
            </a:extLst>
          </p:cNvPr>
          <p:cNvSpPr/>
          <p:nvPr/>
        </p:nvSpPr>
        <p:spPr>
          <a:xfrm>
            <a:off x="1150647" y="1711090"/>
            <a:ext cx="7344816" cy="1200329"/>
          </a:xfrm>
          <a:prstGeom prst="rect">
            <a:avLst/>
          </a:prstGeom>
          <a:solidFill>
            <a:schemeClr val="bg1">
              <a:alpha val="45000"/>
            </a:schemeClr>
          </a:solidFill>
        </p:spPr>
        <p:txBody>
          <a:bodyPr wrap="square">
            <a:spAutoFit/>
          </a:bodyPr>
          <a:lstStyle/>
          <a:p>
            <a:r>
              <a:rPr lang="it-IT" sz="2400" dirty="0"/>
              <a:t>Benedetto sia Dio, Padre del Signore nostro Gesù Cristo, che ci ha benedetti con ogni benedizione spirituale nei cieli, in Cristo.</a:t>
            </a:r>
          </a:p>
        </p:txBody>
      </p:sp>
      <p:sp>
        <p:nvSpPr>
          <p:cNvPr id="13" name="Rettangolo 12">
            <a:extLst>
              <a:ext uri="{FF2B5EF4-FFF2-40B4-BE49-F238E27FC236}">
                <a16:creationId xmlns:a16="http://schemas.microsoft.com/office/drawing/2014/main" id="{F6E2D1E7-B56A-4DB5-811B-4B9FF8E5213E}"/>
              </a:ext>
            </a:extLst>
          </p:cNvPr>
          <p:cNvSpPr/>
          <p:nvPr/>
        </p:nvSpPr>
        <p:spPr>
          <a:xfrm>
            <a:off x="927452" y="3429000"/>
            <a:ext cx="8064896" cy="1384995"/>
          </a:xfrm>
          <a:prstGeom prst="rect">
            <a:avLst/>
          </a:prstGeom>
          <a:solidFill>
            <a:schemeClr val="bg1">
              <a:alpha val="28000"/>
            </a:schemeClr>
          </a:solidFill>
        </p:spPr>
        <p:txBody>
          <a:bodyPr wrap="square">
            <a:spAutoFit/>
          </a:bodyPr>
          <a:lstStyle/>
          <a:p>
            <a:r>
              <a:rPr lang="it-IT" sz="2800" b="1" dirty="0">
                <a:solidFill>
                  <a:srgbClr val="FF0000"/>
                </a:solidFill>
              </a:rPr>
              <a:t>In lui ci ha scelti prima della creazione del mondo, per essere santi e immacolati  </a:t>
            </a:r>
            <a:r>
              <a:rPr lang="it-IT" sz="2800" dirty="0"/>
              <a:t>al suo cospetto nella carità,</a:t>
            </a:r>
          </a:p>
        </p:txBody>
      </p:sp>
      <p:sp>
        <p:nvSpPr>
          <p:cNvPr id="14" name="Rettangolo 13">
            <a:extLst>
              <a:ext uri="{FF2B5EF4-FFF2-40B4-BE49-F238E27FC236}">
                <a16:creationId xmlns:a16="http://schemas.microsoft.com/office/drawing/2014/main" id="{E8FA367C-7022-4798-A2AD-4D392F52D52A}"/>
              </a:ext>
            </a:extLst>
          </p:cNvPr>
          <p:cNvSpPr/>
          <p:nvPr/>
        </p:nvSpPr>
        <p:spPr>
          <a:xfrm>
            <a:off x="683568" y="5301129"/>
            <a:ext cx="8064896" cy="1200329"/>
          </a:xfrm>
          <a:prstGeom prst="rect">
            <a:avLst/>
          </a:prstGeom>
          <a:solidFill>
            <a:schemeClr val="bg1">
              <a:alpha val="42000"/>
            </a:schemeClr>
          </a:solidFill>
        </p:spPr>
        <p:txBody>
          <a:bodyPr wrap="square">
            <a:spAutoFit/>
          </a:bodyPr>
          <a:lstStyle/>
          <a:p>
            <a:r>
              <a:rPr lang="it-IT" sz="2400" dirty="0"/>
              <a:t>predestinandoci a essere suoi figli adottivi per opera di Gesù Cristo, secondo il beneplacito della sua volontà. E questo a lode e gloria della sua grazia, che ci ha dato nel suo Figlio diletto;</a:t>
            </a:r>
          </a:p>
        </p:txBody>
      </p:sp>
    </p:spTree>
    <p:extLst>
      <p:ext uri="{BB962C8B-B14F-4D97-AF65-F5344CB8AC3E}">
        <p14:creationId xmlns:p14="http://schemas.microsoft.com/office/powerpoint/2010/main" val="15628894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D48DC863-BD01-454A-BE19-BD5E0AD76A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502" y="103321"/>
            <a:ext cx="9325050" cy="6638047"/>
          </a:xfrm>
          <a:prstGeom prst="rect">
            <a:avLst/>
          </a:prstGeom>
          <a:effectLst>
            <a:softEdge rad="635000"/>
          </a:effectLst>
        </p:spPr>
      </p:pic>
      <p:sp>
        <p:nvSpPr>
          <p:cNvPr id="6" name="Rettangolo 5">
            <a:extLst>
              <a:ext uri="{FF2B5EF4-FFF2-40B4-BE49-F238E27FC236}">
                <a16:creationId xmlns:a16="http://schemas.microsoft.com/office/drawing/2014/main" id="{C8881860-61E3-410B-9396-96BE661D6BDB}"/>
              </a:ext>
            </a:extLst>
          </p:cNvPr>
          <p:cNvSpPr/>
          <p:nvPr/>
        </p:nvSpPr>
        <p:spPr>
          <a:xfrm>
            <a:off x="1187624" y="363130"/>
            <a:ext cx="4788532" cy="1569660"/>
          </a:xfrm>
          <a:prstGeom prst="rect">
            <a:avLst/>
          </a:prstGeom>
          <a:solidFill>
            <a:schemeClr val="bg1">
              <a:alpha val="38000"/>
            </a:schemeClr>
          </a:solidFill>
        </p:spPr>
        <p:txBody>
          <a:bodyPr wrap="square">
            <a:spAutoFit/>
          </a:bodyPr>
          <a:lstStyle/>
          <a:p>
            <a:r>
              <a:rPr lang="it-IT" sz="2400" dirty="0"/>
              <a:t>nel quale abbiamo la redenzione mediante il suo sangue, la remissione dei peccati secondo la ricchezza della sua grazia.</a:t>
            </a:r>
          </a:p>
        </p:txBody>
      </p:sp>
      <p:sp>
        <p:nvSpPr>
          <p:cNvPr id="7" name="Rettangolo 6">
            <a:extLst>
              <a:ext uri="{FF2B5EF4-FFF2-40B4-BE49-F238E27FC236}">
                <a16:creationId xmlns:a16="http://schemas.microsoft.com/office/drawing/2014/main" id="{1F6F5A91-8704-4AFE-B275-AFF8415A4776}"/>
              </a:ext>
            </a:extLst>
          </p:cNvPr>
          <p:cNvSpPr/>
          <p:nvPr/>
        </p:nvSpPr>
        <p:spPr>
          <a:xfrm>
            <a:off x="179512" y="2234011"/>
            <a:ext cx="5023879" cy="1569660"/>
          </a:xfrm>
          <a:prstGeom prst="rect">
            <a:avLst/>
          </a:prstGeom>
          <a:solidFill>
            <a:schemeClr val="bg1">
              <a:alpha val="61000"/>
            </a:schemeClr>
          </a:solidFill>
        </p:spPr>
        <p:txBody>
          <a:bodyPr wrap="square">
            <a:spAutoFit/>
          </a:bodyPr>
          <a:lstStyle/>
          <a:p>
            <a:r>
              <a:rPr lang="it-IT" sz="2400" dirty="0"/>
              <a:t>Egli l'ha abbondantemente riversata su di noi con ogni sapienza e intelligenza, poiché egli ci ha fatto conoscere il mistero della sua volontà,</a:t>
            </a:r>
          </a:p>
        </p:txBody>
      </p:sp>
      <p:sp>
        <p:nvSpPr>
          <p:cNvPr id="8" name="Rettangolo 7">
            <a:extLst>
              <a:ext uri="{FF2B5EF4-FFF2-40B4-BE49-F238E27FC236}">
                <a16:creationId xmlns:a16="http://schemas.microsoft.com/office/drawing/2014/main" id="{09BC184B-0912-4F79-9DA9-6187B9C27936}"/>
              </a:ext>
            </a:extLst>
          </p:cNvPr>
          <p:cNvSpPr/>
          <p:nvPr/>
        </p:nvSpPr>
        <p:spPr>
          <a:xfrm>
            <a:off x="395536" y="4509120"/>
            <a:ext cx="5976664" cy="1938992"/>
          </a:xfrm>
          <a:prstGeom prst="rect">
            <a:avLst/>
          </a:prstGeom>
          <a:solidFill>
            <a:schemeClr val="bg1">
              <a:alpha val="37000"/>
            </a:schemeClr>
          </a:solidFill>
        </p:spPr>
        <p:txBody>
          <a:bodyPr wrap="square">
            <a:spAutoFit/>
          </a:bodyPr>
          <a:lstStyle/>
          <a:p>
            <a:r>
              <a:rPr lang="it-IT" sz="2400" dirty="0"/>
              <a:t>secondo quanto nella sua benevolenza aveva in lui prestabilito per realizzarlo nella pienezza dei tempi: il disegno cioè di </a:t>
            </a:r>
            <a:r>
              <a:rPr lang="it-IT" sz="2400" b="1" dirty="0">
                <a:solidFill>
                  <a:srgbClr val="FF0000"/>
                </a:solidFill>
              </a:rPr>
              <a:t>ricapitolare in Cristo tutte le cose</a:t>
            </a:r>
            <a:r>
              <a:rPr lang="it-IT" sz="2400" dirty="0"/>
              <a:t>, quelle del cielo come quelle della terra.</a:t>
            </a:r>
          </a:p>
        </p:txBody>
      </p:sp>
    </p:spTree>
    <p:extLst>
      <p:ext uri="{BB962C8B-B14F-4D97-AF65-F5344CB8AC3E}">
        <p14:creationId xmlns:p14="http://schemas.microsoft.com/office/powerpoint/2010/main" val="920494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F61EE03E-4A65-495B-BCE0-7250D5FC2DE4}"/>
              </a:ext>
            </a:extLst>
          </p:cNvPr>
          <p:cNvSpPr/>
          <p:nvPr/>
        </p:nvSpPr>
        <p:spPr>
          <a:xfrm>
            <a:off x="1475656" y="145362"/>
            <a:ext cx="6549678" cy="923330"/>
          </a:xfrm>
          <a:prstGeom prst="rect">
            <a:avLst/>
          </a:prstGeom>
          <a:noFill/>
        </p:spPr>
        <p:txBody>
          <a:bodyPr wrap="none" lIns="91440" tIns="45720" rIns="91440" bIns="45720">
            <a:spAutoFit/>
          </a:bodyPr>
          <a:lstStyle/>
          <a:p>
            <a:pPr algn="ctr"/>
            <a:r>
              <a:rPr lang="it-IT"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Ringraziamo il Signore</a:t>
            </a:r>
          </a:p>
        </p:txBody>
      </p:sp>
      <p:pic>
        <p:nvPicPr>
          <p:cNvPr id="8" name="Immagine 7">
            <a:extLst>
              <a:ext uri="{FF2B5EF4-FFF2-40B4-BE49-F238E27FC236}">
                <a16:creationId xmlns:a16="http://schemas.microsoft.com/office/drawing/2014/main" id="{A2AEFC09-CE3B-4AEE-9FD2-B388BDDFF3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278" y="1069570"/>
            <a:ext cx="8787444" cy="553609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124846214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C8F6B4EE-9991-44D4-8A66-01589270FA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92" y="28611"/>
            <a:ext cx="3816424" cy="6829389"/>
          </a:xfrm>
          <a:prstGeom prst="rect">
            <a:avLst/>
          </a:prstGeom>
          <a:effectLst>
            <a:softEdge rad="635000"/>
          </a:effectLst>
        </p:spPr>
      </p:pic>
      <p:sp>
        <p:nvSpPr>
          <p:cNvPr id="10" name="Rettangolo 9">
            <a:extLst>
              <a:ext uri="{FF2B5EF4-FFF2-40B4-BE49-F238E27FC236}">
                <a16:creationId xmlns:a16="http://schemas.microsoft.com/office/drawing/2014/main" id="{D4C75446-9B3A-405A-BD5E-5B679946AEDE}"/>
              </a:ext>
            </a:extLst>
          </p:cNvPr>
          <p:cNvSpPr/>
          <p:nvPr/>
        </p:nvSpPr>
        <p:spPr>
          <a:xfrm>
            <a:off x="971600" y="5775866"/>
            <a:ext cx="7538987" cy="923330"/>
          </a:xfrm>
          <a:prstGeom prst="rect">
            <a:avLst/>
          </a:prstGeom>
          <a:noFill/>
        </p:spPr>
        <p:txBody>
          <a:bodyPr wrap="none" lIns="91440" tIns="45720" rIns="91440" bIns="45720">
            <a:spAutoFit/>
          </a:bodyPr>
          <a:lstStyle/>
          <a:p>
            <a:pPr algn="ctr"/>
            <a:r>
              <a:rPr lang="it-IT"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Solchiamo un mare infido</a:t>
            </a:r>
          </a:p>
        </p:txBody>
      </p:sp>
      <p:pic>
        <p:nvPicPr>
          <p:cNvPr id="12" name="Immagine 11">
            <a:extLst>
              <a:ext uri="{FF2B5EF4-FFF2-40B4-BE49-F238E27FC236}">
                <a16:creationId xmlns:a16="http://schemas.microsoft.com/office/drawing/2014/main" id="{47D80A66-4718-4129-A746-0603730C8E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9872" y="548680"/>
            <a:ext cx="5646335" cy="5227187"/>
          </a:xfrm>
          <a:prstGeom prst="rect">
            <a:avLst/>
          </a:prstGeom>
          <a:effectLst>
            <a:softEdge rad="635000"/>
          </a:effectLst>
        </p:spPr>
      </p:pic>
      <p:sp>
        <p:nvSpPr>
          <p:cNvPr id="14" name="Rettangolo 13">
            <a:extLst>
              <a:ext uri="{FF2B5EF4-FFF2-40B4-BE49-F238E27FC236}">
                <a16:creationId xmlns:a16="http://schemas.microsoft.com/office/drawing/2014/main" id="{E1A81F2B-D608-4E6E-B65C-A5A5AB1BC5EE}"/>
              </a:ext>
            </a:extLst>
          </p:cNvPr>
          <p:cNvSpPr/>
          <p:nvPr/>
        </p:nvSpPr>
        <p:spPr>
          <a:xfrm>
            <a:off x="4732281" y="2873413"/>
            <a:ext cx="3936050" cy="1757516"/>
          </a:xfrm>
          <a:prstGeom prst="rect">
            <a:avLst/>
          </a:prstGeom>
          <a:noFill/>
        </p:spPr>
        <p:txBody>
          <a:bodyPr wrap="square" lIns="91440" tIns="45720" rIns="91440" bIns="45720">
            <a:spAutoFit/>
          </a:bodyPr>
          <a:lstStyle/>
          <a:p>
            <a:pPr algn="ctr"/>
            <a:r>
              <a:rPr lang="it-IT" sz="5400" b="1" cap="none" spc="0" dirty="0">
                <a:ln w="6600">
                  <a:solidFill>
                    <a:schemeClr val="accent2"/>
                  </a:solidFill>
                  <a:prstDash val="solid"/>
                </a:ln>
                <a:solidFill>
                  <a:srgbClr val="FFFFFF"/>
                </a:solidFill>
                <a:effectLst>
                  <a:outerShdw dist="38100" dir="2700000" algn="tl" rotWithShape="0">
                    <a:schemeClr val="accent2"/>
                  </a:outerShdw>
                </a:effectLst>
              </a:rPr>
              <a:t>AVE MARIA E AVANTI!</a:t>
            </a:r>
          </a:p>
        </p:txBody>
      </p:sp>
    </p:spTree>
    <p:extLst>
      <p:ext uri="{BB962C8B-B14F-4D97-AF65-F5344CB8AC3E}">
        <p14:creationId xmlns:p14="http://schemas.microsoft.com/office/powerpoint/2010/main" val="17612374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FA0D9F74-4A05-4690-AA1D-609C64F4A0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28" y="116632"/>
            <a:ext cx="9144000" cy="6345996"/>
          </a:xfrm>
          <a:prstGeom prst="rect">
            <a:avLst/>
          </a:prstGeom>
          <a:effectLst>
            <a:softEdge rad="635000"/>
          </a:effectLst>
        </p:spPr>
      </p:pic>
      <p:sp>
        <p:nvSpPr>
          <p:cNvPr id="6" name="Rettangolo 5">
            <a:extLst>
              <a:ext uri="{FF2B5EF4-FFF2-40B4-BE49-F238E27FC236}">
                <a16:creationId xmlns:a16="http://schemas.microsoft.com/office/drawing/2014/main" id="{187E009A-84AA-4AA5-A5CF-9BFC1A928E66}"/>
              </a:ext>
            </a:extLst>
          </p:cNvPr>
          <p:cNvSpPr/>
          <p:nvPr/>
        </p:nvSpPr>
        <p:spPr>
          <a:xfrm>
            <a:off x="701316" y="4309933"/>
            <a:ext cx="7380312" cy="2431435"/>
          </a:xfrm>
          <a:prstGeom prst="rect">
            <a:avLst/>
          </a:prstGeom>
          <a:solidFill>
            <a:schemeClr val="bg1">
              <a:alpha val="51000"/>
            </a:schemeClr>
          </a:solidFill>
        </p:spPr>
        <p:txBody>
          <a:bodyPr wrap="square">
            <a:spAutoFit/>
          </a:bodyPr>
          <a:lstStyle/>
          <a:p>
            <a:pPr algn="ctr"/>
            <a:r>
              <a:rPr lang="it-IT" sz="4000" b="1" dirty="0">
                <a:solidFill>
                  <a:srgbClr val="FF0000"/>
                </a:solidFill>
              </a:rPr>
              <a:t>Questa è la volontà di Dio, </a:t>
            </a:r>
          </a:p>
          <a:p>
            <a:pPr algn="ctr"/>
            <a:r>
              <a:rPr lang="it-IT" sz="4000" b="1" dirty="0">
                <a:solidFill>
                  <a:srgbClr val="FF0000"/>
                </a:solidFill>
              </a:rPr>
              <a:t>volontà certa sopra di noi:</a:t>
            </a:r>
          </a:p>
          <a:p>
            <a:pPr algn="ctr"/>
            <a:r>
              <a:rPr lang="it-IT" sz="4000" b="1" dirty="0">
                <a:solidFill>
                  <a:srgbClr val="FF0000"/>
                </a:solidFill>
              </a:rPr>
              <a:t>CHE CI FACCIAMO SANTI                   </a:t>
            </a:r>
            <a:r>
              <a:rPr lang="it-IT" sz="3200" b="1" dirty="0">
                <a:solidFill>
                  <a:srgbClr val="FF0000"/>
                </a:solidFill>
              </a:rPr>
              <a:t>( san Luigi Orione)</a:t>
            </a:r>
            <a:endParaRPr lang="it-IT" sz="4000" b="1" dirty="0">
              <a:solidFill>
                <a:srgbClr val="FF0000"/>
              </a:solidFill>
            </a:endParaRPr>
          </a:p>
        </p:txBody>
      </p:sp>
    </p:spTree>
    <p:extLst>
      <p:ext uri="{BB962C8B-B14F-4D97-AF65-F5344CB8AC3E}">
        <p14:creationId xmlns:p14="http://schemas.microsoft.com/office/powerpoint/2010/main" val="15840057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A898C27D-E699-46E1-AEDA-9BA08FA117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38" y="0"/>
            <a:ext cx="9144000" cy="6858000"/>
          </a:xfrm>
          <a:prstGeom prst="rect">
            <a:avLst/>
          </a:prstGeom>
          <a:effectLst>
            <a:softEdge rad="635000"/>
          </a:effectLst>
        </p:spPr>
      </p:pic>
      <p:sp>
        <p:nvSpPr>
          <p:cNvPr id="7" name="Rettangolo 6">
            <a:extLst>
              <a:ext uri="{FF2B5EF4-FFF2-40B4-BE49-F238E27FC236}">
                <a16:creationId xmlns:a16="http://schemas.microsoft.com/office/drawing/2014/main" id="{CDE402B9-FC91-42CB-B1C7-6232BD83BEFB}"/>
              </a:ext>
            </a:extLst>
          </p:cNvPr>
          <p:cNvSpPr/>
          <p:nvPr/>
        </p:nvSpPr>
        <p:spPr>
          <a:xfrm>
            <a:off x="791120" y="404664"/>
            <a:ext cx="3789692" cy="2585323"/>
          </a:xfrm>
          <a:prstGeom prst="rect">
            <a:avLst/>
          </a:prstGeom>
          <a:noFill/>
        </p:spPr>
        <p:txBody>
          <a:bodyPr wrap="none" lIns="91440" tIns="45720" rIns="91440" bIns="45720">
            <a:spAutoFit/>
          </a:bodyPr>
          <a:lstStyle/>
          <a:p>
            <a:pPr algn="ctr"/>
            <a:r>
              <a:rPr lang="it-IT"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LA SANTITA’ </a:t>
            </a:r>
          </a:p>
          <a:p>
            <a:pPr algn="ctr"/>
            <a:r>
              <a:rPr lang="it-IT"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E’ PER </a:t>
            </a:r>
          </a:p>
          <a:p>
            <a:pPr algn="ctr"/>
            <a:r>
              <a:rPr lang="it-IT"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TUTTI NOI!</a:t>
            </a:r>
          </a:p>
        </p:txBody>
      </p:sp>
    </p:spTree>
    <p:extLst>
      <p:ext uri="{BB962C8B-B14F-4D97-AF65-F5344CB8AC3E}">
        <p14:creationId xmlns:p14="http://schemas.microsoft.com/office/powerpoint/2010/main" val="90853293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574</TotalTime>
  <Words>1878</Words>
  <Application>Microsoft Office PowerPoint</Application>
  <PresentationFormat>Presentazione su schermo (4:3)</PresentationFormat>
  <Paragraphs>75</Paragraphs>
  <Slides>37</Slides>
  <Notes>0</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37</vt:i4>
      </vt:variant>
    </vt:vector>
  </HeadingPairs>
  <TitlesOfParts>
    <vt:vector size="40" baseType="lpstr">
      <vt:lpstr>Arial</vt:lpstr>
      <vt:lpstr>Calibri</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Ringraziamo per il dono  e la bellezza dello stare insieme</dc:title>
  <dc:creator>Giovanni</dc:creator>
  <cp:lastModifiedBy>Utente</cp:lastModifiedBy>
  <cp:revision>94</cp:revision>
  <dcterms:created xsi:type="dcterms:W3CDTF">2019-09-14T08:30:18Z</dcterms:created>
  <dcterms:modified xsi:type="dcterms:W3CDTF">2020-05-07T13:56:36Z</dcterms:modified>
</cp:coreProperties>
</file>